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64" r:id="rId2"/>
  </p:sldMasterIdLst>
  <p:notesMasterIdLst>
    <p:notesMasterId r:id="rId18"/>
  </p:notesMasterIdLst>
  <p:handoutMasterIdLst>
    <p:handoutMasterId r:id="rId19"/>
  </p:handoutMasterIdLst>
  <p:sldIdLst>
    <p:sldId id="314" r:id="rId3"/>
    <p:sldId id="317" r:id="rId4"/>
    <p:sldId id="341" r:id="rId5"/>
    <p:sldId id="332" r:id="rId6"/>
    <p:sldId id="326" r:id="rId7"/>
    <p:sldId id="335" r:id="rId8"/>
    <p:sldId id="333" r:id="rId9"/>
    <p:sldId id="323" r:id="rId10"/>
    <p:sldId id="324" r:id="rId11"/>
    <p:sldId id="325" r:id="rId12"/>
    <p:sldId id="319" r:id="rId13"/>
    <p:sldId id="336" r:id="rId14"/>
    <p:sldId id="339" r:id="rId15"/>
    <p:sldId id="340" r:id="rId16"/>
    <p:sldId id="334"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430"/>
    <a:srgbClr val="C88740"/>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0" autoAdjust="0"/>
    <p:restoredTop sz="94669" autoAdjust="0"/>
  </p:normalViewPr>
  <p:slideViewPr>
    <p:cSldViewPr>
      <p:cViewPr>
        <p:scale>
          <a:sx n="89" d="100"/>
          <a:sy n="89" d="100"/>
        </p:scale>
        <p:origin x="-1074" y="-468"/>
      </p:cViewPr>
      <p:guideLst>
        <p:guide orient="horz" pos="2160"/>
        <p:guide pos="2880"/>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smtClean="0"/>
            </a:lvl1pPr>
          </a:lstStyle>
          <a:p>
            <a:pPr>
              <a:defRPr/>
            </a:pPr>
            <a:endParaRPr lang="en-US"/>
          </a:p>
        </p:txBody>
      </p:sp>
      <p:sp>
        <p:nvSpPr>
          <p:cNvPr id="84995"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smtClean="0"/>
            </a:lvl1pPr>
          </a:lstStyle>
          <a:p>
            <a:pPr>
              <a:defRPr/>
            </a:pPr>
            <a:endParaRPr lang="en-US"/>
          </a:p>
        </p:txBody>
      </p:sp>
      <p:sp>
        <p:nvSpPr>
          <p:cNvPr id="84996"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smtClean="0"/>
            </a:lvl1pPr>
          </a:lstStyle>
          <a:p>
            <a:pPr>
              <a:defRPr/>
            </a:pPr>
            <a:endParaRPr lang="en-US"/>
          </a:p>
        </p:txBody>
      </p:sp>
      <p:sp>
        <p:nvSpPr>
          <p:cNvPr id="84997"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B9C611FA-87B5-45AC-8AB4-2C82A22DBEE1}" type="slidenum">
              <a:rPr lang="en-US"/>
              <a:pPr>
                <a:defRPr/>
              </a:pPr>
              <a:t>‹#›</a:t>
            </a:fld>
            <a:endParaRPr lang="en-US"/>
          </a:p>
        </p:txBody>
      </p:sp>
    </p:spTree>
    <p:extLst>
      <p:ext uri="{BB962C8B-B14F-4D97-AF65-F5344CB8AC3E}">
        <p14:creationId xmlns="" xmlns:p14="http://schemas.microsoft.com/office/powerpoint/2010/main" val="2479344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smtClean="0"/>
            </a:lvl1pPr>
          </a:lstStyle>
          <a:p>
            <a:pPr>
              <a:defRPr/>
            </a:pPr>
            <a:fld id="{B71B270A-ED13-411C-AB20-2964A9F41BAC}" type="datetimeFigureOut">
              <a:rPr lang="en-US"/>
              <a:pPr>
                <a:defRPr/>
              </a:pPr>
              <a:t>9/28/2011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smtClean="0"/>
            </a:lvl1pPr>
          </a:lstStyle>
          <a:p>
            <a:pPr>
              <a:defRPr/>
            </a:pPr>
            <a:fld id="{BEB0BEB1-A93D-45A0-A1B0-2B6EEB4377BC}" type="slidenum">
              <a:rPr lang="en-US"/>
              <a:pPr>
                <a:defRPr/>
              </a:pPr>
              <a:t>‹#›</a:t>
            </a:fld>
            <a:endParaRPr lang="en-US"/>
          </a:p>
        </p:txBody>
      </p:sp>
    </p:spTree>
    <p:extLst>
      <p:ext uri="{BB962C8B-B14F-4D97-AF65-F5344CB8AC3E}">
        <p14:creationId xmlns="" xmlns:p14="http://schemas.microsoft.com/office/powerpoint/2010/main" val="6309672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1B3EA5-1231-448F-A8FB-A43385A6ABE8}" type="slidenum">
              <a:rPr lang="en-US"/>
              <a:pPr>
                <a:defRPr/>
              </a:pPr>
              <a:t>‹#›</a:t>
            </a:fld>
            <a:endParaRPr lang="en-US"/>
          </a:p>
        </p:txBody>
      </p:sp>
    </p:spTree>
    <p:extLst>
      <p:ext uri="{BB962C8B-B14F-4D97-AF65-F5344CB8AC3E}">
        <p14:creationId xmlns="" xmlns:p14="http://schemas.microsoft.com/office/powerpoint/2010/main" val="367443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5A59A0-443C-4844-AD23-404BC322DBFD}" type="slidenum">
              <a:rPr lang="en-US"/>
              <a:pPr>
                <a:defRPr/>
              </a:pPr>
              <a:t>‹#›</a:t>
            </a:fld>
            <a:endParaRPr lang="en-US"/>
          </a:p>
        </p:txBody>
      </p:sp>
    </p:spTree>
    <p:extLst>
      <p:ext uri="{BB962C8B-B14F-4D97-AF65-F5344CB8AC3E}">
        <p14:creationId xmlns="" xmlns:p14="http://schemas.microsoft.com/office/powerpoint/2010/main" val="53680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ED7AB9-AC98-4E1A-B9F9-B583D9F921A2}" type="slidenum">
              <a:rPr lang="en-US"/>
              <a:pPr>
                <a:defRPr/>
              </a:pPr>
              <a:t>‹#›</a:t>
            </a:fld>
            <a:endParaRPr lang="en-US"/>
          </a:p>
        </p:txBody>
      </p:sp>
    </p:spTree>
    <p:extLst>
      <p:ext uri="{BB962C8B-B14F-4D97-AF65-F5344CB8AC3E}">
        <p14:creationId xmlns="" xmlns:p14="http://schemas.microsoft.com/office/powerpoint/2010/main" val="3694333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0" y="0"/>
            <a:ext cx="9133726" cy="860247"/>
          </a:xfrm>
          <a:prstGeom prst="rect">
            <a:avLst/>
          </a:prstGeom>
          <a:solidFill>
            <a:schemeClr val="tx1">
              <a:lumMod val="75000"/>
              <a:lumOff val="25000"/>
            </a:schemeClr>
          </a:solidFill>
          <a:ln>
            <a:noFill/>
          </a:ln>
          <a:effectLst>
            <a:glow rad="63500">
              <a:schemeClr val="bg2">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2000" b="1" dirty="0">
                <a:solidFill>
                  <a:schemeClr val="bg1"/>
                </a:solidFill>
                <a:effectLst>
                  <a:outerShdw blurRad="38100" dist="38100" dir="2700000" algn="tl">
                    <a:srgbClr val="000000">
                      <a:alpha val="43137"/>
                    </a:srgbClr>
                  </a:outerShdw>
                </a:effectLst>
                <a:latin typeface="Century Schoolbook" pitchFamily="18" charset="0"/>
                <a:cs typeface="Aharoni" pitchFamily="2" charset="-79"/>
              </a:rPr>
              <a:t>2011 DSMC </a:t>
            </a:r>
          </a:p>
          <a:p>
            <a:pPr>
              <a:defRPr/>
            </a:pPr>
            <a:r>
              <a:rPr lang="en-US" sz="2000" b="1" dirty="0">
                <a:solidFill>
                  <a:schemeClr val="bg1"/>
                </a:solidFill>
                <a:effectLst>
                  <a:outerShdw blurRad="38100" dist="38100" dir="2700000" algn="tl">
                    <a:srgbClr val="000000">
                      <a:alpha val="43137"/>
                    </a:srgbClr>
                  </a:outerShdw>
                </a:effectLst>
                <a:latin typeface="Century Schoolbook" pitchFamily="18" charset="0"/>
                <a:cs typeface="Aharoni" pitchFamily="2" charset="-79"/>
              </a:rPr>
              <a:t>  Workshop</a:t>
            </a:r>
          </a:p>
        </p:txBody>
      </p:sp>
      <p:pic>
        <p:nvPicPr>
          <p:cNvPr id="11" name="Picture 11"/>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620000" y="100013"/>
            <a:ext cx="1460500"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pPr>
              <a:defRPr/>
            </a:pPr>
            <a:fld id="{01AF8A06-448E-497C-B750-AFA3C4ECF09C}"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pPr>
              <a:defRPr/>
            </a:pPr>
            <a:fld id="{A91813C5-BEAC-417A-BA4D-B965DB90ED8F}"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pPr>
              <a:defRPr/>
            </a:pPr>
            <a:fld id="{FB0FD2CF-4A71-4675-B2E3-C88883177C45}"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pPr>
              <a:defRPr/>
            </a:pPr>
            <a:fld id="{36B0CAE2-5419-480C-A4E4-8F5BA000D33D}"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pPr>
              <a:defRPr/>
            </a:pPr>
            <a:fld id="{E9E62F7E-2D38-4ACB-9344-EF6806676183}"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pPr>
              <a:defRPr/>
            </a:pPr>
            <a:fld id="{E283923D-15E2-4BC0-B518-13C8E12BBF64}"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pPr>
              <a:defRPr/>
            </a:pPr>
            <a:fld id="{A4B423FF-84D4-4B8D-94FD-FCF284F8C71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222CF-D8EA-44F7-BCCE-B9E21ACF0423}" type="slidenum">
              <a:rPr lang="en-US"/>
              <a:pPr>
                <a:defRPr/>
              </a:pPr>
              <a:t>‹#›</a:t>
            </a:fld>
            <a:endParaRPr lang="en-US"/>
          </a:p>
        </p:txBody>
      </p:sp>
    </p:spTree>
    <p:extLst>
      <p:ext uri="{BB962C8B-B14F-4D97-AF65-F5344CB8AC3E}">
        <p14:creationId xmlns="" xmlns:p14="http://schemas.microsoft.com/office/powerpoint/2010/main" val="355977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pPr>
              <a:defRPr/>
            </a:pPr>
            <a:fld id="{CC5474C9-2ABF-4049-A6DD-F37F719CFE8E}"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pPr>
              <a:defRPr/>
            </a:pPr>
            <a:fld id="{ADBF327C-F813-416A-A453-45596A29F50C}"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pPr>
              <a:defRPr/>
            </a:pPr>
            <a:fld id="{929C20CE-AD34-4892-9A3E-53527A431EC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9C5C39-412D-42EE-8B98-8B92241ED623}" type="slidenum">
              <a:rPr lang="en-US"/>
              <a:pPr>
                <a:defRPr/>
              </a:pPr>
              <a:t>‹#›</a:t>
            </a:fld>
            <a:endParaRPr lang="en-US"/>
          </a:p>
        </p:txBody>
      </p:sp>
    </p:spTree>
    <p:extLst>
      <p:ext uri="{BB962C8B-B14F-4D97-AF65-F5344CB8AC3E}">
        <p14:creationId xmlns="" xmlns:p14="http://schemas.microsoft.com/office/powerpoint/2010/main" val="326179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3D7B95-837D-47B3-BF4C-F3D9350B7736}" type="slidenum">
              <a:rPr lang="en-US"/>
              <a:pPr>
                <a:defRPr/>
              </a:pPr>
              <a:t>‹#›</a:t>
            </a:fld>
            <a:endParaRPr lang="en-US"/>
          </a:p>
        </p:txBody>
      </p:sp>
    </p:spTree>
    <p:extLst>
      <p:ext uri="{BB962C8B-B14F-4D97-AF65-F5344CB8AC3E}">
        <p14:creationId xmlns="" xmlns:p14="http://schemas.microsoft.com/office/powerpoint/2010/main" val="248005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3CCBED-53F9-417B-86FB-6BC71F4C62A6}" type="slidenum">
              <a:rPr lang="en-US"/>
              <a:pPr>
                <a:defRPr/>
              </a:pPr>
              <a:t>‹#›</a:t>
            </a:fld>
            <a:endParaRPr lang="en-US"/>
          </a:p>
        </p:txBody>
      </p:sp>
    </p:spTree>
    <p:extLst>
      <p:ext uri="{BB962C8B-B14F-4D97-AF65-F5344CB8AC3E}">
        <p14:creationId xmlns="" xmlns:p14="http://schemas.microsoft.com/office/powerpoint/2010/main" val="77304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3786C9-636C-4FB4-B5FC-7757B3CD74B2}" type="slidenum">
              <a:rPr lang="en-US"/>
              <a:pPr>
                <a:defRPr/>
              </a:pPr>
              <a:t>‹#›</a:t>
            </a:fld>
            <a:endParaRPr lang="en-US"/>
          </a:p>
        </p:txBody>
      </p:sp>
    </p:spTree>
    <p:extLst>
      <p:ext uri="{BB962C8B-B14F-4D97-AF65-F5344CB8AC3E}">
        <p14:creationId xmlns="" xmlns:p14="http://schemas.microsoft.com/office/powerpoint/2010/main" val="81407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3A4001-EF92-40DE-83EB-B6889871F9AF}" type="slidenum">
              <a:rPr lang="en-US"/>
              <a:pPr>
                <a:defRPr/>
              </a:pPr>
              <a:t>‹#›</a:t>
            </a:fld>
            <a:endParaRPr lang="en-US"/>
          </a:p>
        </p:txBody>
      </p:sp>
    </p:spTree>
    <p:extLst>
      <p:ext uri="{BB962C8B-B14F-4D97-AF65-F5344CB8AC3E}">
        <p14:creationId xmlns="" xmlns:p14="http://schemas.microsoft.com/office/powerpoint/2010/main" val="176550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D15AC4-A71F-43BC-B8D7-DE6FC4336C7E}" type="slidenum">
              <a:rPr lang="en-US"/>
              <a:pPr>
                <a:defRPr/>
              </a:pPr>
              <a:t>‹#›</a:t>
            </a:fld>
            <a:endParaRPr lang="en-US"/>
          </a:p>
        </p:txBody>
      </p:sp>
    </p:spTree>
    <p:extLst>
      <p:ext uri="{BB962C8B-B14F-4D97-AF65-F5344CB8AC3E}">
        <p14:creationId xmlns="" xmlns:p14="http://schemas.microsoft.com/office/powerpoint/2010/main" val="192364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BA7749-4877-496C-BD0E-40EEA27D473C}" type="slidenum">
              <a:rPr lang="en-US"/>
              <a:pPr>
                <a:defRPr/>
              </a:pPr>
              <a:t>‹#›</a:t>
            </a:fld>
            <a:endParaRPr lang="en-US"/>
          </a:p>
        </p:txBody>
      </p:sp>
    </p:spTree>
    <p:extLst>
      <p:ext uri="{BB962C8B-B14F-4D97-AF65-F5344CB8AC3E}">
        <p14:creationId xmlns="" xmlns:p14="http://schemas.microsoft.com/office/powerpoint/2010/main" val="316003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1FEA746-DECE-43B6-AD31-C733559EFC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ideo" Target="file:///C:\Users\McDoniel\Desktop\Santa%20Fe%20Talk\AAgasmoviealtitude.avi" TargetMode="Externa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C:\Users\McDoniel\Desktop\Santa%20Fe%20Talk\AAfargasside.avi" TargetMode="External"/><Relationship Id="rId1" Type="http://schemas.openxmlformats.org/officeDocument/2006/relationships/video" Target="file:///C:\Users\McDoniel\Desktop\Santa%20Fe%20Talk\AAgasmoviealtitude.avi" TargetMode="External"/><Relationship Id="rId5" Type="http://schemas.openxmlformats.org/officeDocument/2006/relationships/image" Target="../media/image24.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C:\Users\McDoniel\Desktop\Santa%20Fe%20Talk\AAfargasside.avi" TargetMode="External"/><Relationship Id="rId1" Type="http://schemas.openxmlformats.org/officeDocument/2006/relationships/video" Target="file:///C:\Users\McDoniel\Desktop\Santa%20Fe%20Talk\AAgasmoviealtitude.avi" TargetMode="External"/><Relationship Id="rId5" Type="http://schemas.openxmlformats.org/officeDocument/2006/relationships/image" Target="../media/image24.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C:\Users\McDoniel\Desktop\Santa%20Fe%20Talk\AAdustmoviefront.avi" TargetMode="External"/><Relationship Id="rId1" Type="http://schemas.openxmlformats.org/officeDocument/2006/relationships/video" Target="file:///C:\Users\McDoniel\Desktop\Santa%20Fe%20Talk\AAgasmoviealtitude.avi" TargetMode="Externa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video" Target="file:///C:\Users\McDoniel\Desktop\Santa%20Fe%20Talk\AAgasmoviealtitude.avi" TargetMode="External"/><Relationship Id="rId5" Type="http://schemas.openxmlformats.org/officeDocument/2006/relationships/image" Target="../media/image10.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457200" y="533400"/>
            <a:ext cx="8305800" cy="6063344"/>
          </a:xfrm>
        </p:spPr>
        <p:txBody>
          <a:bodyPr>
            <a:normAutofit/>
          </a:bodyPr>
          <a:lstStyle/>
          <a:p>
            <a:pPr algn="ctr" fontAlgn="auto">
              <a:spcAft>
                <a:spcPts val="0"/>
              </a:spcAft>
              <a:defRPr/>
            </a:pPr>
            <a:r>
              <a:rPr lang="en-US" sz="2800" b="1" dirty="0" smtClean="0">
                <a:solidFill>
                  <a:schemeClr val="tx1"/>
                </a:solidFill>
                <a:effectLst/>
                <a:latin typeface="Times New Roman" pitchFamily="18" charset="0"/>
                <a:cs typeface="Times New Roman" pitchFamily="18" charset="0"/>
              </a:rPr>
              <a:t>Modeling Gas and Dust Flow in Io’s Pele Plume</a:t>
            </a:r>
            <a:r>
              <a:rPr lang="en-US" sz="2800" dirty="0" smtClean="0">
                <a:solidFill>
                  <a:schemeClr val="tx1"/>
                </a:solidFill>
                <a:latin typeface="Times New Roman" pitchFamily="18" charset="0"/>
                <a:cs typeface="Times New Roman" pitchFamily="18" charset="0"/>
              </a:rPr>
              <a:t/>
            </a:r>
            <a:br>
              <a:rPr lang="en-US" sz="2800" dirty="0" smtClean="0">
                <a:solidFill>
                  <a:schemeClr val="tx1"/>
                </a:solidFill>
                <a:latin typeface="Times New Roman" pitchFamily="18" charset="0"/>
                <a:cs typeface="Times New Roman" pitchFamily="18" charset="0"/>
              </a:rPr>
            </a:br>
            <a:r>
              <a:rPr lang="en-US" sz="2800" b="1" dirty="0">
                <a:solidFill>
                  <a:schemeClr val="tx1"/>
                </a:solidFill>
                <a:latin typeface="Times New Roman" pitchFamily="18" charset="0"/>
                <a:cs typeface="Times New Roman" pitchFamily="18" charset="0"/>
              </a:rPr>
              <a:t/>
            </a:r>
            <a:br>
              <a:rPr lang="en-US" sz="2800" b="1" dirty="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William </a:t>
            </a:r>
            <a:r>
              <a:rPr lang="en-US" sz="2400" dirty="0" err="1" smtClean="0">
                <a:solidFill>
                  <a:schemeClr val="tx1"/>
                </a:solidFill>
                <a:latin typeface="Times New Roman" pitchFamily="18" charset="0"/>
                <a:cs typeface="Times New Roman" pitchFamily="18" charset="0"/>
              </a:rPr>
              <a:t>McDoniel</a:t>
            </a:r>
            <a:r>
              <a:rPr lang="en-US" sz="2400" b="1" dirty="0">
                <a:solidFill>
                  <a:schemeClr val="tx1"/>
                </a:solidFill>
                <a:latin typeface="Times New Roman" pitchFamily="18" charset="0"/>
                <a:cs typeface="Times New Roman" pitchFamily="18" charset="0"/>
              </a:rPr>
              <a:t/>
            </a:r>
            <a:br>
              <a:rPr lang="en-US" sz="2400" b="1" dirty="0">
                <a:solidFill>
                  <a:schemeClr val="tx1"/>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
            </a:r>
            <a:br>
              <a:rPr lang="en-US" sz="2400" b="1" dirty="0" smtClean="0">
                <a:solidFill>
                  <a:schemeClr val="tx1"/>
                </a:solidFill>
                <a:latin typeface="Times New Roman" pitchFamily="18" charset="0"/>
                <a:cs typeface="Times New Roman" pitchFamily="18" charset="0"/>
              </a:rPr>
            </a:br>
            <a:r>
              <a:rPr lang="en-US" sz="1800" dirty="0" smtClean="0">
                <a:solidFill>
                  <a:schemeClr val="tx1"/>
                </a:solidFill>
                <a:effectLst/>
              </a:rPr>
              <a:t>D</a:t>
            </a:r>
            <a:r>
              <a:rPr lang="en-US" sz="1800" dirty="0">
                <a:solidFill>
                  <a:schemeClr val="tx1"/>
                </a:solidFill>
                <a:effectLst/>
              </a:rPr>
              <a:t>. B. Goldstein, P. L. Varghese, L. M. </a:t>
            </a:r>
            <a:r>
              <a:rPr lang="en-US" sz="1800" dirty="0" err="1" smtClean="0">
                <a:solidFill>
                  <a:schemeClr val="tx1"/>
                </a:solidFill>
                <a:effectLst/>
              </a:rPr>
              <a:t>Trafton</a:t>
            </a:r>
            <a:r>
              <a:rPr lang="en-US" sz="1800" dirty="0" smtClean="0">
                <a:solidFill>
                  <a:schemeClr val="tx1"/>
                </a:solidFill>
                <a:effectLst/>
              </a:rPr>
              <a:t/>
            </a:r>
            <a:br>
              <a:rPr lang="en-US" sz="1800" dirty="0" smtClean="0">
                <a:solidFill>
                  <a:schemeClr val="tx1"/>
                </a:solidFill>
                <a:effectLst/>
              </a:rPr>
            </a:br>
            <a:r>
              <a:rPr lang="en-US" sz="2400" dirty="0">
                <a:solidFill>
                  <a:schemeClr val="tx1"/>
                </a:solidFill>
                <a:effectLst/>
                <a:latin typeface="Times New Roman" pitchFamily="18" charset="0"/>
                <a:cs typeface="Times New Roman" pitchFamily="18" charset="0"/>
              </a:rPr>
              <a:t/>
            </a:r>
            <a:br>
              <a:rPr lang="en-US" sz="2400" dirty="0">
                <a:solidFill>
                  <a:schemeClr val="tx1"/>
                </a:solidFill>
                <a:effectLst/>
                <a:latin typeface="Times New Roman" pitchFamily="18" charset="0"/>
                <a:cs typeface="Times New Roman" pitchFamily="18" charset="0"/>
              </a:rPr>
            </a:br>
            <a:r>
              <a:rPr lang="en-US" sz="2000" dirty="0">
                <a:solidFill>
                  <a:schemeClr val="tx1"/>
                </a:solidFill>
                <a:effectLst/>
                <a:latin typeface="Times New Roman" pitchFamily="18" charset="0"/>
                <a:cs typeface="Times New Roman" pitchFamily="18" charset="0"/>
              </a:rPr>
              <a:t>University of Texas at Austin</a:t>
            </a:r>
            <a:br>
              <a:rPr lang="en-US" sz="2000" dirty="0">
                <a:solidFill>
                  <a:schemeClr val="tx1"/>
                </a:solidFill>
                <a:effectLst/>
                <a:latin typeface="Times New Roman" pitchFamily="18" charset="0"/>
                <a:cs typeface="Times New Roman" pitchFamily="18" charset="0"/>
              </a:rPr>
            </a:br>
            <a:r>
              <a:rPr lang="en-US" sz="2000" dirty="0">
                <a:solidFill>
                  <a:schemeClr val="tx1"/>
                </a:solidFill>
                <a:effectLst/>
                <a:latin typeface="Times New Roman" pitchFamily="18" charset="0"/>
                <a:cs typeface="Times New Roman" pitchFamily="18" charset="0"/>
              </a:rPr>
              <a:t>Department of Aerospace Engineering</a:t>
            </a:r>
            <a:br>
              <a:rPr lang="en-US" sz="2000" dirty="0">
                <a:solidFill>
                  <a:schemeClr val="tx1"/>
                </a:solidFill>
                <a:effectLst/>
                <a:latin typeface="Times New Roman" pitchFamily="18" charset="0"/>
                <a:cs typeface="Times New Roman" pitchFamily="18" charset="0"/>
              </a:rPr>
            </a:br>
            <a:r>
              <a:rPr lang="en-US" sz="2800" b="1" dirty="0">
                <a:solidFill>
                  <a:schemeClr val="tx1"/>
                </a:solidFill>
                <a:effectLst/>
                <a:latin typeface="Times New Roman" pitchFamily="18" charset="0"/>
                <a:cs typeface="Times New Roman" pitchFamily="18" charset="0"/>
              </a:rPr>
              <a:t/>
            </a:r>
            <a:br>
              <a:rPr lang="en-US" sz="2800" b="1" dirty="0">
                <a:solidFill>
                  <a:schemeClr val="tx1"/>
                </a:solidFill>
                <a:effectLst/>
                <a:latin typeface="Times New Roman" pitchFamily="18" charset="0"/>
                <a:cs typeface="Times New Roman" pitchFamily="18" charset="0"/>
              </a:rPr>
            </a:br>
            <a:r>
              <a:rPr lang="en-US" sz="2000" dirty="0" smtClean="0">
                <a:solidFill>
                  <a:schemeClr val="tx1"/>
                </a:solidFill>
                <a:effectLst/>
                <a:latin typeface="Times New Roman" pitchFamily="18" charset="0"/>
                <a:cs typeface="Times New Roman" pitchFamily="18" charset="0"/>
              </a:rPr>
              <a:t>DSMC </a:t>
            </a:r>
            <a:r>
              <a:rPr lang="en-US" sz="2000" dirty="0">
                <a:solidFill>
                  <a:schemeClr val="tx1"/>
                </a:solidFill>
                <a:effectLst/>
                <a:latin typeface="Times New Roman" pitchFamily="18" charset="0"/>
                <a:cs typeface="Times New Roman" pitchFamily="18" charset="0"/>
              </a:rPr>
              <a:t>Workshop  </a:t>
            </a:r>
            <a:br>
              <a:rPr lang="en-US" sz="2000" dirty="0">
                <a:solidFill>
                  <a:schemeClr val="tx1"/>
                </a:solidFill>
                <a:effectLst/>
                <a:latin typeface="Times New Roman" pitchFamily="18" charset="0"/>
                <a:cs typeface="Times New Roman" pitchFamily="18" charset="0"/>
              </a:rPr>
            </a:br>
            <a:r>
              <a:rPr lang="en-US" sz="2000" dirty="0">
                <a:solidFill>
                  <a:schemeClr val="tx1"/>
                </a:solidFill>
                <a:effectLst/>
                <a:latin typeface="Times New Roman" pitchFamily="18" charset="0"/>
                <a:cs typeface="Times New Roman" pitchFamily="18" charset="0"/>
              </a:rPr>
              <a:t>September </a:t>
            </a:r>
            <a:r>
              <a:rPr lang="en-US" sz="2000" dirty="0" smtClean="0">
                <a:solidFill>
                  <a:schemeClr val="tx1"/>
                </a:solidFill>
                <a:effectLst/>
                <a:latin typeface="Times New Roman" pitchFamily="18" charset="0"/>
                <a:cs typeface="Times New Roman" pitchFamily="18" charset="0"/>
              </a:rPr>
              <a:t>28</a:t>
            </a:r>
            <a:r>
              <a:rPr lang="en-US" sz="2000" baseline="30000" dirty="0" smtClean="0">
                <a:solidFill>
                  <a:schemeClr val="tx1"/>
                </a:solidFill>
                <a:effectLst/>
                <a:latin typeface="Times New Roman" pitchFamily="18" charset="0"/>
                <a:cs typeface="Times New Roman" pitchFamily="18" charset="0"/>
              </a:rPr>
              <a:t>th</a:t>
            </a:r>
            <a:r>
              <a:rPr lang="en-US" sz="2000" dirty="0">
                <a:solidFill>
                  <a:schemeClr val="tx1"/>
                </a:solidFill>
                <a:effectLst/>
                <a:latin typeface="Times New Roman" pitchFamily="18" charset="0"/>
                <a:cs typeface="Times New Roman" pitchFamily="18" charset="0"/>
              </a:rPr>
              <a:t>, </a:t>
            </a:r>
            <a:r>
              <a:rPr lang="en-US" sz="2000" dirty="0" smtClean="0">
                <a:solidFill>
                  <a:schemeClr val="tx1"/>
                </a:solidFill>
                <a:effectLst/>
                <a:latin typeface="Times New Roman" pitchFamily="18" charset="0"/>
                <a:cs typeface="Times New Roman" pitchFamily="18" charset="0"/>
              </a:rPr>
              <a:t>2011</a:t>
            </a:r>
            <a:r>
              <a:rPr lang="en-US" sz="2000" dirty="0">
                <a:solidFill>
                  <a:schemeClr val="tx1"/>
                </a:solidFill>
                <a:effectLst/>
                <a:latin typeface="Times New Roman" pitchFamily="18" charset="0"/>
                <a:cs typeface="Times New Roman" pitchFamily="18" charset="0"/>
              </a:rPr>
              <a:t/>
            </a:r>
            <a:br>
              <a:rPr lang="en-US" sz="2000" dirty="0">
                <a:solidFill>
                  <a:schemeClr val="tx1"/>
                </a:solidFill>
                <a:effectLst/>
                <a:latin typeface="Times New Roman" pitchFamily="18" charset="0"/>
                <a:cs typeface="Times New Roman" pitchFamily="18" charset="0"/>
              </a:rPr>
            </a:br>
            <a:r>
              <a:rPr lang="en-US" sz="2000" dirty="0">
                <a:solidFill>
                  <a:schemeClr val="tx1"/>
                </a:solidFill>
                <a:effectLst/>
                <a:latin typeface="Times New Roman" pitchFamily="18" charset="0"/>
                <a:cs typeface="Times New Roman" pitchFamily="18" charset="0"/>
              </a:rPr>
              <a:t/>
            </a:r>
            <a:br>
              <a:rPr lang="en-US" sz="2000" dirty="0">
                <a:solidFill>
                  <a:schemeClr val="tx1"/>
                </a:solidFill>
                <a:effectLst/>
                <a:latin typeface="Times New Roman" pitchFamily="18" charset="0"/>
                <a:cs typeface="Times New Roman" pitchFamily="18" charset="0"/>
              </a:rPr>
            </a:br>
            <a:r>
              <a:rPr lang="en-US" sz="2000" i="1" dirty="0">
                <a:solidFill>
                  <a:schemeClr val="tx1"/>
                </a:solidFill>
                <a:effectLst/>
                <a:latin typeface="Times New Roman" pitchFamily="18" charset="0"/>
                <a:cs typeface="Times New Roman" pitchFamily="18" charset="0"/>
              </a:rPr>
              <a:t>Supported by the NASA Planetary </a:t>
            </a:r>
            <a:r>
              <a:rPr lang="en-US" sz="2000" i="1" dirty="0" smtClean="0">
                <a:solidFill>
                  <a:schemeClr val="tx1"/>
                </a:solidFill>
                <a:effectLst/>
                <a:latin typeface="Times New Roman" pitchFamily="18" charset="0"/>
                <a:cs typeface="Times New Roman" pitchFamily="18" charset="0"/>
              </a:rPr>
              <a:t>Atmospheres and Outer Planets Research Programs.</a:t>
            </a:r>
            <a:r>
              <a:rPr lang="en-US" sz="2000" dirty="0" smtClean="0">
                <a:solidFill>
                  <a:schemeClr val="tx1"/>
                </a:solidFill>
                <a:effectLst/>
                <a:latin typeface="Times New Roman" pitchFamily="18" charset="0"/>
                <a:cs typeface="Times New Roman" pitchFamily="18" charset="0"/>
              </a:rPr>
              <a:t/>
            </a:r>
            <a:br>
              <a:rPr lang="en-US" sz="2000" dirty="0" smtClean="0">
                <a:solidFill>
                  <a:schemeClr val="tx1"/>
                </a:solidFill>
                <a:effectLst/>
                <a:latin typeface="Times New Roman" pitchFamily="18" charset="0"/>
                <a:cs typeface="Times New Roman" pitchFamily="18" charset="0"/>
              </a:rPr>
            </a:br>
            <a:r>
              <a:rPr lang="en-US" sz="2000" dirty="0">
                <a:solidFill>
                  <a:schemeClr val="tx1"/>
                </a:solidFill>
                <a:effectLst/>
                <a:latin typeface="Times New Roman" pitchFamily="18" charset="0"/>
                <a:cs typeface="Times New Roman" pitchFamily="18" charset="0"/>
              </a:rPr>
              <a:t/>
            </a:r>
            <a:br>
              <a:rPr lang="en-US" sz="2000" dirty="0">
                <a:solidFill>
                  <a:schemeClr val="tx1"/>
                </a:solidFill>
                <a:effectLst/>
                <a:latin typeface="Times New Roman" pitchFamily="18" charset="0"/>
                <a:cs typeface="Times New Roman" pitchFamily="18" charset="0"/>
              </a:rPr>
            </a:br>
            <a:r>
              <a:rPr lang="en-US" sz="2000" dirty="0" smtClean="0">
                <a:solidFill>
                  <a:schemeClr val="tx1"/>
                </a:solidFill>
                <a:effectLst/>
                <a:latin typeface="Times New Roman" pitchFamily="18" charset="0"/>
                <a:cs typeface="Times New Roman" pitchFamily="18" charset="0"/>
              </a:rPr>
              <a:t>Computations performed at the Texas Advanced Computing Center.</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cDoniel\Desktop\Howell\9_21_11_meeting\AAmidgas60kmup.png"/>
          <p:cNvPicPr>
            <a:picLocks noChangeAspect="1" noChangeArrowheads="1"/>
          </p:cNvPicPr>
          <p:nvPr/>
        </p:nvPicPr>
        <p:blipFill>
          <a:blip r:embed="rId2" cstate="print"/>
          <a:srcRect l="9474" r="9474"/>
          <a:stretch>
            <a:fillRect/>
          </a:stretch>
        </p:blipFill>
        <p:spPr bwMode="auto">
          <a:xfrm>
            <a:off x="3276600" y="817882"/>
            <a:ext cx="5867400" cy="6040118"/>
          </a:xfrm>
          <a:prstGeom prst="rect">
            <a:avLst/>
          </a:prstGeom>
          <a:noFill/>
        </p:spPr>
      </p:pic>
      <p:pic>
        <p:nvPicPr>
          <p:cNvPr id="6147" name="Picture 3" descr="C:\Users\McDoniel\Desktop\Howell\9_21_11_meeting\AA20kmup.png"/>
          <p:cNvPicPr>
            <a:picLocks noChangeAspect="1" noChangeArrowheads="1"/>
          </p:cNvPicPr>
          <p:nvPr/>
        </p:nvPicPr>
        <p:blipFill>
          <a:blip r:embed="rId3" cstate="print"/>
          <a:srcRect/>
          <a:stretch>
            <a:fillRect/>
          </a:stretch>
        </p:blipFill>
        <p:spPr bwMode="auto">
          <a:xfrm>
            <a:off x="228600" y="2514600"/>
            <a:ext cx="2857723" cy="2514600"/>
          </a:xfrm>
          <a:prstGeom prst="rect">
            <a:avLst/>
          </a:prstGeom>
          <a:noFill/>
        </p:spPr>
      </p:pic>
      <p:sp>
        <p:nvSpPr>
          <p:cNvPr id="7" name="TextBox 6"/>
          <p:cNvSpPr txBox="1"/>
          <p:nvPr/>
        </p:nvSpPr>
        <p:spPr>
          <a:xfrm>
            <a:off x="3124200" y="304800"/>
            <a:ext cx="2971800" cy="369332"/>
          </a:xfrm>
          <a:prstGeom prst="rect">
            <a:avLst/>
          </a:prstGeom>
          <a:noFill/>
        </p:spPr>
        <p:txBody>
          <a:bodyPr wrap="square" rtlCol="0">
            <a:spAutoFit/>
          </a:bodyPr>
          <a:lstStyle/>
          <a:p>
            <a:r>
              <a:rPr lang="en-US" dirty="0" smtClean="0">
                <a:solidFill>
                  <a:schemeClr val="bg1">
                    <a:lumMod val="95000"/>
                  </a:schemeClr>
                </a:solidFill>
              </a:rPr>
              <a:t>Comparisons in Altitude</a:t>
            </a:r>
            <a:endParaRPr lang="en-US" dirty="0">
              <a:solidFill>
                <a:schemeClr val="bg1">
                  <a:lumMod val="95000"/>
                </a:schemeClr>
              </a:solidFill>
            </a:endParaRPr>
          </a:p>
        </p:txBody>
      </p:sp>
      <p:sp>
        <p:nvSpPr>
          <p:cNvPr id="10" name="Oval 9"/>
          <p:cNvSpPr/>
          <p:nvPr/>
        </p:nvSpPr>
        <p:spPr>
          <a:xfrm>
            <a:off x="4953000" y="2514600"/>
            <a:ext cx="2514600" cy="251460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600" y="2133600"/>
            <a:ext cx="2362200" cy="369332"/>
          </a:xfrm>
          <a:prstGeom prst="rect">
            <a:avLst/>
          </a:prstGeom>
          <a:noFill/>
        </p:spPr>
        <p:txBody>
          <a:bodyPr wrap="square" rtlCol="0">
            <a:spAutoFit/>
          </a:bodyPr>
          <a:lstStyle/>
          <a:p>
            <a:r>
              <a:rPr lang="en-US" dirty="0" smtClean="0"/>
              <a:t>20km slice</a:t>
            </a:r>
            <a:endParaRPr lang="en-US" dirty="0"/>
          </a:p>
        </p:txBody>
      </p:sp>
      <p:sp>
        <p:nvSpPr>
          <p:cNvPr id="13" name="TextBox 12"/>
          <p:cNvSpPr txBox="1"/>
          <p:nvPr/>
        </p:nvSpPr>
        <p:spPr>
          <a:xfrm>
            <a:off x="3200400" y="6172200"/>
            <a:ext cx="2362200" cy="369332"/>
          </a:xfrm>
          <a:prstGeom prst="rect">
            <a:avLst/>
          </a:prstGeom>
          <a:noFill/>
        </p:spPr>
        <p:txBody>
          <a:bodyPr wrap="square" rtlCol="0">
            <a:spAutoFit/>
          </a:bodyPr>
          <a:lstStyle/>
          <a:p>
            <a:r>
              <a:rPr lang="en-US" dirty="0" smtClean="0"/>
              <a:t>60km slice</a:t>
            </a:r>
            <a:endParaRPr lang="en-US" dirty="0"/>
          </a:p>
        </p:txBody>
      </p:sp>
      <p:cxnSp>
        <p:nvCxnSpPr>
          <p:cNvPr id="15" name="Straight Arrow Connector 14"/>
          <p:cNvCxnSpPr/>
          <p:nvPr/>
        </p:nvCxnSpPr>
        <p:spPr>
          <a:xfrm flipH="1">
            <a:off x="1600200" y="1905000"/>
            <a:ext cx="990600" cy="1752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3048000" y="1371600"/>
            <a:ext cx="2560320" cy="2133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228600" y="5181600"/>
            <a:ext cx="2895600" cy="1200329"/>
          </a:xfrm>
          <a:prstGeom prst="rect">
            <a:avLst/>
          </a:prstGeom>
          <a:noFill/>
        </p:spPr>
        <p:txBody>
          <a:bodyPr wrap="square" rtlCol="0">
            <a:spAutoFit/>
          </a:bodyPr>
          <a:lstStyle/>
          <a:p>
            <a:r>
              <a:rPr lang="en-US" dirty="0" smtClean="0"/>
              <a:t>The high-density regions (pink/purple) separate and elongate as the plume expands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Agasmoviealtitude.avi">
            <a:hlinkClick r:id="" action="ppaction://media"/>
          </p:cNvPr>
          <p:cNvPicPr>
            <a:picLocks noRot="1" noChangeAspect="1"/>
          </p:cNvPicPr>
          <p:nvPr>
            <a:videoFile r:link="rId1"/>
          </p:nvPr>
        </p:nvPicPr>
        <p:blipFill>
          <a:blip r:embed="rId3" cstate="print"/>
          <a:srcRect l="20610" t="15785" r="13017" b="15785"/>
          <a:stretch>
            <a:fillRect/>
          </a:stretch>
        </p:blipFill>
        <p:spPr>
          <a:xfrm>
            <a:off x="4191000" y="990600"/>
            <a:ext cx="3733893" cy="2910385"/>
          </a:xfrm>
          <a:prstGeom prst="rect">
            <a:avLst/>
          </a:prstGeom>
        </p:spPr>
      </p:pic>
      <p:pic>
        <p:nvPicPr>
          <p:cNvPr id="8" name="Picture 7"/>
          <p:cNvPicPr>
            <a:picLocks noChangeAspect="1" noChangeArrowheads="1"/>
          </p:cNvPicPr>
          <p:nvPr/>
        </p:nvPicPr>
        <p:blipFill>
          <a:blip r:embed="rId4" cstate="print"/>
          <a:srcRect l="47390" t="44587" r="27056" b="19444"/>
          <a:stretch>
            <a:fillRect/>
          </a:stretch>
        </p:blipFill>
        <p:spPr bwMode="auto">
          <a:xfrm>
            <a:off x="1752600" y="1066800"/>
            <a:ext cx="2313354" cy="2819400"/>
          </a:xfrm>
          <a:prstGeom prst="rect">
            <a:avLst/>
          </a:prstGeom>
          <a:noFill/>
          <a:ln w="9525">
            <a:noFill/>
            <a:miter lim="800000"/>
            <a:headEnd/>
            <a:tailEnd/>
          </a:ln>
        </p:spPr>
      </p:pic>
      <p:pic>
        <p:nvPicPr>
          <p:cNvPr id="2053" name="Picture 5" descr="C:\Users\McDoniel\Desktop\Howell\9_21_11_meeting\AAdustfarring.png"/>
          <p:cNvPicPr>
            <a:picLocks noChangeAspect="1" noChangeArrowheads="1"/>
          </p:cNvPicPr>
          <p:nvPr/>
        </p:nvPicPr>
        <p:blipFill>
          <a:blip r:embed="rId5" cstate="print"/>
          <a:srcRect l="17952" t="11906" r="19216" b="13253"/>
          <a:stretch>
            <a:fillRect/>
          </a:stretch>
        </p:blipFill>
        <p:spPr bwMode="auto">
          <a:xfrm>
            <a:off x="1981200" y="5215812"/>
            <a:ext cx="1828800" cy="1642188"/>
          </a:xfrm>
          <a:prstGeom prst="rect">
            <a:avLst/>
          </a:prstGeom>
          <a:noFill/>
        </p:spPr>
      </p:pic>
      <p:pic>
        <p:nvPicPr>
          <p:cNvPr id="2054" name="Picture 6" descr="C:\Users\McDoniel\Desktop\Howell\9_21_11_meeting\AAdustzoomring.png"/>
          <p:cNvPicPr>
            <a:picLocks noChangeAspect="1" noChangeArrowheads="1"/>
          </p:cNvPicPr>
          <p:nvPr/>
        </p:nvPicPr>
        <p:blipFill>
          <a:blip r:embed="rId6" cstate="print"/>
          <a:srcRect l="35780" t="28750" r="28882" b="30000"/>
          <a:stretch>
            <a:fillRect/>
          </a:stretch>
        </p:blipFill>
        <p:spPr bwMode="auto">
          <a:xfrm>
            <a:off x="4419600" y="4114800"/>
            <a:ext cx="2770909" cy="2438400"/>
          </a:xfrm>
          <a:prstGeom prst="rect">
            <a:avLst/>
          </a:prstGeom>
          <a:noFill/>
        </p:spPr>
      </p:pic>
      <p:sp>
        <p:nvSpPr>
          <p:cNvPr id="12" name="TextBox 11"/>
          <p:cNvSpPr txBox="1"/>
          <p:nvPr/>
        </p:nvSpPr>
        <p:spPr>
          <a:xfrm>
            <a:off x="2743200" y="304800"/>
            <a:ext cx="3733800" cy="369332"/>
          </a:xfrm>
          <a:prstGeom prst="rect">
            <a:avLst/>
          </a:prstGeom>
          <a:noFill/>
        </p:spPr>
        <p:txBody>
          <a:bodyPr wrap="square" rtlCol="0">
            <a:spAutoFit/>
          </a:bodyPr>
          <a:lstStyle/>
          <a:p>
            <a:r>
              <a:rPr lang="en-US" dirty="0" smtClean="0">
                <a:solidFill>
                  <a:schemeClr val="bg1">
                    <a:lumMod val="95000"/>
                  </a:schemeClr>
                </a:solidFill>
              </a:rPr>
              <a:t>Far-field Deposition Agreement</a:t>
            </a:r>
            <a:endParaRPr lang="en-US" dirty="0">
              <a:solidFill>
                <a:schemeClr val="bg1">
                  <a:lumMod val="95000"/>
                </a:schemeClr>
              </a:solidFill>
            </a:endParaRPr>
          </a:p>
        </p:txBody>
      </p:sp>
      <p:sp>
        <p:nvSpPr>
          <p:cNvPr id="15" name="TextBox 14"/>
          <p:cNvSpPr txBox="1"/>
          <p:nvPr/>
        </p:nvSpPr>
        <p:spPr>
          <a:xfrm>
            <a:off x="7162800" y="3581400"/>
            <a:ext cx="1981200" cy="923330"/>
          </a:xfrm>
          <a:prstGeom prst="rect">
            <a:avLst/>
          </a:prstGeom>
          <a:noFill/>
        </p:spPr>
        <p:txBody>
          <a:bodyPr wrap="square" rtlCol="0">
            <a:spAutoFit/>
          </a:bodyPr>
          <a:lstStyle/>
          <a:p>
            <a:r>
              <a:rPr lang="en-US" dirty="0" smtClean="0"/>
              <a:t>Gas</a:t>
            </a:r>
          </a:p>
          <a:p>
            <a:endParaRPr lang="en-US" dirty="0" smtClean="0"/>
          </a:p>
          <a:p>
            <a:r>
              <a:rPr lang="en-US" dirty="0" smtClean="0"/>
              <a:t>Dust</a:t>
            </a:r>
            <a:endParaRPr lang="en-US" dirty="0"/>
          </a:p>
        </p:txBody>
      </p:sp>
      <p:sp>
        <p:nvSpPr>
          <p:cNvPr id="16" name="TextBox 15"/>
          <p:cNvSpPr txBox="1"/>
          <p:nvPr/>
        </p:nvSpPr>
        <p:spPr>
          <a:xfrm>
            <a:off x="0" y="1828800"/>
            <a:ext cx="1600200" cy="923330"/>
          </a:xfrm>
          <a:prstGeom prst="rect">
            <a:avLst/>
          </a:prstGeom>
          <a:noFill/>
        </p:spPr>
        <p:txBody>
          <a:bodyPr wrap="square" rtlCol="0">
            <a:spAutoFit/>
          </a:bodyPr>
          <a:lstStyle/>
          <a:p>
            <a:r>
              <a:rPr lang="en-US" dirty="0" smtClean="0"/>
              <a:t>Ring Shape and Alignment</a:t>
            </a:r>
            <a:endParaRPr lang="en-US" dirty="0"/>
          </a:p>
        </p:txBody>
      </p:sp>
      <p:cxnSp>
        <p:nvCxnSpPr>
          <p:cNvPr id="18" name="Straight Arrow Connector 17"/>
          <p:cNvCxnSpPr/>
          <p:nvPr/>
        </p:nvCxnSpPr>
        <p:spPr>
          <a:xfrm>
            <a:off x="4343400" y="1143000"/>
            <a:ext cx="1295400" cy="152400"/>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6248400" y="3124200"/>
            <a:ext cx="1752600" cy="457200"/>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1295400" y="1524000"/>
            <a:ext cx="1295400" cy="0"/>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1295400" y="3276600"/>
            <a:ext cx="1524000" cy="152400"/>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0" y="3581400"/>
            <a:ext cx="1447800" cy="646331"/>
          </a:xfrm>
          <a:prstGeom prst="rect">
            <a:avLst/>
          </a:prstGeom>
          <a:noFill/>
        </p:spPr>
        <p:txBody>
          <a:bodyPr wrap="square" rtlCol="0">
            <a:spAutoFit/>
          </a:bodyPr>
          <a:lstStyle/>
          <a:p>
            <a:r>
              <a:rPr lang="en-US" dirty="0" smtClean="0"/>
              <a:t>Low-altitude gas jets</a:t>
            </a:r>
            <a:endParaRPr lang="en-US" dirty="0"/>
          </a:p>
        </p:txBody>
      </p:sp>
      <p:cxnSp>
        <p:nvCxnSpPr>
          <p:cNvPr id="33" name="Straight Arrow Connector 32"/>
          <p:cNvCxnSpPr/>
          <p:nvPr/>
        </p:nvCxnSpPr>
        <p:spPr>
          <a:xfrm flipV="1">
            <a:off x="1295400" y="2819400"/>
            <a:ext cx="1676400" cy="304800"/>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a:off x="1143000" y="1371600"/>
            <a:ext cx="1600200" cy="914400"/>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H="1">
            <a:off x="5867400" y="2743200"/>
            <a:ext cx="1752600" cy="152400"/>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4267200" y="1295400"/>
            <a:ext cx="1524000" cy="838200"/>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0" y="4876800"/>
            <a:ext cx="1600200" cy="369332"/>
          </a:xfrm>
          <a:prstGeom prst="rect">
            <a:avLst/>
          </a:prstGeom>
          <a:noFill/>
        </p:spPr>
        <p:txBody>
          <a:bodyPr wrap="square" rtlCol="0">
            <a:spAutoFit/>
          </a:bodyPr>
          <a:lstStyle/>
          <a:p>
            <a:r>
              <a:rPr lang="en-US" dirty="0" smtClean="0"/>
              <a:t>Dust fans</a:t>
            </a:r>
            <a:endParaRPr lang="en-US" dirty="0"/>
          </a:p>
        </p:txBody>
      </p:sp>
      <p:cxnSp>
        <p:nvCxnSpPr>
          <p:cNvPr id="42" name="Straight Arrow Connector 41"/>
          <p:cNvCxnSpPr/>
          <p:nvPr/>
        </p:nvCxnSpPr>
        <p:spPr>
          <a:xfrm>
            <a:off x="4191000" y="3810000"/>
            <a:ext cx="914400" cy="1524000"/>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flipH="1">
            <a:off x="5867400" y="4953000"/>
            <a:ext cx="1752600" cy="228600"/>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flipH="1">
            <a:off x="3048000" y="1143000"/>
            <a:ext cx="685800" cy="1371600"/>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1219200" y="1219200"/>
            <a:ext cx="1371600" cy="1371600"/>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pic>
        <p:nvPicPr>
          <p:cNvPr id="25" name="Picture 2" descr="C:\Users\McDoniel\Desktop\Howell\9_21_11_meeting\AAventpic.png"/>
          <p:cNvPicPr>
            <a:picLocks noChangeAspect="1" noChangeArrowheads="1"/>
          </p:cNvPicPr>
          <p:nvPr/>
        </p:nvPicPr>
        <p:blipFill>
          <a:blip r:embed="rId7" cstate="print"/>
          <a:srcRect l="13650" t="29539" r="33569" b="43385"/>
          <a:stretch>
            <a:fillRect/>
          </a:stretch>
        </p:blipFill>
        <p:spPr bwMode="auto">
          <a:xfrm>
            <a:off x="1524000" y="4038600"/>
            <a:ext cx="276225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0" nodeType="clickEffect">
                                  <p:stCondLst>
                                    <p:cond delay="0"/>
                                  </p:stCondLst>
                                  <p:childTnLst>
                                    <p:animEffect transition="out" filter="blinds(horizontal)">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par>
                                <p:cTn id="37" presetID="3" presetClass="entr" presetSubtype="1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linds(horizontal)">
                                      <p:cBhvr>
                                        <p:cTn id="39" dur="500"/>
                                        <p:tgtEl>
                                          <p:spTgt spid="32"/>
                                        </p:tgtEl>
                                      </p:cBhvr>
                                    </p:animEffect>
                                  </p:childTnLst>
                                </p:cTn>
                              </p:par>
                              <p:par>
                                <p:cTn id="40" presetID="3" presetClass="entr" presetSubtype="1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par>
                                <p:cTn id="43" presetID="3" presetClass="entr" presetSubtype="1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linds(horizontal)">
                                      <p:cBhvr>
                                        <p:cTn id="45" dur="500"/>
                                        <p:tgtEl>
                                          <p:spTgt spid="34"/>
                                        </p:tgtEl>
                                      </p:cBhvr>
                                    </p:animEffect>
                                  </p:childTnLst>
                                </p:cTn>
                              </p:par>
                              <p:par>
                                <p:cTn id="46" presetID="3" presetClass="entr" presetSubtype="1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blinds(horizontal)">
                                      <p:cBhvr>
                                        <p:cTn id="48" dur="500"/>
                                        <p:tgtEl>
                                          <p:spTgt spid="36"/>
                                        </p:tgtEl>
                                      </p:cBhvr>
                                    </p:animEffect>
                                  </p:childTnLst>
                                </p:cTn>
                              </p:par>
                              <p:par>
                                <p:cTn id="49" presetID="3" presetClass="entr" presetSubtype="1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linds(horizontal)">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nodeType="clickEffect">
                                  <p:stCondLst>
                                    <p:cond delay="0"/>
                                  </p:stCondLst>
                                  <p:childTnLst>
                                    <p:animEffect transition="out" filter="blinds(horizontal)">
                                      <p:cBhvr>
                                        <p:cTn id="55" dur="500"/>
                                        <p:tgtEl>
                                          <p:spTgt spid="35"/>
                                        </p:tgtEl>
                                      </p:cBhvr>
                                    </p:animEffect>
                                    <p:set>
                                      <p:cBhvr>
                                        <p:cTn id="56" dur="1" fill="hold">
                                          <p:stCondLst>
                                            <p:cond delay="499"/>
                                          </p:stCondLst>
                                        </p:cTn>
                                        <p:tgtEl>
                                          <p:spTgt spid="35"/>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500"/>
                                        <p:tgtEl>
                                          <p:spTgt spid="36"/>
                                        </p:tgtEl>
                                      </p:cBhvr>
                                    </p:animEffect>
                                    <p:set>
                                      <p:cBhvr>
                                        <p:cTn id="59" dur="1" fill="hold">
                                          <p:stCondLst>
                                            <p:cond delay="499"/>
                                          </p:stCondLst>
                                        </p:cTn>
                                        <p:tgtEl>
                                          <p:spTgt spid="36"/>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500"/>
                                        <p:tgtEl>
                                          <p:spTgt spid="33"/>
                                        </p:tgtEl>
                                      </p:cBhvr>
                                    </p:animEffect>
                                    <p:set>
                                      <p:cBhvr>
                                        <p:cTn id="62" dur="1" fill="hold">
                                          <p:stCondLst>
                                            <p:cond delay="499"/>
                                          </p:stCondLst>
                                        </p:cTn>
                                        <p:tgtEl>
                                          <p:spTgt spid="33"/>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500"/>
                                        <p:tgtEl>
                                          <p:spTgt spid="34"/>
                                        </p:tgtEl>
                                      </p:cBhvr>
                                    </p:animEffect>
                                    <p:set>
                                      <p:cBhvr>
                                        <p:cTn id="65" dur="1" fill="hold">
                                          <p:stCondLst>
                                            <p:cond delay="499"/>
                                          </p:stCondLst>
                                        </p:cTn>
                                        <p:tgtEl>
                                          <p:spTgt spid="34"/>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32"/>
                                        </p:tgtEl>
                                      </p:cBhvr>
                                    </p:animEffect>
                                    <p:set>
                                      <p:cBhvr>
                                        <p:cTn id="68" dur="1" fill="hold">
                                          <p:stCondLst>
                                            <p:cond delay="499"/>
                                          </p:stCondLst>
                                        </p:cTn>
                                        <p:tgtEl>
                                          <p:spTgt spid="32"/>
                                        </p:tgtEl>
                                        <p:attrNameLst>
                                          <p:attrName>style.visibility</p:attrName>
                                        </p:attrNameLst>
                                      </p:cBhvr>
                                      <p:to>
                                        <p:strVal val="hidden"/>
                                      </p:to>
                                    </p:set>
                                  </p:childTnLst>
                                </p:cTn>
                              </p:par>
                              <p:par>
                                <p:cTn id="69" presetID="3" presetClass="entr" presetSubtype="10"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blinds(horizontal)">
                                      <p:cBhvr>
                                        <p:cTn id="71" dur="500"/>
                                        <p:tgtEl>
                                          <p:spTgt spid="42"/>
                                        </p:tgtEl>
                                      </p:cBhvr>
                                    </p:animEffect>
                                  </p:childTnLst>
                                </p:cTn>
                              </p:par>
                              <p:par>
                                <p:cTn id="72" presetID="3" presetClass="entr" presetSubtype="10" fill="hold"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blinds(horizontal)">
                                      <p:cBhvr>
                                        <p:cTn id="74" dur="500"/>
                                        <p:tgtEl>
                                          <p:spTgt spid="43"/>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linds(horizontal)">
                                      <p:cBhvr>
                                        <p:cTn id="77" dur="500"/>
                                        <p:tgtEl>
                                          <p:spTgt spid="41"/>
                                        </p:tgtEl>
                                      </p:cBhvr>
                                    </p:animEffect>
                                  </p:childTnLst>
                                </p:cTn>
                              </p:par>
                              <p:par>
                                <p:cTn id="78" presetID="3" presetClass="entr" presetSubtype="10" fill="hold"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blinds(horizontal)">
                                      <p:cBhvr>
                                        <p:cTn id="80" dur="500"/>
                                        <p:tgtEl>
                                          <p:spTgt spid="47"/>
                                        </p:tgtEl>
                                      </p:cBhvr>
                                    </p:animEffect>
                                  </p:childTnLst>
                                </p:cTn>
                              </p:par>
                              <p:par>
                                <p:cTn id="81" presetID="3" presetClass="entr" presetSubtype="10"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blinds(horizontal)">
                                      <p:cBhvr>
                                        <p:cTn id="8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84"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16" grpId="0"/>
      <p:bldP spid="16" grpId="1"/>
      <p:bldP spid="32" grpId="0"/>
      <p:bldP spid="32" grpId="1"/>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124200" y="228600"/>
            <a:ext cx="3733800" cy="369332"/>
          </a:xfrm>
          <a:prstGeom prst="rect">
            <a:avLst/>
          </a:prstGeom>
          <a:noFill/>
        </p:spPr>
        <p:txBody>
          <a:bodyPr wrap="square" rtlCol="0">
            <a:spAutoFit/>
          </a:bodyPr>
          <a:lstStyle/>
          <a:p>
            <a:r>
              <a:rPr lang="en-US" dirty="0" smtClean="0">
                <a:solidFill>
                  <a:schemeClr val="bg1">
                    <a:lumMod val="95000"/>
                  </a:schemeClr>
                </a:solidFill>
              </a:rPr>
              <a:t>Constant Altitude Slices (Gas)</a:t>
            </a:r>
            <a:endParaRPr lang="en-US" dirty="0">
              <a:solidFill>
                <a:schemeClr val="bg1">
                  <a:lumMod val="95000"/>
                </a:schemeClr>
              </a:solidFill>
            </a:endParaRPr>
          </a:p>
        </p:txBody>
      </p:sp>
      <p:pic>
        <p:nvPicPr>
          <p:cNvPr id="6" name="AAgasmoviealtitude.avi">
            <a:hlinkClick r:id="" action="ppaction://media"/>
          </p:cNvPr>
          <p:cNvPicPr>
            <a:picLocks noRot="1" noChangeAspect="1"/>
          </p:cNvPicPr>
          <p:nvPr>
            <a:videoFile r:link="rId1"/>
          </p:nvPr>
        </p:nvPicPr>
        <p:blipFill>
          <a:blip r:embed="rId4" cstate="print"/>
          <a:srcRect l="17356" t="11480" r="11932" b="11480"/>
          <a:stretch>
            <a:fillRect/>
          </a:stretch>
        </p:blipFill>
        <p:spPr>
          <a:xfrm>
            <a:off x="0" y="1295400"/>
            <a:ext cx="6383360" cy="5257800"/>
          </a:xfrm>
          <a:prstGeom prst="rect">
            <a:avLst/>
          </a:prstGeom>
        </p:spPr>
      </p:pic>
      <p:pic>
        <p:nvPicPr>
          <p:cNvPr id="7" name="AAfargasside.avi">
            <a:hlinkClick r:id="" action="ppaction://media"/>
          </p:cNvPr>
          <p:cNvPicPr>
            <a:picLocks noRot="1" noChangeAspect="1"/>
          </p:cNvPicPr>
          <p:nvPr>
            <a:videoFile r:link="rId2"/>
          </p:nvPr>
        </p:nvPicPr>
        <p:blipFill>
          <a:blip r:embed="rId5" cstate="print"/>
          <a:stretch>
            <a:fillRect/>
          </a:stretch>
        </p:blipFill>
        <p:spPr>
          <a:xfrm>
            <a:off x="6324600" y="1569582"/>
            <a:ext cx="2819400" cy="2316618"/>
          </a:xfrm>
          <a:prstGeom prst="rect">
            <a:avLst/>
          </a:prstGeom>
        </p:spPr>
      </p:pic>
      <p:sp>
        <p:nvSpPr>
          <p:cNvPr id="9" name="TextBox 8"/>
          <p:cNvSpPr txBox="1"/>
          <p:nvPr/>
        </p:nvSpPr>
        <p:spPr>
          <a:xfrm>
            <a:off x="6324600" y="4724400"/>
            <a:ext cx="2590800" cy="1200329"/>
          </a:xfrm>
          <a:prstGeom prst="rect">
            <a:avLst/>
          </a:prstGeom>
          <a:noFill/>
        </p:spPr>
        <p:txBody>
          <a:bodyPr wrap="square" rtlCol="0">
            <a:spAutoFit/>
          </a:bodyPr>
          <a:lstStyle/>
          <a:p>
            <a:r>
              <a:rPr lang="en-US" dirty="0" smtClean="0"/>
              <a:t>Number density contours from surface level to 500km in 40 frames.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6"/>
                </p:tgtEl>
              </p:cMediaNode>
            </p:video>
            <p:video>
              <p:cMediaNode>
                <p:cTn id="8"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124200" y="228600"/>
            <a:ext cx="3733800" cy="369332"/>
          </a:xfrm>
          <a:prstGeom prst="rect">
            <a:avLst/>
          </a:prstGeom>
          <a:noFill/>
        </p:spPr>
        <p:txBody>
          <a:bodyPr wrap="square" rtlCol="0">
            <a:spAutoFit/>
          </a:bodyPr>
          <a:lstStyle/>
          <a:p>
            <a:r>
              <a:rPr lang="en-US" dirty="0" smtClean="0">
                <a:solidFill>
                  <a:schemeClr val="bg1">
                    <a:lumMod val="95000"/>
                  </a:schemeClr>
                </a:solidFill>
              </a:rPr>
              <a:t>Far-field Gas Side-view</a:t>
            </a:r>
            <a:endParaRPr lang="en-US" dirty="0">
              <a:solidFill>
                <a:schemeClr val="bg1">
                  <a:lumMod val="95000"/>
                </a:schemeClr>
              </a:solidFill>
            </a:endParaRPr>
          </a:p>
        </p:txBody>
      </p:sp>
      <p:sp>
        <p:nvSpPr>
          <p:cNvPr id="9" name="TextBox 8"/>
          <p:cNvSpPr txBox="1"/>
          <p:nvPr/>
        </p:nvSpPr>
        <p:spPr>
          <a:xfrm>
            <a:off x="6324600" y="4724400"/>
            <a:ext cx="2590800" cy="1477328"/>
          </a:xfrm>
          <a:prstGeom prst="rect">
            <a:avLst/>
          </a:prstGeom>
          <a:noFill/>
        </p:spPr>
        <p:txBody>
          <a:bodyPr wrap="square" rtlCol="0">
            <a:spAutoFit/>
          </a:bodyPr>
          <a:lstStyle/>
          <a:p>
            <a:r>
              <a:rPr lang="en-US" dirty="0" smtClean="0"/>
              <a:t>Number density contours starting from 6 o’clock and proceeding counter-clockwise in 40 frames.</a:t>
            </a:r>
            <a:endParaRPr lang="en-US" dirty="0"/>
          </a:p>
        </p:txBody>
      </p:sp>
      <p:pic>
        <p:nvPicPr>
          <p:cNvPr id="10" name="AAgasmoviealtitude.avi">
            <a:hlinkClick r:id="" action="ppaction://media"/>
          </p:cNvPr>
          <p:cNvPicPr>
            <a:picLocks noRot="1" noChangeAspect="1"/>
          </p:cNvPicPr>
          <p:nvPr>
            <a:videoFile r:link="rId1"/>
          </p:nvPr>
        </p:nvPicPr>
        <p:blipFill>
          <a:blip r:embed="rId4" cstate="print"/>
          <a:srcRect l="17356" t="11480" r="11932" b="11480"/>
          <a:stretch>
            <a:fillRect/>
          </a:stretch>
        </p:blipFill>
        <p:spPr>
          <a:xfrm>
            <a:off x="6091089" y="1905000"/>
            <a:ext cx="3052911" cy="2514600"/>
          </a:xfrm>
          <a:prstGeom prst="rect">
            <a:avLst/>
          </a:prstGeom>
        </p:spPr>
      </p:pic>
      <p:pic>
        <p:nvPicPr>
          <p:cNvPr id="8" name="AAfargasside.avi">
            <a:hlinkClick r:id="" action="ppaction://media"/>
          </p:cNvPr>
          <p:cNvPicPr>
            <a:picLocks noRot="1" noChangeAspect="1"/>
          </p:cNvPicPr>
          <p:nvPr>
            <a:videoFile r:link="rId2"/>
          </p:nvPr>
        </p:nvPicPr>
        <p:blipFill>
          <a:blip r:embed="rId5" cstate="print"/>
          <a:srcRect l="2167" r="2167"/>
          <a:stretch>
            <a:fillRect/>
          </a:stretch>
        </p:blipFill>
        <p:spPr>
          <a:xfrm>
            <a:off x="0" y="1219200"/>
            <a:ext cx="6150783" cy="5282827"/>
          </a:xfrm>
          <a:prstGeom prst="rect">
            <a:avLst/>
          </a:prstGeom>
        </p:spPr>
      </p:pic>
      <p:cxnSp>
        <p:nvCxnSpPr>
          <p:cNvPr id="7" name="Straight Arrow Connector 6"/>
          <p:cNvCxnSpPr/>
          <p:nvPr/>
        </p:nvCxnSpPr>
        <p:spPr>
          <a:xfrm>
            <a:off x="7467600" y="3124200"/>
            <a:ext cx="0" cy="1143000"/>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7543800" y="3886200"/>
            <a:ext cx="3810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V="1">
            <a:off x="8077200" y="3352800"/>
            <a:ext cx="2286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8"/>
                </p:tgtEl>
              </p:cMediaNode>
            </p:video>
            <p:video>
              <p:cMediaNode>
                <p:cTn id="8"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124200" y="228600"/>
            <a:ext cx="3733800" cy="369332"/>
          </a:xfrm>
          <a:prstGeom prst="rect">
            <a:avLst/>
          </a:prstGeom>
          <a:noFill/>
        </p:spPr>
        <p:txBody>
          <a:bodyPr wrap="square" rtlCol="0">
            <a:spAutoFit/>
          </a:bodyPr>
          <a:lstStyle/>
          <a:p>
            <a:r>
              <a:rPr lang="en-US" dirty="0" smtClean="0">
                <a:solidFill>
                  <a:schemeClr val="bg1">
                    <a:lumMod val="95000"/>
                  </a:schemeClr>
                </a:solidFill>
              </a:rPr>
              <a:t>Far-field Dust Side-view</a:t>
            </a:r>
            <a:endParaRPr lang="en-US" dirty="0">
              <a:solidFill>
                <a:schemeClr val="bg1">
                  <a:lumMod val="95000"/>
                </a:schemeClr>
              </a:solidFill>
            </a:endParaRPr>
          </a:p>
        </p:txBody>
      </p:sp>
      <p:pic>
        <p:nvPicPr>
          <p:cNvPr id="10" name="AAgasmoviealtitude.avi">
            <a:hlinkClick r:id="" action="ppaction://media"/>
          </p:cNvPr>
          <p:cNvPicPr>
            <a:picLocks noRot="1" noChangeAspect="1"/>
          </p:cNvPicPr>
          <p:nvPr>
            <a:videoFile r:link="rId1"/>
          </p:nvPr>
        </p:nvPicPr>
        <p:blipFill>
          <a:blip r:embed="rId4" cstate="print"/>
          <a:srcRect l="17356" t="11480" r="11932" b="11480"/>
          <a:stretch>
            <a:fillRect/>
          </a:stretch>
        </p:blipFill>
        <p:spPr>
          <a:xfrm>
            <a:off x="6091089" y="1143000"/>
            <a:ext cx="3052911" cy="2514600"/>
          </a:xfrm>
          <a:prstGeom prst="rect">
            <a:avLst/>
          </a:prstGeom>
        </p:spPr>
      </p:pic>
      <p:pic>
        <p:nvPicPr>
          <p:cNvPr id="6" name="AAdustmoviefront.avi">
            <a:hlinkClick r:id="" action="ppaction://media"/>
          </p:cNvPr>
          <p:cNvPicPr>
            <a:picLocks noRot="1" noChangeAspect="1"/>
          </p:cNvPicPr>
          <p:nvPr>
            <a:videoFile r:link="rId2"/>
          </p:nvPr>
        </p:nvPicPr>
        <p:blipFill>
          <a:blip r:embed="rId5" cstate="print"/>
          <a:srcRect l="5957" r="4964"/>
          <a:stretch>
            <a:fillRect/>
          </a:stretch>
        </p:blipFill>
        <p:spPr>
          <a:xfrm>
            <a:off x="-1" y="1219200"/>
            <a:ext cx="6122703" cy="5181600"/>
          </a:xfrm>
          <a:prstGeom prst="rect">
            <a:avLst/>
          </a:prstGeom>
        </p:spPr>
      </p:pic>
      <p:pic>
        <p:nvPicPr>
          <p:cNvPr id="7" name="Picture 6" descr="C:\Users\McDoniel\Desktop\Howell\9_21_11_meeting\AAdustzoomring.png"/>
          <p:cNvPicPr>
            <a:picLocks noChangeAspect="1" noChangeArrowheads="1"/>
          </p:cNvPicPr>
          <p:nvPr/>
        </p:nvPicPr>
        <p:blipFill>
          <a:blip r:embed="rId6" cstate="print"/>
          <a:srcRect l="35780" t="28750" r="28882" b="30000"/>
          <a:stretch>
            <a:fillRect/>
          </a:stretch>
        </p:blipFill>
        <p:spPr bwMode="auto">
          <a:xfrm>
            <a:off x="6172200" y="3886200"/>
            <a:ext cx="2770909" cy="2438400"/>
          </a:xfrm>
          <a:prstGeom prst="rect">
            <a:avLst/>
          </a:prstGeom>
          <a:noFill/>
        </p:spPr>
      </p:pic>
      <p:cxnSp>
        <p:nvCxnSpPr>
          <p:cNvPr id="8" name="Straight Arrow Connector 7"/>
          <p:cNvCxnSpPr/>
          <p:nvPr/>
        </p:nvCxnSpPr>
        <p:spPr>
          <a:xfrm>
            <a:off x="7467600" y="2362200"/>
            <a:ext cx="0" cy="1143000"/>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7543800" y="3124200"/>
            <a:ext cx="3810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V="1">
            <a:off x="8077200" y="2590800"/>
            <a:ext cx="2286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video>
              <p:cMediaNode>
                <p:cTn id="8" repeatCount="indefinite" fill="hold" display="0">
                  <p:stCondLst>
                    <p:cond delay="indefinite"/>
                  </p:stCondLst>
                  <p:endCondLst>
                    <p:cond evt="onPrev" delay="0">
                      <p:tgtEl>
                        <p:sldTgt/>
                      </p:tgtEl>
                    </p:cond>
                  </p:endCondLst>
                </p:cTn>
                <p:tgtEl>
                  <p:spTgt spid="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4200" y="304800"/>
            <a:ext cx="1905000" cy="369332"/>
          </a:xfrm>
          <a:prstGeom prst="rect">
            <a:avLst/>
          </a:prstGeom>
          <a:noFill/>
        </p:spPr>
        <p:txBody>
          <a:bodyPr wrap="square" rtlCol="0">
            <a:spAutoFit/>
          </a:bodyPr>
          <a:lstStyle/>
          <a:p>
            <a:r>
              <a:rPr lang="en-US" dirty="0" smtClean="0">
                <a:solidFill>
                  <a:schemeClr val="bg1">
                    <a:lumMod val="95000"/>
                  </a:schemeClr>
                </a:solidFill>
              </a:rPr>
              <a:t>Conclusions</a:t>
            </a:r>
            <a:endParaRPr lang="en-US" dirty="0">
              <a:solidFill>
                <a:schemeClr val="bg1">
                  <a:lumMod val="95000"/>
                </a:schemeClr>
              </a:solidFill>
            </a:endParaRPr>
          </a:p>
        </p:txBody>
      </p:sp>
      <p:sp>
        <p:nvSpPr>
          <p:cNvPr id="8" name="TextBox 7"/>
          <p:cNvSpPr txBox="1"/>
          <p:nvPr/>
        </p:nvSpPr>
        <p:spPr>
          <a:xfrm>
            <a:off x="228600" y="3995679"/>
            <a:ext cx="8534400" cy="3139321"/>
          </a:xfrm>
          <a:prstGeom prst="rect">
            <a:avLst/>
          </a:prstGeom>
          <a:noFill/>
        </p:spPr>
        <p:txBody>
          <a:bodyPr wrap="square" rtlCol="0">
            <a:spAutoFit/>
          </a:bodyPr>
          <a:lstStyle/>
          <a:p>
            <a:pPr>
              <a:buFont typeface="Arial" pitchFamily="34" charset="0"/>
              <a:buChar char="•"/>
            </a:pPr>
            <a:r>
              <a:rPr lang="en-US" dirty="0" smtClean="0"/>
              <a:t>We have a very good model of gas and dust flow in Pele which successfully matches observations</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The complicated nature of the vent is very important for producing the observed deposition features</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Partial dust/gas decoupling is responsible for the different orientations of the gas jets/ring and the dust fans on the surface.</a:t>
            </a:r>
          </a:p>
          <a:p>
            <a:endParaRPr lang="en-US" dirty="0"/>
          </a:p>
        </p:txBody>
      </p:sp>
      <p:pic>
        <p:nvPicPr>
          <p:cNvPr id="4" name="Picture 3"/>
          <p:cNvPicPr>
            <a:picLocks noChangeAspect="1" noChangeArrowheads="1"/>
          </p:cNvPicPr>
          <p:nvPr/>
        </p:nvPicPr>
        <p:blipFill>
          <a:blip r:embed="rId3" cstate="print"/>
          <a:srcRect l="47390" t="44587" r="27056" b="19444"/>
          <a:stretch>
            <a:fillRect/>
          </a:stretch>
        </p:blipFill>
        <p:spPr bwMode="auto">
          <a:xfrm>
            <a:off x="3048000" y="990600"/>
            <a:ext cx="2313354" cy="2819400"/>
          </a:xfrm>
          <a:prstGeom prst="rect">
            <a:avLst/>
          </a:prstGeom>
          <a:noFill/>
          <a:ln w="9525">
            <a:noFill/>
            <a:miter lim="800000"/>
            <a:headEnd/>
            <a:tailEnd/>
          </a:ln>
        </p:spPr>
      </p:pic>
      <p:pic>
        <p:nvPicPr>
          <p:cNvPr id="5" name="AAgasmoviealtitude.avi">
            <a:hlinkClick r:id="" action="ppaction://media"/>
          </p:cNvPr>
          <p:cNvPicPr>
            <a:picLocks noRot="1" noChangeAspect="1"/>
          </p:cNvPicPr>
          <p:nvPr>
            <a:videoFile r:link="rId1"/>
          </p:nvPr>
        </p:nvPicPr>
        <p:blipFill>
          <a:blip r:embed="rId4" cstate="print"/>
          <a:srcRect l="20610" t="15785" r="13017" b="15785"/>
          <a:stretch>
            <a:fillRect/>
          </a:stretch>
        </p:blipFill>
        <p:spPr>
          <a:xfrm>
            <a:off x="5410107" y="990600"/>
            <a:ext cx="3733893" cy="2910385"/>
          </a:xfrm>
          <a:prstGeom prst="rect">
            <a:avLst/>
          </a:prstGeom>
        </p:spPr>
      </p:pic>
      <p:pic>
        <p:nvPicPr>
          <p:cNvPr id="6" name="Picture 2" descr="C:\Users\McDoniel\Desktop\Howell\9_21_11_meeting\AAventpic.png"/>
          <p:cNvPicPr>
            <a:picLocks noChangeAspect="1" noChangeArrowheads="1"/>
          </p:cNvPicPr>
          <p:nvPr/>
        </p:nvPicPr>
        <p:blipFill>
          <a:blip r:embed="rId5" cstate="print"/>
          <a:srcRect l="13650" t="29539" r="33569" b="43385"/>
          <a:stretch>
            <a:fillRect/>
          </a:stretch>
        </p:blipFill>
        <p:spPr bwMode="auto">
          <a:xfrm>
            <a:off x="228600" y="1828800"/>
            <a:ext cx="2762250" cy="1143000"/>
          </a:xfrm>
          <a:prstGeom prst="rect">
            <a:avLst/>
          </a:prstGeom>
          <a:noFill/>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4267200" y="990600"/>
            <a:ext cx="4257273" cy="3686175"/>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0" y="4438650"/>
            <a:ext cx="3810000" cy="2419350"/>
          </a:xfrm>
          <a:prstGeom prst="rect">
            <a:avLst/>
          </a:prstGeom>
          <a:noFill/>
          <a:ln w="9525">
            <a:noFill/>
            <a:miter lim="800000"/>
            <a:headEnd/>
            <a:tailEnd/>
          </a:ln>
        </p:spPr>
      </p:pic>
      <p:sp>
        <p:nvSpPr>
          <p:cNvPr id="5" name="TextBox 4"/>
          <p:cNvSpPr txBox="1"/>
          <p:nvPr/>
        </p:nvSpPr>
        <p:spPr>
          <a:xfrm>
            <a:off x="3810000" y="4648200"/>
            <a:ext cx="5334000" cy="2369880"/>
          </a:xfrm>
          <a:prstGeom prst="rect">
            <a:avLst/>
          </a:prstGeom>
          <a:noFill/>
        </p:spPr>
        <p:txBody>
          <a:bodyPr wrap="square" rtlCol="0">
            <a:spAutoFit/>
          </a:bodyPr>
          <a:lstStyle/>
          <a:p>
            <a:r>
              <a:rPr lang="en-US" sz="1600" dirty="0" smtClean="0"/>
              <a:t>Io is the most volcanically active body in the solar system</a:t>
            </a:r>
          </a:p>
          <a:p>
            <a:endParaRPr lang="en-US" sz="1600" dirty="0" smtClean="0"/>
          </a:p>
          <a:p>
            <a:r>
              <a:rPr lang="en-US" sz="1600" dirty="0" smtClean="0"/>
              <a:t>The Pele plume rises to over 300km with a deposition ring ~1200km across</a:t>
            </a:r>
          </a:p>
          <a:p>
            <a:endParaRPr lang="en-US" sz="1600" dirty="0" smtClean="0"/>
          </a:p>
          <a:p>
            <a:r>
              <a:rPr lang="en-US" sz="1600" dirty="0" smtClean="0"/>
              <a:t>Plumes strongly influence the surface and atmosphere</a:t>
            </a:r>
          </a:p>
          <a:p>
            <a:endParaRPr lang="en-US" sz="1600" dirty="0" smtClean="0"/>
          </a:p>
          <a:p>
            <a:r>
              <a:rPr lang="en-US" sz="1600" dirty="0" smtClean="0"/>
              <a:t>Io’s geology is poorly understood</a:t>
            </a:r>
          </a:p>
          <a:p>
            <a:endParaRPr lang="en-US" sz="2000" dirty="0"/>
          </a:p>
        </p:txBody>
      </p:sp>
      <p:pic>
        <p:nvPicPr>
          <p:cNvPr id="3075" name="Picture 3"/>
          <p:cNvPicPr>
            <a:picLocks noChangeAspect="1" noChangeArrowheads="1"/>
          </p:cNvPicPr>
          <p:nvPr/>
        </p:nvPicPr>
        <p:blipFill>
          <a:blip r:embed="rId4" cstate="print"/>
          <a:srcRect/>
          <a:stretch>
            <a:fillRect/>
          </a:stretch>
        </p:blipFill>
        <p:spPr bwMode="auto">
          <a:xfrm>
            <a:off x="381000" y="1066800"/>
            <a:ext cx="3216712" cy="3190875"/>
          </a:xfrm>
          <a:prstGeom prst="rect">
            <a:avLst/>
          </a:prstGeom>
          <a:noFill/>
          <a:ln w="9525">
            <a:noFill/>
            <a:miter lim="800000"/>
            <a:headEnd/>
            <a:tailEnd/>
          </a:ln>
        </p:spPr>
      </p:pic>
      <p:sp>
        <p:nvSpPr>
          <p:cNvPr id="8" name="TextBox 7"/>
          <p:cNvSpPr txBox="1"/>
          <p:nvPr/>
        </p:nvSpPr>
        <p:spPr>
          <a:xfrm>
            <a:off x="3886200" y="228600"/>
            <a:ext cx="1905000" cy="369332"/>
          </a:xfrm>
          <a:prstGeom prst="rect">
            <a:avLst/>
          </a:prstGeom>
          <a:noFill/>
        </p:spPr>
        <p:txBody>
          <a:bodyPr wrap="square" rtlCol="0">
            <a:spAutoFit/>
          </a:bodyPr>
          <a:lstStyle/>
          <a:p>
            <a:r>
              <a:rPr lang="en-US" dirty="0" smtClean="0">
                <a:solidFill>
                  <a:schemeClr val="bg1">
                    <a:lumMod val="95000"/>
                  </a:schemeClr>
                </a:solidFill>
              </a:rPr>
              <a:t>Io’s Plumes</a:t>
            </a:r>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86200" y="228600"/>
            <a:ext cx="1905000" cy="369332"/>
          </a:xfrm>
          <a:prstGeom prst="rect">
            <a:avLst/>
          </a:prstGeom>
          <a:noFill/>
        </p:spPr>
        <p:txBody>
          <a:bodyPr wrap="square" rtlCol="0">
            <a:spAutoFit/>
          </a:bodyPr>
          <a:lstStyle/>
          <a:p>
            <a:r>
              <a:rPr lang="en-US" dirty="0" smtClean="0">
                <a:solidFill>
                  <a:schemeClr val="bg1">
                    <a:lumMod val="95000"/>
                  </a:schemeClr>
                </a:solidFill>
              </a:rPr>
              <a:t>Previous Work</a:t>
            </a:r>
            <a:endParaRPr lang="en-US" dirty="0">
              <a:solidFill>
                <a:schemeClr val="bg1">
                  <a:lumMod val="95000"/>
                </a:scheme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152400" y="990600"/>
            <a:ext cx="4847586" cy="29908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0" y="4267200"/>
            <a:ext cx="5029200" cy="2250052"/>
          </a:xfrm>
          <a:prstGeom prst="rect">
            <a:avLst/>
          </a:prstGeom>
          <a:noFill/>
          <a:ln w="9525">
            <a:noFill/>
            <a:miter lim="800000"/>
            <a:headEnd/>
            <a:tailEnd/>
          </a:ln>
        </p:spPr>
      </p:pic>
      <p:sp>
        <p:nvSpPr>
          <p:cNvPr id="9" name="TextBox 8"/>
          <p:cNvSpPr txBox="1"/>
          <p:nvPr/>
        </p:nvSpPr>
        <p:spPr>
          <a:xfrm>
            <a:off x="5105400" y="2895600"/>
            <a:ext cx="3886200" cy="2031325"/>
          </a:xfrm>
          <a:prstGeom prst="rect">
            <a:avLst/>
          </a:prstGeom>
          <a:noFill/>
        </p:spPr>
        <p:txBody>
          <a:bodyPr wrap="square" rtlCol="0">
            <a:spAutoFit/>
          </a:bodyPr>
          <a:lstStyle/>
          <a:p>
            <a:pPr>
              <a:buFont typeface="Arial" pitchFamily="34" charset="0"/>
              <a:buChar char="•"/>
            </a:pPr>
            <a:r>
              <a:rPr lang="en-US" dirty="0" err="1" smtClean="0"/>
              <a:t>Ju</a:t>
            </a:r>
            <a:r>
              <a:rPr lang="en-US" dirty="0" smtClean="0"/>
              <a:t> Zhang used </a:t>
            </a:r>
            <a:r>
              <a:rPr lang="en-US" dirty="0" smtClean="0"/>
              <a:t>Voyager </a:t>
            </a:r>
            <a:r>
              <a:rPr lang="en-US" dirty="0" smtClean="0"/>
              <a:t>images</a:t>
            </a:r>
          </a:p>
          <a:p>
            <a:pPr>
              <a:buFont typeface="Arial" pitchFamily="34" charset="0"/>
              <a:buChar char="•"/>
            </a:pPr>
            <a:endParaRPr lang="en-US" dirty="0" smtClean="0"/>
          </a:p>
          <a:p>
            <a:pPr>
              <a:buFont typeface="Arial" pitchFamily="34" charset="0"/>
              <a:buChar char="•"/>
            </a:pPr>
            <a:r>
              <a:rPr lang="en-US" dirty="0" smtClean="0"/>
              <a:t>Matched plume size and line-of-sight integrated density</a:t>
            </a:r>
          </a:p>
          <a:p>
            <a:pPr>
              <a:buFont typeface="Arial" pitchFamily="34" charset="0"/>
              <a:buChar char="•"/>
            </a:pPr>
            <a:endParaRPr lang="en-US" dirty="0" smtClean="0"/>
          </a:p>
          <a:p>
            <a:pPr>
              <a:buFont typeface="Arial" pitchFamily="34" charset="0"/>
              <a:buChar char="•"/>
            </a:pPr>
            <a:r>
              <a:rPr lang="en-US" dirty="0" err="1" smtClean="0"/>
              <a:t>Axisymmetric</a:t>
            </a:r>
            <a:r>
              <a:rPr lang="en-US" dirty="0" smtClean="0"/>
              <a:t> – many observed features couldn’t be simulated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r="8134"/>
          <a:stretch>
            <a:fillRect/>
          </a:stretch>
        </p:blipFill>
        <p:spPr bwMode="auto">
          <a:xfrm>
            <a:off x="152400" y="990600"/>
            <a:ext cx="4267200" cy="3619500"/>
          </a:xfrm>
          <a:prstGeom prst="rect">
            <a:avLst/>
          </a:prstGeom>
          <a:noFill/>
          <a:ln w="9525">
            <a:noFill/>
            <a:miter lim="800000"/>
            <a:headEnd/>
            <a:tailEnd/>
          </a:ln>
        </p:spPr>
      </p:pic>
      <p:pic>
        <p:nvPicPr>
          <p:cNvPr id="12" name="Picture 11"/>
          <p:cNvPicPr>
            <a:picLocks noChangeAspect="1" noChangeArrowheads="1"/>
          </p:cNvPicPr>
          <p:nvPr/>
        </p:nvPicPr>
        <p:blipFill>
          <a:blip r:embed="rId3" cstate="print"/>
          <a:srcRect l="44747" t="41344" r="28404" b="17313"/>
          <a:stretch>
            <a:fillRect/>
          </a:stretch>
        </p:blipFill>
        <p:spPr bwMode="auto">
          <a:xfrm>
            <a:off x="838200" y="990600"/>
            <a:ext cx="2743200" cy="3657600"/>
          </a:xfrm>
          <a:prstGeom prst="rect">
            <a:avLst/>
          </a:prstGeom>
          <a:noFill/>
          <a:ln w="9525">
            <a:noFill/>
            <a:miter lim="800000"/>
            <a:headEnd/>
            <a:tailEnd/>
          </a:ln>
        </p:spPr>
      </p:pic>
      <p:pic>
        <p:nvPicPr>
          <p:cNvPr id="1028" name="Picture 4" descr="C:\Users\McDoniel\Desktop\pelesource.jpg"/>
          <p:cNvPicPr>
            <a:picLocks noChangeAspect="1" noChangeArrowheads="1"/>
          </p:cNvPicPr>
          <p:nvPr/>
        </p:nvPicPr>
        <p:blipFill>
          <a:blip r:embed="rId4" cstate="print"/>
          <a:srcRect l="20450" t="10714"/>
          <a:stretch>
            <a:fillRect/>
          </a:stretch>
        </p:blipFill>
        <p:spPr bwMode="auto">
          <a:xfrm>
            <a:off x="4572000" y="914400"/>
            <a:ext cx="4399548" cy="1905000"/>
          </a:xfrm>
          <a:prstGeom prst="rect">
            <a:avLst/>
          </a:prstGeom>
          <a:noFill/>
        </p:spPr>
      </p:pic>
      <p:sp>
        <p:nvSpPr>
          <p:cNvPr id="6" name="TextBox 5"/>
          <p:cNvSpPr txBox="1"/>
          <p:nvPr/>
        </p:nvSpPr>
        <p:spPr>
          <a:xfrm>
            <a:off x="152400" y="5029200"/>
            <a:ext cx="4191000" cy="1600438"/>
          </a:xfrm>
          <a:prstGeom prst="rect">
            <a:avLst/>
          </a:prstGeom>
          <a:noFill/>
        </p:spPr>
        <p:txBody>
          <a:bodyPr wrap="square" rtlCol="0">
            <a:spAutoFit/>
          </a:bodyPr>
          <a:lstStyle/>
          <a:p>
            <a:pPr>
              <a:buFont typeface="Arial" pitchFamily="34" charset="0"/>
              <a:buChar char="•"/>
            </a:pPr>
            <a:r>
              <a:rPr lang="en-US" sz="1400" dirty="0" smtClean="0"/>
              <a:t>Galileo IR images reveal hot spots (&gt;1000K)</a:t>
            </a:r>
          </a:p>
          <a:p>
            <a:pPr>
              <a:buFont typeface="Arial" pitchFamily="34" charset="0"/>
              <a:buChar char="•"/>
            </a:pPr>
            <a:endParaRPr lang="en-US" sz="1400" dirty="0" smtClean="0"/>
          </a:p>
          <a:p>
            <a:pPr>
              <a:buFont typeface="Arial" pitchFamily="34" charset="0"/>
              <a:buChar char="•"/>
            </a:pPr>
            <a:r>
              <a:rPr lang="en-US" sz="1400" dirty="0" smtClean="0"/>
              <a:t>Bob Howell (U. of Wyoming) uses similar images to produce a temperature map</a:t>
            </a:r>
          </a:p>
          <a:p>
            <a:pPr>
              <a:buFont typeface="Arial" pitchFamily="34" charset="0"/>
              <a:buChar char="•"/>
            </a:pPr>
            <a:endParaRPr lang="en-US" sz="1400" dirty="0" smtClean="0"/>
          </a:p>
          <a:p>
            <a:pPr>
              <a:buFont typeface="Arial" pitchFamily="34" charset="0"/>
              <a:buChar char="•"/>
            </a:pPr>
            <a:r>
              <a:rPr lang="en-US" sz="1400" dirty="0" smtClean="0"/>
              <a:t>We take bright regions of this temperature map as the sources of the simulated plume.</a:t>
            </a:r>
          </a:p>
        </p:txBody>
      </p:sp>
      <p:pic>
        <p:nvPicPr>
          <p:cNvPr id="10242" name="Picture 2" descr="C:\Users\McDoniel\Desktop\Howell\9_21_11_meeting\AAventpic.png"/>
          <p:cNvPicPr>
            <a:picLocks noChangeAspect="1" noChangeArrowheads="1"/>
          </p:cNvPicPr>
          <p:nvPr/>
        </p:nvPicPr>
        <p:blipFill>
          <a:blip r:embed="rId5" cstate="print"/>
          <a:srcRect l="13650" t="29539" r="33569" b="43385"/>
          <a:stretch>
            <a:fillRect/>
          </a:stretch>
        </p:blipFill>
        <p:spPr bwMode="auto">
          <a:xfrm>
            <a:off x="4572000" y="2895600"/>
            <a:ext cx="4419600" cy="1828800"/>
          </a:xfrm>
          <a:prstGeom prst="rect">
            <a:avLst/>
          </a:prstGeom>
          <a:noFill/>
        </p:spPr>
      </p:pic>
      <p:sp>
        <p:nvSpPr>
          <p:cNvPr id="7" name="TextBox 6"/>
          <p:cNvSpPr txBox="1"/>
          <p:nvPr/>
        </p:nvSpPr>
        <p:spPr>
          <a:xfrm>
            <a:off x="4495800" y="4953000"/>
            <a:ext cx="4495800" cy="1815882"/>
          </a:xfrm>
          <a:prstGeom prst="rect">
            <a:avLst/>
          </a:prstGeom>
          <a:noFill/>
        </p:spPr>
        <p:txBody>
          <a:bodyPr wrap="square" rtlCol="0">
            <a:spAutoFit/>
          </a:bodyPr>
          <a:lstStyle/>
          <a:p>
            <a:pPr>
              <a:buFont typeface="Arial" pitchFamily="34" charset="0"/>
              <a:buChar char="•"/>
            </a:pPr>
            <a:r>
              <a:rPr lang="en-US" sz="1400" dirty="0" smtClean="0"/>
              <a:t>Volume reservoirs created beneath Io’s surface</a:t>
            </a:r>
          </a:p>
          <a:p>
            <a:pPr>
              <a:buFont typeface="Arial" pitchFamily="34" charset="0"/>
              <a:buChar char="•"/>
            </a:pPr>
            <a:endParaRPr lang="en-US" sz="1400" dirty="0" smtClean="0"/>
          </a:p>
          <a:p>
            <a:pPr>
              <a:buFont typeface="Arial" pitchFamily="34" charset="0"/>
              <a:buChar char="•"/>
            </a:pPr>
            <a:r>
              <a:rPr lang="en-US" sz="1400" dirty="0" smtClean="0"/>
              <a:t>SO</a:t>
            </a:r>
            <a:r>
              <a:rPr lang="en-US" sz="1400" baseline="30000" dirty="0" smtClean="0"/>
              <a:t>2</a:t>
            </a:r>
            <a:r>
              <a:rPr lang="en-US" sz="1400" dirty="0" smtClean="0"/>
              <a:t> gas created at 5 × 10</a:t>
            </a:r>
            <a:r>
              <a:rPr lang="en-US" sz="1400" baseline="30000" dirty="0" smtClean="0"/>
              <a:t>17</a:t>
            </a:r>
            <a:r>
              <a:rPr lang="en-US" sz="1400" dirty="0" smtClean="0"/>
              <a:t> mol/m</a:t>
            </a:r>
            <a:r>
              <a:rPr lang="en-US" sz="1400" baseline="30000" dirty="0" smtClean="0"/>
              <a:t>3</a:t>
            </a:r>
            <a:r>
              <a:rPr lang="en-US" sz="1400" dirty="0" smtClean="0"/>
              <a:t>, 1000 m/s vertical velocity, 650K</a:t>
            </a:r>
          </a:p>
          <a:p>
            <a:pPr>
              <a:buFont typeface="Arial" pitchFamily="34" charset="0"/>
              <a:buChar char="•"/>
            </a:pPr>
            <a:endParaRPr lang="en-US" sz="1400" dirty="0" smtClean="0"/>
          </a:p>
          <a:p>
            <a:pPr>
              <a:buFont typeface="Arial" pitchFamily="34" charset="0"/>
              <a:buChar char="•"/>
            </a:pPr>
            <a:r>
              <a:rPr lang="en-US" sz="1400" dirty="0" smtClean="0"/>
              <a:t> Light dust particles are created with very low density at the same velocity and temperature and with diameters uniformly distributed from 30 nm to 2 um</a:t>
            </a:r>
            <a:endParaRPr lang="en-US" sz="1400" dirty="0"/>
          </a:p>
        </p:txBody>
      </p:sp>
      <p:sp>
        <p:nvSpPr>
          <p:cNvPr id="8" name="TextBox 7"/>
          <p:cNvSpPr txBox="1"/>
          <p:nvPr/>
        </p:nvSpPr>
        <p:spPr>
          <a:xfrm>
            <a:off x="3200400" y="304800"/>
            <a:ext cx="3733800" cy="369332"/>
          </a:xfrm>
          <a:prstGeom prst="rect">
            <a:avLst/>
          </a:prstGeom>
          <a:noFill/>
        </p:spPr>
        <p:txBody>
          <a:bodyPr wrap="square" rtlCol="0">
            <a:spAutoFit/>
          </a:bodyPr>
          <a:lstStyle/>
          <a:p>
            <a:r>
              <a:rPr lang="en-US" dirty="0" smtClean="0">
                <a:solidFill>
                  <a:schemeClr val="bg1">
                    <a:lumMod val="95000"/>
                  </a:schemeClr>
                </a:solidFill>
              </a:rPr>
              <a:t>Vent Conditions</a:t>
            </a:r>
            <a:endParaRPr lang="en-US" dirty="0">
              <a:solidFill>
                <a:schemeClr val="bg1">
                  <a:lumMod val="95000"/>
                </a:schemeClr>
              </a:solidFill>
            </a:endParaRPr>
          </a:p>
        </p:txBody>
      </p:sp>
      <p:pic>
        <p:nvPicPr>
          <p:cNvPr id="11" name="Picture 3"/>
          <p:cNvPicPr>
            <a:picLocks noChangeAspect="1" noChangeArrowheads="1"/>
          </p:cNvPicPr>
          <p:nvPr/>
        </p:nvPicPr>
        <p:blipFill>
          <a:blip r:embed="rId2" cstate="print"/>
          <a:srcRect r="8134"/>
          <a:stretch>
            <a:fillRect/>
          </a:stretch>
        </p:blipFill>
        <p:spPr bwMode="auto">
          <a:xfrm>
            <a:off x="2133600" y="2819400"/>
            <a:ext cx="304800" cy="2585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par>
                                <p:cTn id="8" presetID="3" presetClass="exit" presetSubtype="10" fill="hold" nodeType="withEffect">
                                  <p:stCondLst>
                                    <p:cond delay="0"/>
                                  </p:stCondLst>
                                  <p:childTnLst>
                                    <p:animEffect transition="out" filter="blinds(horizontal)">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McDoniel\Desktop\Howell\9_21_11_meeting\AAthehotness.png"/>
          <p:cNvPicPr>
            <a:picLocks noChangeAspect="1" noChangeArrowheads="1"/>
          </p:cNvPicPr>
          <p:nvPr/>
        </p:nvPicPr>
        <p:blipFill>
          <a:blip r:embed="rId2" cstate="print"/>
          <a:srcRect/>
          <a:stretch>
            <a:fillRect/>
          </a:stretch>
        </p:blipFill>
        <p:spPr bwMode="auto">
          <a:xfrm>
            <a:off x="0" y="2209800"/>
            <a:ext cx="5762680" cy="4648200"/>
          </a:xfrm>
          <a:prstGeom prst="rect">
            <a:avLst/>
          </a:prstGeom>
          <a:noFill/>
        </p:spPr>
      </p:pic>
      <p:pic>
        <p:nvPicPr>
          <p:cNvPr id="7170" name="Picture 2" descr="C:\Users\McDoniel\Desktop\Howell\9_21_11_meeting\AAfarsidegas.png"/>
          <p:cNvPicPr>
            <a:picLocks noChangeAspect="1" noChangeArrowheads="1"/>
          </p:cNvPicPr>
          <p:nvPr/>
        </p:nvPicPr>
        <p:blipFill>
          <a:blip r:embed="rId3" cstate="print"/>
          <a:srcRect l="9407" t="17719" r="6471" b="13372"/>
          <a:stretch>
            <a:fillRect/>
          </a:stretch>
        </p:blipFill>
        <p:spPr bwMode="auto">
          <a:xfrm>
            <a:off x="3936274" y="838200"/>
            <a:ext cx="5207726" cy="3505200"/>
          </a:xfrm>
          <a:prstGeom prst="rect">
            <a:avLst/>
          </a:prstGeom>
          <a:noFill/>
        </p:spPr>
      </p:pic>
      <p:sp>
        <p:nvSpPr>
          <p:cNvPr id="9" name="TextBox 8"/>
          <p:cNvSpPr txBox="1"/>
          <p:nvPr/>
        </p:nvSpPr>
        <p:spPr>
          <a:xfrm>
            <a:off x="3124200" y="228600"/>
            <a:ext cx="3733800" cy="369332"/>
          </a:xfrm>
          <a:prstGeom prst="rect">
            <a:avLst/>
          </a:prstGeom>
          <a:noFill/>
        </p:spPr>
        <p:txBody>
          <a:bodyPr wrap="square" rtlCol="0">
            <a:spAutoFit/>
          </a:bodyPr>
          <a:lstStyle/>
          <a:p>
            <a:r>
              <a:rPr lang="en-US" dirty="0" smtClean="0">
                <a:solidFill>
                  <a:schemeClr val="bg1">
                    <a:lumMod val="95000"/>
                  </a:schemeClr>
                </a:solidFill>
              </a:rPr>
              <a:t>Simulated Plume Features</a:t>
            </a:r>
            <a:endParaRPr lang="en-US" dirty="0">
              <a:solidFill>
                <a:schemeClr val="bg1">
                  <a:lumMod val="95000"/>
                </a:schemeClr>
              </a:solidFill>
            </a:endParaRPr>
          </a:p>
        </p:txBody>
      </p:sp>
      <p:sp>
        <p:nvSpPr>
          <p:cNvPr id="10" name="TextBox 9"/>
          <p:cNvSpPr txBox="1"/>
          <p:nvPr/>
        </p:nvSpPr>
        <p:spPr>
          <a:xfrm>
            <a:off x="152400" y="1066800"/>
            <a:ext cx="3733800" cy="1200329"/>
          </a:xfrm>
          <a:prstGeom prst="rect">
            <a:avLst/>
          </a:prstGeom>
          <a:noFill/>
        </p:spPr>
        <p:txBody>
          <a:bodyPr wrap="square" rtlCol="0">
            <a:spAutoFit/>
          </a:bodyPr>
          <a:lstStyle/>
          <a:p>
            <a:r>
              <a:rPr lang="en-US" dirty="0" smtClean="0"/>
              <a:t>Rarefied jet expands from the vent</a:t>
            </a:r>
          </a:p>
          <a:p>
            <a:endParaRPr lang="en-US" dirty="0" smtClean="0"/>
          </a:p>
          <a:p>
            <a:r>
              <a:rPr lang="en-US" dirty="0" smtClean="0"/>
              <a:t>Gas falling back on itself creates a self-sustaining canopy shock</a:t>
            </a:r>
            <a:endParaRPr lang="en-US" dirty="0"/>
          </a:p>
        </p:txBody>
      </p:sp>
      <p:sp>
        <p:nvSpPr>
          <p:cNvPr id="11" name="TextBox 10"/>
          <p:cNvSpPr txBox="1"/>
          <p:nvPr/>
        </p:nvSpPr>
        <p:spPr>
          <a:xfrm>
            <a:off x="5867400" y="4572000"/>
            <a:ext cx="3276600" cy="2031325"/>
          </a:xfrm>
          <a:prstGeom prst="rect">
            <a:avLst/>
          </a:prstGeom>
          <a:noFill/>
        </p:spPr>
        <p:txBody>
          <a:bodyPr wrap="square" rtlCol="0">
            <a:spAutoFit/>
          </a:bodyPr>
          <a:lstStyle/>
          <a:p>
            <a:r>
              <a:rPr lang="en-US" dirty="0" smtClean="0"/>
              <a:t>Canopy gas falls away to the side creating a deposition ring</a:t>
            </a:r>
          </a:p>
          <a:p>
            <a:pPr>
              <a:buFont typeface="Arial" pitchFamily="34" charset="0"/>
              <a:buChar char="•"/>
            </a:pPr>
            <a:endParaRPr lang="en-US" dirty="0" smtClean="0"/>
          </a:p>
          <a:p>
            <a:pPr>
              <a:buFont typeface="Arial" pitchFamily="34" charset="0"/>
              <a:buChar char="•"/>
            </a:pPr>
            <a:r>
              <a:rPr lang="en-US" dirty="0" smtClean="0"/>
              <a:t>Rotation and Vibration</a:t>
            </a:r>
          </a:p>
          <a:p>
            <a:pPr>
              <a:buFont typeface="Arial" pitchFamily="34" charset="0"/>
              <a:buChar char="•"/>
            </a:pPr>
            <a:r>
              <a:rPr lang="en-US" dirty="0" err="1" smtClean="0"/>
              <a:t>Radiative</a:t>
            </a:r>
            <a:r>
              <a:rPr lang="en-US" dirty="0" smtClean="0"/>
              <a:t> cooling</a:t>
            </a:r>
          </a:p>
          <a:p>
            <a:pPr>
              <a:buFont typeface="Arial" pitchFamily="34" charset="0"/>
              <a:buChar char="•"/>
            </a:pPr>
            <a:r>
              <a:rPr lang="en-US" dirty="0" smtClean="0"/>
              <a:t>Multi-species with large variation in dust diameter</a:t>
            </a:r>
            <a:endParaRPr lang="en-US" dirty="0"/>
          </a:p>
        </p:txBody>
      </p:sp>
      <p:cxnSp>
        <p:nvCxnSpPr>
          <p:cNvPr id="8" name="Straight Arrow Connector 7"/>
          <p:cNvCxnSpPr/>
          <p:nvPr/>
        </p:nvCxnSpPr>
        <p:spPr>
          <a:xfrm>
            <a:off x="4876800" y="2057400"/>
            <a:ext cx="1524000" cy="7620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1371600" y="5943600"/>
            <a:ext cx="1219200" cy="4572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1066800" y="3352800"/>
            <a:ext cx="1219200" cy="1524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3200400" y="3962400"/>
            <a:ext cx="914400" cy="1524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flipV="1">
            <a:off x="6934200" y="2971800"/>
            <a:ext cx="609600" cy="685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381000" y="3048000"/>
            <a:ext cx="1600200" cy="307777"/>
          </a:xfrm>
          <a:prstGeom prst="rect">
            <a:avLst/>
          </a:prstGeom>
          <a:noFill/>
        </p:spPr>
        <p:txBody>
          <a:bodyPr wrap="square" rtlCol="0">
            <a:spAutoFit/>
          </a:bodyPr>
          <a:lstStyle/>
          <a:p>
            <a:r>
              <a:rPr lang="en-US" sz="1400" dirty="0" smtClean="0">
                <a:solidFill>
                  <a:schemeClr val="bg1"/>
                </a:solidFill>
              </a:rPr>
              <a:t>Canopy Shock</a:t>
            </a:r>
            <a:endParaRPr lang="en-US" sz="1400" dirty="0">
              <a:solidFill>
                <a:schemeClr val="bg1"/>
              </a:solidFill>
            </a:endParaRPr>
          </a:p>
        </p:txBody>
      </p:sp>
      <p:sp>
        <p:nvSpPr>
          <p:cNvPr id="25" name="TextBox 24"/>
          <p:cNvSpPr txBox="1"/>
          <p:nvPr/>
        </p:nvSpPr>
        <p:spPr>
          <a:xfrm>
            <a:off x="3733800" y="4114800"/>
            <a:ext cx="1600200" cy="307777"/>
          </a:xfrm>
          <a:prstGeom prst="rect">
            <a:avLst/>
          </a:prstGeom>
          <a:noFill/>
        </p:spPr>
        <p:txBody>
          <a:bodyPr wrap="square" rtlCol="0">
            <a:spAutoFit/>
          </a:bodyPr>
          <a:lstStyle/>
          <a:p>
            <a:r>
              <a:rPr lang="en-US" sz="1400" dirty="0" smtClean="0"/>
              <a:t>Plume Core</a:t>
            </a:r>
            <a:endParaRPr lang="en-US" sz="1400" dirty="0"/>
          </a:p>
        </p:txBody>
      </p:sp>
      <p:sp>
        <p:nvSpPr>
          <p:cNvPr id="26" name="TextBox 25"/>
          <p:cNvSpPr txBox="1"/>
          <p:nvPr/>
        </p:nvSpPr>
        <p:spPr>
          <a:xfrm>
            <a:off x="0" y="6248400"/>
            <a:ext cx="1600200" cy="307777"/>
          </a:xfrm>
          <a:prstGeom prst="rect">
            <a:avLst/>
          </a:prstGeom>
          <a:noFill/>
        </p:spPr>
        <p:txBody>
          <a:bodyPr wrap="square" rtlCol="0">
            <a:spAutoFit/>
          </a:bodyPr>
          <a:lstStyle/>
          <a:p>
            <a:r>
              <a:rPr lang="en-US" sz="1400" dirty="0" smtClean="0"/>
              <a:t>Deposition Ring</a:t>
            </a:r>
            <a:endParaRPr lang="en-US" sz="1400" dirty="0"/>
          </a:p>
        </p:txBody>
      </p:sp>
      <p:sp>
        <p:nvSpPr>
          <p:cNvPr id="27" name="TextBox 26"/>
          <p:cNvSpPr txBox="1"/>
          <p:nvPr/>
        </p:nvSpPr>
        <p:spPr>
          <a:xfrm>
            <a:off x="4419600" y="1752600"/>
            <a:ext cx="1600200" cy="307777"/>
          </a:xfrm>
          <a:prstGeom prst="rect">
            <a:avLst/>
          </a:prstGeom>
          <a:noFill/>
        </p:spPr>
        <p:txBody>
          <a:bodyPr wrap="square" rtlCol="0">
            <a:spAutoFit/>
          </a:bodyPr>
          <a:lstStyle/>
          <a:p>
            <a:r>
              <a:rPr lang="en-US" sz="1400" dirty="0" smtClean="0">
                <a:solidFill>
                  <a:schemeClr val="bg1"/>
                </a:solidFill>
              </a:rPr>
              <a:t>Vent</a:t>
            </a:r>
            <a:endParaRPr lang="en-US" sz="1400" dirty="0">
              <a:solidFill>
                <a:schemeClr val="bg1"/>
              </a:solidFill>
            </a:endParaRPr>
          </a:p>
        </p:txBody>
      </p:sp>
      <p:sp>
        <p:nvSpPr>
          <p:cNvPr id="28" name="TextBox 27"/>
          <p:cNvSpPr txBox="1"/>
          <p:nvPr/>
        </p:nvSpPr>
        <p:spPr>
          <a:xfrm>
            <a:off x="6553200" y="3657600"/>
            <a:ext cx="1600200" cy="307777"/>
          </a:xfrm>
          <a:prstGeom prst="rect">
            <a:avLst/>
          </a:prstGeom>
          <a:noFill/>
        </p:spPr>
        <p:txBody>
          <a:bodyPr wrap="square" rtlCol="0">
            <a:spAutoFit/>
          </a:bodyPr>
          <a:lstStyle/>
          <a:p>
            <a:r>
              <a:rPr lang="en-US" sz="1400" dirty="0" smtClean="0">
                <a:solidFill>
                  <a:schemeClr val="bg1"/>
                </a:solidFill>
              </a:rPr>
              <a:t>Near-vacuum</a:t>
            </a:r>
            <a:endParaRPr lang="en-US" sz="1400" dirty="0">
              <a:solidFill>
                <a:schemeClr val="bg1"/>
              </a:solidFill>
            </a:endParaRPr>
          </a:p>
        </p:txBody>
      </p:sp>
      <p:cxnSp>
        <p:nvCxnSpPr>
          <p:cNvPr id="30" name="Straight Connector 29"/>
          <p:cNvCxnSpPr/>
          <p:nvPr/>
        </p:nvCxnSpPr>
        <p:spPr>
          <a:xfrm>
            <a:off x="0" y="6553200"/>
            <a:ext cx="5791200" cy="0"/>
          </a:xfrm>
          <a:prstGeom prst="line">
            <a:avLst/>
          </a:prstGeom>
          <a:ln w="22225">
            <a:headEnd type="triangle" w="lg" len="med"/>
            <a:tailEnd type="triangle" w="lg" len="med"/>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4343400" y="6488668"/>
            <a:ext cx="1295400" cy="369332"/>
          </a:xfrm>
          <a:prstGeom prst="rect">
            <a:avLst/>
          </a:prstGeom>
          <a:noFill/>
        </p:spPr>
        <p:txBody>
          <a:bodyPr wrap="square" rtlCol="0">
            <a:spAutoFit/>
          </a:bodyPr>
          <a:lstStyle/>
          <a:p>
            <a:r>
              <a:rPr lang="en-US" dirty="0" smtClean="0"/>
              <a:t>~1200km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McDoniel\Desktop\Howell\9_21_11_meeting\AAventpic.png"/>
          <p:cNvPicPr>
            <a:picLocks noChangeAspect="1" noChangeArrowheads="1"/>
          </p:cNvPicPr>
          <p:nvPr/>
        </p:nvPicPr>
        <p:blipFill>
          <a:blip r:embed="rId2" cstate="print"/>
          <a:srcRect l="13650" t="29539" r="33569" b="43385"/>
          <a:stretch>
            <a:fillRect/>
          </a:stretch>
        </p:blipFill>
        <p:spPr bwMode="auto">
          <a:xfrm>
            <a:off x="381000" y="4038600"/>
            <a:ext cx="4419600" cy="1828800"/>
          </a:xfrm>
          <a:prstGeom prst="rect">
            <a:avLst/>
          </a:prstGeom>
          <a:noFill/>
        </p:spPr>
      </p:pic>
      <p:sp>
        <p:nvSpPr>
          <p:cNvPr id="12" name="Oval 11"/>
          <p:cNvSpPr/>
          <p:nvPr/>
        </p:nvSpPr>
        <p:spPr>
          <a:xfrm>
            <a:off x="228600" y="5257800"/>
            <a:ext cx="609600" cy="685800"/>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66800" y="5181600"/>
            <a:ext cx="990600" cy="1066800"/>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67000" y="4648200"/>
            <a:ext cx="1447800" cy="1511300"/>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343400" y="5406858"/>
            <a:ext cx="228600" cy="238628"/>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495800" y="5254458"/>
            <a:ext cx="228600" cy="238628"/>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19600" y="5029200"/>
            <a:ext cx="228600" cy="238627"/>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572000" y="3962400"/>
            <a:ext cx="228600" cy="238627"/>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286000" y="304800"/>
            <a:ext cx="4648200" cy="369332"/>
          </a:xfrm>
          <a:prstGeom prst="rect">
            <a:avLst/>
          </a:prstGeom>
          <a:noFill/>
        </p:spPr>
        <p:txBody>
          <a:bodyPr wrap="square" rtlCol="0">
            <a:spAutoFit/>
          </a:bodyPr>
          <a:lstStyle/>
          <a:p>
            <a:r>
              <a:rPr lang="en-US" dirty="0" smtClean="0">
                <a:solidFill>
                  <a:schemeClr val="bg1">
                    <a:lumMod val="95000"/>
                  </a:schemeClr>
                </a:solidFill>
              </a:rPr>
              <a:t>Scale Variations, Resolution Considerations</a:t>
            </a:r>
            <a:endParaRPr lang="en-US" dirty="0">
              <a:solidFill>
                <a:schemeClr val="bg1">
                  <a:lumMod val="95000"/>
                </a:schemeClr>
              </a:solidFill>
            </a:endParaRPr>
          </a:p>
        </p:txBody>
      </p:sp>
      <p:sp>
        <p:nvSpPr>
          <p:cNvPr id="20" name="TextBox 19"/>
          <p:cNvSpPr txBox="1"/>
          <p:nvPr/>
        </p:nvSpPr>
        <p:spPr>
          <a:xfrm>
            <a:off x="304800" y="914400"/>
            <a:ext cx="7696200" cy="2800767"/>
          </a:xfrm>
          <a:prstGeom prst="rect">
            <a:avLst/>
          </a:prstGeom>
          <a:noFill/>
        </p:spPr>
        <p:txBody>
          <a:bodyPr wrap="square" rtlCol="0">
            <a:spAutoFit/>
          </a:bodyPr>
          <a:lstStyle/>
          <a:p>
            <a:pPr>
              <a:buFont typeface="Arial" pitchFamily="34" charset="0"/>
              <a:buChar char="•"/>
            </a:pPr>
            <a:r>
              <a:rPr lang="en-US" sz="1600" dirty="0" smtClean="0"/>
              <a:t>Huge scale variations present difficulty for gridding</a:t>
            </a:r>
          </a:p>
          <a:p>
            <a:pPr>
              <a:buFont typeface="Arial" pitchFamily="34" charset="0"/>
              <a:buChar char="•"/>
            </a:pPr>
            <a:endParaRPr lang="en-US" sz="1600" dirty="0" smtClean="0"/>
          </a:p>
          <a:p>
            <a:pPr>
              <a:buFont typeface="Arial" pitchFamily="34" charset="0"/>
              <a:buChar char="•"/>
            </a:pPr>
            <a:r>
              <a:rPr lang="en-US" sz="1600" dirty="0" smtClean="0"/>
              <a:t>With DSMC, how important is it to resolve: </a:t>
            </a:r>
          </a:p>
          <a:p>
            <a:r>
              <a:rPr lang="en-US" sz="1600" dirty="0" smtClean="0"/>
              <a:t>	The vent geometry? </a:t>
            </a:r>
          </a:p>
          <a:p>
            <a:r>
              <a:rPr lang="en-US" sz="1600" dirty="0" smtClean="0"/>
              <a:t>	The gas mean free path? </a:t>
            </a:r>
          </a:p>
          <a:p>
            <a:endParaRPr lang="en-US" sz="1600" dirty="0" smtClean="0"/>
          </a:p>
          <a:p>
            <a:pPr>
              <a:buFont typeface="Arial" pitchFamily="34" charset="0"/>
              <a:buChar char="•"/>
            </a:pPr>
            <a:r>
              <a:rPr lang="en-US" sz="1600" dirty="0" smtClean="0"/>
              <a:t>The boundary  geometry must be resolved or else gross inaccuracies arise, especially in dust particles.</a:t>
            </a:r>
          </a:p>
          <a:p>
            <a:pPr>
              <a:buFont typeface="Arial" pitchFamily="34" charset="0"/>
              <a:buChar char="•"/>
            </a:pPr>
            <a:endParaRPr lang="en-US" sz="1600" dirty="0" smtClean="0"/>
          </a:p>
          <a:p>
            <a:pPr>
              <a:buFont typeface="Arial" pitchFamily="34" charset="0"/>
              <a:buChar char="•"/>
            </a:pPr>
            <a:r>
              <a:rPr lang="en-US" sz="1600" dirty="0" smtClean="0"/>
              <a:t>This requires cell sizes in the tens of meters near the vent, but gas collisions occur over tens of kilometers further up</a:t>
            </a:r>
          </a:p>
        </p:txBody>
      </p:sp>
      <p:sp>
        <p:nvSpPr>
          <p:cNvPr id="21" name="TextBox 20"/>
          <p:cNvSpPr txBox="1"/>
          <p:nvPr/>
        </p:nvSpPr>
        <p:spPr>
          <a:xfrm>
            <a:off x="4876800" y="4419600"/>
            <a:ext cx="4267200" cy="1077218"/>
          </a:xfrm>
          <a:prstGeom prst="rect">
            <a:avLst/>
          </a:prstGeom>
          <a:noFill/>
        </p:spPr>
        <p:txBody>
          <a:bodyPr wrap="square" rtlCol="0">
            <a:spAutoFit/>
          </a:bodyPr>
          <a:lstStyle/>
          <a:p>
            <a:r>
              <a:rPr lang="en-US" sz="1600" dirty="0" smtClean="0"/>
              <a:t>The vent is divided up into seven regions, and the first 1-2 kilometers above each region is simulated independently of the other regions.</a:t>
            </a:r>
            <a:endParaRPr lang="en-US" sz="1600" dirty="0"/>
          </a:p>
        </p:txBody>
      </p:sp>
      <p:cxnSp>
        <p:nvCxnSpPr>
          <p:cNvPr id="22" name="Straight Connector 21"/>
          <p:cNvCxnSpPr/>
          <p:nvPr/>
        </p:nvCxnSpPr>
        <p:spPr>
          <a:xfrm>
            <a:off x="762000" y="4495800"/>
            <a:ext cx="1905000" cy="0"/>
          </a:xfrm>
          <a:prstGeom prst="line">
            <a:avLst/>
          </a:prstGeom>
          <a:ln>
            <a:headEnd type="oval"/>
            <a:tailEnd type="oval"/>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1524000" y="4495800"/>
            <a:ext cx="762000" cy="369332"/>
          </a:xfrm>
          <a:prstGeom prst="rect">
            <a:avLst/>
          </a:prstGeom>
          <a:noFill/>
        </p:spPr>
        <p:txBody>
          <a:bodyPr wrap="square" rtlCol="0">
            <a:spAutoFit/>
          </a:bodyPr>
          <a:lstStyle/>
          <a:p>
            <a:r>
              <a:rPr lang="en-US" dirty="0" smtClean="0"/>
              <a:t>30km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McDoniel\Desktop\Howell\9_21_11_meeting\AAmesh.png"/>
          <p:cNvPicPr>
            <a:picLocks noChangeAspect="1" noChangeArrowheads="1"/>
          </p:cNvPicPr>
          <p:nvPr/>
        </p:nvPicPr>
        <p:blipFill>
          <a:blip r:embed="rId2" cstate="print"/>
          <a:srcRect l="11950" t="21164" r="11231" b="17460"/>
          <a:stretch>
            <a:fillRect/>
          </a:stretch>
        </p:blipFill>
        <p:spPr bwMode="auto">
          <a:xfrm>
            <a:off x="0" y="990600"/>
            <a:ext cx="4267200" cy="2749973"/>
          </a:xfrm>
          <a:prstGeom prst="rect">
            <a:avLst/>
          </a:prstGeom>
          <a:noFill/>
        </p:spPr>
      </p:pic>
      <p:sp>
        <p:nvSpPr>
          <p:cNvPr id="19" name="TextBox 18"/>
          <p:cNvSpPr txBox="1"/>
          <p:nvPr/>
        </p:nvSpPr>
        <p:spPr>
          <a:xfrm>
            <a:off x="2743200" y="304800"/>
            <a:ext cx="3733800" cy="369332"/>
          </a:xfrm>
          <a:prstGeom prst="rect">
            <a:avLst/>
          </a:prstGeom>
          <a:noFill/>
        </p:spPr>
        <p:txBody>
          <a:bodyPr wrap="square" rtlCol="0">
            <a:spAutoFit/>
          </a:bodyPr>
          <a:lstStyle/>
          <a:p>
            <a:r>
              <a:rPr lang="en-US" dirty="0" smtClean="0">
                <a:solidFill>
                  <a:schemeClr val="bg1">
                    <a:lumMod val="95000"/>
                  </a:schemeClr>
                </a:solidFill>
              </a:rPr>
              <a:t>Staging through Multiple Domains</a:t>
            </a:r>
            <a:endParaRPr lang="en-US" dirty="0">
              <a:solidFill>
                <a:schemeClr val="bg1">
                  <a:lumMod val="95000"/>
                </a:schemeClr>
              </a:solidFill>
            </a:endParaRPr>
          </a:p>
        </p:txBody>
      </p:sp>
      <p:sp>
        <p:nvSpPr>
          <p:cNvPr id="20" name="TextBox 19"/>
          <p:cNvSpPr txBox="1"/>
          <p:nvPr/>
        </p:nvSpPr>
        <p:spPr>
          <a:xfrm>
            <a:off x="4648200" y="1524000"/>
            <a:ext cx="4495800" cy="4478149"/>
          </a:xfrm>
          <a:prstGeom prst="rect">
            <a:avLst/>
          </a:prstGeom>
          <a:noFill/>
        </p:spPr>
        <p:txBody>
          <a:bodyPr wrap="square" rtlCol="0">
            <a:spAutoFit/>
          </a:bodyPr>
          <a:lstStyle/>
          <a:p>
            <a:endParaRPr lang="en-US" sz="1500" dirty="0" smtClean="0"/>
          </a:p>
          <a:p>
            <a:pPr>
              <a:buFont typeface="Arial" pitchFamily="34" charset="0"/>
              <a:buChar char="•"/>
            </a:pPr>
            <a:r>
              <a:rPr lang="en-US" sz="1500" dirty="0" smtClean="0"/>
              <a:t>Smaller domains are nested inside of larger domains.  </a:t>
            </a:r>
          </a:p>
          <a:p>
            <a:pPr>
              <a:buFont typeface="Arial" pitchFamily="34" charset="0"/>
              <a:buChar char="•"/>
            </a:pPr>
            <a:endParaRPr lang="en-US" sz="1500" dirty="0" smtClean="0"/>
          </a:p>
          <a:p>
            <a:pPr>
              <a:buFont typeface="Arial" pitchFamily="34" charset="0"/>
              <a:buChar char="•"/>
            </a:pPr>
            <a:r>
              <a:rPr lang="en-US" sz="1500" dirty="0" smtClean="0"/>
              <a:t>Domain interfaces at 2, 20, and 60 kilometers of altitude</a:t>
            </a:r>
          </a:p>
          <a:p>
            <a:pPr>
              <a:buFont typeface="Arial" pitchFamily="34" charset="0"/>
              <a:buChar char="•"/>
            </a:pPr>
            <a:endParaRPr lang="en-US" sz="1500" dirty="0" smtClean="0"/>
          </a:p>
          <a:p>
            <a:pPr>
              <a:buFont typeface="Arial" pitchFamily="34" charset="0"/>
              <a:buChar char="•"/>
            </a:pPr>
            <a:r>
              <a:rPr lang="en-US" sz="1500" dirty="0" err="1" smtClean="0"/>
              <a:t>Timestep</a:t>
            </a:r>
            <a:r>
              <a:rPr lang="en-US" sz="1500" dirty="0" smtClean="0"/>
              <a:t> varies across domains</a:t>
            </a:r>
          </a:p>
          <a:p>
            <a:pPr>
              <a:buFont typeface="Arial" pitchFamily="34" charset="0"/>
              <a:buChar char="•"/>
            </a:pPr>
            <a:endParaRPr lang="en-US" sz="1500" dirty="0" smtClean="0"/>
          </a:p>
          <a:p>
            <a:pPr>
              <a:buFont typeface="Arial" pitchFamily="34" charset="0"/>
              <a:buChar char="•"/>
            </a:pPr>
            <a:r>
              <a:rPr lang="en-US" sz="1500" dirty="0" smtClean="0"/>
              <a:t>Three final stages simulated on 360 processors each</a:t>
            </a:r>
          </a:p>
          <a:p>
            <a:pPr>
              <a:buFont typeface="Arial" pitchFamily="34" charset="0"/>
              <a:buChar char="•"/>
            </a:pPr>
            <a:endParaRPr lang="en-US" sz="1500" dirty="0" smtClean="0"/>
          </a:p>
          <a:p>
            <a:pPr>
              <a:buFont typeface="Arial" pitchFamily="34" charset="0"/>
              <a:buChar char="•"/>
            </a:pPr>
            <a:r>
              <a:rPr lang="en-US" sz="1500" dirty="0" smtClean="0"/>
              <a:t>~1 billion total molecules in each domain</a:t>
            </a:r>
          </a:p>
          <a:p>
            <a:pPr>
              <a:buFont typeface="Arial" pitchFamily="34" charset="0"/>
              <a:buChar char="•"/>
            </a:pPr>
            <a:endParaRPr lang="en-US" sz="1500" dirty="0" smtClean="0"/>
          </a:p>
          <a:p>
            <a:pPr>
              <a:buFont typeface="Arial" pitchFamily="34" charset="0"/>
              <a:buChar char="•"/>
            </a:pPr>
            <a:r>
              <a:rPr lang="en-US" sz="1500" dirty="0" smtClean="0"/>
              <a:t>~50 million cells in each domain</a:t>
            </a:r>
          </a:p>
          <a:p>
            <a:pPr>
              <a:buFont typeface="Arial" pitchFamily="34" charset="0"/>
              <a:buChar char="•"/>
            </a:pPr>
            <a:endParaRPr lang="en-US" sz="1500" dirty="0" smtClean="0"/>
          </a:p>
          <a:p>
            <a:pPr>
              <a:buFont typeface="Arial" pitchFamily="34" charset="0"/>
              <a:buChar char="•"/>
            </a:pPr>
            <a:r>
              <a:rPr lang="en-US" sz="1500" dirty="0" smtClean="0"/>
              <a:t>~1 day total wall-clock run-time</a:t>
            </a:r>
          </a:p>
          <a:p>
            <a:endParaRPr lang="en-US" sz="1500" dirty="0" smtClean="0"/>
          </a:p>
          <a:p>
            <a:endParaRPr lang="en-US" sz="1500" dirty="0" smtClean="0"/>
          </a:p>
        </p:txBody>
      </p:sp>
      <p:pic>
        <p:nvPicPr>
          <p:cNvPr id="1026" name="Picture 2" descr="C:\Users\McDoniel\Desktop\Howell\9_21_11_meeting\grid.png"/>
          <p:cNvPicPr>
            <a:picLocks noChangeAspect="1" noChangeArrowheads="1"/>
          </p:cNvPicPr>
          <p:nvPr/>
        </p:nvPicPr>
        <p:blipFill>
          <a:blip r:embed="rId3" cstate="print"/>
          <a:srcRect/>
          <a:stretch>
            <a:fillRect/>
          </a:stretch>
        </p:blipFill>
        <p:spPr bwMode="auto">
          <a:xfrm>
            <a:off x="381000" y="3674534"/>
            <a:ext cx="3581400" cy="318346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0" y="304800"/>
            <a:ext cx="3733800" cy="369332"/>
          </a:xfrm>
          <a:prstGeom prst="rect">
            <a:avLst/>
          </a:prstGeom>
          <a:noFill/>
        </p:spPr>
        <p:txBody>
          <a:bodyPr wrap="square" rtlCol="0">
            <a:spAutoFit/>
          </a:bodyPr>
          <a:lstStyle/>
          <a:p>
            <a:r>
              <a:rPr lang="en-US" dirty="0" smtClean="0">
                <a:solidFill>
                  <a:schemeClr val="bg1">
                    <a:lumMod val="95000"/>
                  </a:schemeClr>
                </a:solidFill>
              </a:rPr>
              <a:t>Near-field (up to 20 km)</a:t>
            </a:r>
            <a:endParaRPr lang="en-US" dirty="0">
              <a:solidFill>
                <a:schemeClr val="bg1">
                  <a:lumMod val="95000"/>
                </a:schemeClr>
              </a:solidFill>
            </a:endParaRPr>
          </a:p>
        </p:txBody>
      </p:sp>
      <p:pic>
        <p:nvPicPr>
          <p:cNvPr id="4098" name="Picture 2" descr="C:\Users\McDoniel\Desktop\Howell\9_21_11_meeting\AAnearfield-side.png"/>
          <p:cNvPicPr>
            <a:picLocks noChangeAspect="1" noChangeArrowheads="1"/>
          </p:cNvPicPr>
          <p:nvPr/>
        </p:nvPicPr>
        <p:blipFill>
          <a:blip r:embed="rId2" cstate="print"/>
          <a:srcRect/>
          <a:stretch>
            <a:fillRect/>
          </a:stretch>
        </p:blipFill>
        <p:spPr bwMode="auto">
          <a:xfrm>
            <a:off x="0" y="838199"/>
            <a:ext cx="4876800" cy="3933645"/>
          </a:xfrm>
          <a:prstGeom prst="rect">
            <a:avLst/>
          </a:prstGeom>
          <a:noFill/>
        </p:spPr>
      </p:pic>
      <p:pic>
        <p:nvPicPr>
          <p:cNvPr id="4099" name="Picture 3" descr="C:\Users\McDoniel\Desktop\Howell\9_21_11_meeting\AA20kmup.png"/>
          <p:cNvPicPr>
            <a:picLocks noChangeAspect="1" noChangeArrowheads="1"/>
          </p:cNvPicPr>
          <p:nvPr/>
        </p:nvPicPr>
        <p:blipFill>
          <a:blip r:embed="rId3" cstate="print"/>
          <a:srcRect/>
          <a:stretch>
            <a:fillRect/>
          </a:stretch>
        </p:blipFill>
        <p:spPr bwMode="auto">
          <a:xfrm>
            <a:off x="4892843" y="838200"/>
            <a:ext cx="4251158" cy="3429000"/>
          </a:xfrm>
          <a:prstGeom prst="rect">
            <a:avLst/>
          </a:prstGeom>
          <a:noFill/>
        </p:spPr>
      </p:pic>
      <p:pic>
        <p:nvPicPr>
          <p:cNvPr id="4100" name="Picture 4" descr="C:\Users\McDoniel\Desktop\Howell\9_21_11_meeting\AAnear-mfp.png"/>
          <p:cNvPicPr>
            <a:picLocks noChangeAspect="1" noChangeArrowheads="1"/>
          </p:cNvPicPr>
          <p:nvPr/>
        </p:nvPicPr>
        <p:blipFill>
          <a:blip r:embed="rId4" cstate="print"/>
          <a:srcRect/>
          <a:stretch>
            <a:fillRect/>
          </a:stretch>
        </p:blipFill>
        <p:spPr bwMode="auto">
          <a:xfrm>
            <a:off x="0" y="4191000"/>
            <a:ext cx="3544599" cy="2859087"/>
          </a:xfrm>
          <a:prstGeom prst="rect">
            <a:avLst/>
          </a:prstGeom>
          <a:noFill/>
        </p:spPr>
      </p:pic>
      <p:sp>
        <p:nvSpPr>
          <p:cNvPr id="9" name="TextBox 8"/>
          <p:cNvSpPr txBox="1"/>
          <p:nvPr/>
        </p:nvSpPr>
        <p:spPr>
          <a:xfrm>
            <a:off x="3962400" y="4953000"/>
            <a:ext cx="5181600" cy="1477328"/>
          </a:xfrm>
          <a:prstGeom prst="rect">
            <a:avLst/>
          </a:prstGeom>
          <a:noFill/>
        </p:spPr>
        <p:txBody>
          <a:bodyPr wrap="square" rtlCol="0">
            <a:spAutoFit/>
          </a:bodyPr>
          <a:lstStyle/>
          <a:p>
            <a:r>
              <a:rPr lang="en-US" dirty="0" smtClean="0"/>
              <a:t>Strong 3D effects</a:t>
            </a:r>
          </a:p>
          <a:p>
            <a:r>
              <a:rPr lang="en-US" dirty="0" smtClean="0"/>
              <a:t>	-shocks</a:t>
            </a:r>
          </a:p>
          <a:p>
            <a:r>
              <a:rPr lang="en-US" dirty="0" smtClean="0"/>
              <a:t>	-converging jets</a:t>
            </a:r>
          </a:p>
          <a:p>
            <a:r>
              <a:rPr lang="en-US" dirty="0" smtClean="0"/>
              <a:t>Different sizes (strengths) of sources explain many features</a:t>
            </a:r>
            <a:endParaRPr lang="en-US" dirty="0"/>
          </a:p>
        </p:txBody>
      </p:sp>
      <p:sp>
        <p:nvSpPr>
          <p:cNvPr id="10" name="TextBox 9"/>
          <p:cNvSpPr txBox="1"/>
          <p:nvPr/>
        </p:nvSpPr>
        <p:spPr>
          <a:xfrm>
            <a:off x="6172200" y="4343400"/>
            <a:ext cx="2438400" cy="369332"/>
          </a:xfrm>
          <a:prstGeom prst="rect">
            <a:avLst/>
          </a:prstGeom>
          <a:noFill/>
        </p:spPr>
        <p:txBody>
          <a:bodyPr wrap="square" rtlCol="0">
            <a:spAutoFit/>
          </a:bodyPr>
          <a:lstStyle/>
          <a:p>
            <a:r>
              <a:rPr lang="en-US" dirty="0" smtClean="0"/>
              <a:t>20km altitude slice</a:t>
            </a:r>
            <a:endParaRPr lang="en-US" dirty="0"/>
          </a:p>
        </p:txBody>
      </p:sp>
      <p:sp>
        <p:nvSpPr>
          <p:cNvPr id="11" name="TextBox 10"/>
          <p:cNvSpPr txBox="1"/>
          <p:nvPr/>
        </p:nvSpPr>
        <p:spPr>
          <a:xfrm>
            <a:off x="0" y="838200"/>
            <a:ext cx="2133600" cy="369332"/>
          </a:xfrm>
          <a:prstGeom prst="rect">
            <a:avLst/>
          </a:prstGeom>
          <a:noFill/>
        </p:spPr>
        <p:txBody>
          <a:bodyPr wrap="square" rtlCol="0">
            <a:spAutoFit/>
          </a:bodyPr>
          <a:lstStyle/>
          <a:p>
            <a:r>
              <a:rPr lang="en-US" dirty="0" smtClean="0"/>
              <a:t>Number Densities</a:t>
            </a:r>
          </a:p>
        </p:txBody>
      </p:sp>
      <p:sp>
        <p:nvSpPr>
          <p:cNvPr id="12" name="TextBox 11"/>
          <p:cNvSpPr txBox="1"/>
          <p:nvPr/>
        </p:nvSpPr>
        <p:spPr>
          <a:xfrm>
            <a:off x="0" y="4191000"/>
            <a:ext cx="2133600" cy="369332"/>
          </a:xfrm>
          <a:prstGeom prst="rect">
            <a:avLst/>
          </a:prstGeom>
          <a:noFill/>
        </p:spPr>
        <p:txBody>
          <a:bodyPr wrap="square" rtlCol="0">
            <a:spAutoFit/>
          </a:bodyPr>
          <a:lstStyle/>
          <a:p>
            <a:r>
              <a:rPr lang="en-US" dirty="0" smtClean="0"/>
              <a:t>Mean Free Path</a:t>
            </a:r>
          </a:p>
        </p:txBody>
      </p:sp>
      <p:cxnSp>
        <p:nvCxnSpPr>
          <p:cNvPr id="14" name="Straight Connector 13"/>
          <p:cNvCxnSpPr/>
          <p:nvPr/>
        </p:nvCxnSpPr>
        <p:spPr>
          <a:xfrm flipV="1">
            <a:off x="152400" y="2209800"/>
            <a:ext cx="449580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0" y="5181600"/>
            <a:ext cx="3429000"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cDoniel\Desktop\Howell\9_21_11_meeting\AAmidsidegas.png"/>
          <p:cNvPicPr>
            <a:picLocks noChangeAspect="1" noChangeArrowheads="1"/>
          </p:cNvPicPr>
          <p:nvPr/>
        </p:nvPicPr>
        <p:blipFill>
          <a:blip r:embed="rId2" cstate="print"/>
          <a:srcRect t="1852"/>
          <a:stretch>
            <a:fillRect/>
          </a:stretch>
        </p:blipFill>
        <p:spPr bwMode="auto">
          <a:xfrm>
            <a:off x="0" y="914400"/>
            <a:ext cx="5007847" cy="4038601"/>
          </a:xfrm>
          <a:prstGeom prst="rect">
            <a:avLst/>
          </a:prstGeom>
          <a:noFill/>
        </p:spPr>
      </p:pic>
      <p:pic>
        <p:nvPicPr>
          <p:cNvPr id="5123" name="Picture 3" descr="C:\Users\McDoniel\Desktop\Howell\9_21_11_meeting\AAmidsidedust.png"/>
          <p:cNvPicPr>
            <a:picLocks noChangeAspect="1" noChangeArrowheads="1"/>
          </p:cNvPicPr>
          <p:nvPr/>
        </p:nvPicPr>
        <p:blipFill>
          <a:blip r:embed="rId3" cstate="print"/>
          <a:srcRect l="14610" t="21564" r="4833" b="25200"/>
          <a:stretch>
            <a:fillRect/>
          </a:stretch>
        </p:blipFill>
        <p:spPr bwMode="auto">
          <a:xfrm>
            <a:off x="4648200" y="1295400"/>
            <a:ext cx="4495800" cy="2239704"/>
          </a:xfrm>
          <a:prstGeom prst="rect">
            <a:avLst/>
          </a:prstGeom>
          <a:noFill/>
        </p:spPr>
      </p:pic>
      <p:pic>
        <p:nvPicPr>
          <p:cNvPr id="5124" name="Picture 4" descr="C:\Users\McDoniel\Desktop\Howell\9_21_11_meeting\AAmidgas60kmup.png"/>
          <p:cNvPicPr>
            <a:picLocks noChangeAspect="1" noChangeArrowheads="1"/>
          </p:cNvPicPr>
          <p:nvPr/>
        </p:nvPicPr>
        <p:blipFill>
          <a:blip r:embed="rId4" cstate="print"/>
          <a:srcRect/>
          <a:stretch>
            <a:fillRect/>
          </a:stretch>
        </p:blipFill>
        <p:spPr bwMode="auto">
          <a:xfrm>
            <a:off x="5313498" y="3505200"/>
            <a:ext cx="3830502" cy="2895600"/>
          </a:xfrm>
          <a:prstGeom prst="rect">
            <a:avLst/>
          </a:prstGeom>
          <a:noFill/>
        </p:spPr>
      </p:pic>
      <p:sp>
        <p:nvSpPr>
          <p:cNvPr id="8" name="TextBox 7"/>
          <p:cNvSpPr txBox="1"/>
          <p:nvPr/>
        </p:nvSpPr>
        <p:spPr>
          <a:xfrm>
            <a:off x="2743200" y="304800"/>
            <a:ext cx="3733800" cy="369332"/>
          </a:xfrm>
          <a:prstGeom prst="rect">
            <a:avLst/>
          </a:prstGeom>
          <a:noFill/>
        </p:spPr>
        <p:txBody>
          <a:bodyPr wrap="square" rtlCol="0">
            <a:spAutoFit/>
          </a:bodyPr>
          <a:lstStyle/>
          <a:p>
            <a:r>
              <a:rPr lang="en-US" dirty="0" smtClean="0">
                <a:solidFill>
                  <a:schemeClr val="bg1">
                    <a:lumMod val="95000"/>
                  </a:schemeClr>
                </a:solidFill>
              </a:rPr>
              <a:t>Mid-field (up to 60 km)</a:t>
            </a:r>
            <a:endParaRPr lang="en-US" dirty="0">
              <a:solidFill>
                <a:schemeClr val="bg1">
                  <a:lumMod val="95000"/>
                </a:schemeClr>
              </a:solidFill>
            </a:endParaRPr>
          </a:p>
        </p:txBody>
      </p:sp>
      <p:sp>
        <p:nvSpPr>
          <p:cNvPr id="9" name="TextBox 8"/>
          <p:cNvSpPr txBox="1"/>
          <p:nvPr/>
        </p:nvSpPr>
        <p:spPr>
          <a:xfrm>
            <a:off x="228600" y="4549676"/>
            <a:ext cx="3962400" cy="2062103"/>
          </a:xfrm>
          <a:prstGeom prst="rect">
            <a:avLst/>
          </a:prstGeom>
          <a:noFill/>
        </p:spPr>
        <p:txBody>
          <a:bodyPr wrap="square" rtlCol="0">
            <a:spAutoFit/>
          </a:bodyPr>
          <a:lstStyle/>
          <a:p>
            <a:pPr>
              <a:buFont typeface="Arial" pitchFamily="34" charset="0"/>
              <a:buChar char="•"/>
            </a:pPr>
            <a:r>
              <a:rPr lang="en-US" sz="1600" dirty="0" smtClean="0"/>
              <a:t>Gas expands much more rapidly than dust</a:t>
            </a:r>
          </a:p>
          <a:p>
            <a:pPr>
              <a:buFont typeface="Arial" pitchFamily="34" charset="0"/>
              <a:buChar char="•"/>
            </a:pPr>
            <a:r>
              <a:rPr lang="en-US" sz="1600" dirty="0" smtClean="0"/>
              <a:t>Gas is now mostly distributed north/south – reversed from the vent’s east/west orientation.</a:t>
            </a:r>
          </a:p>
          <a:p>
            <a:pPr>
              <a:buFont typeface="Arial" pitchFamily="34" charset="0"/>
              <a:buChar char="•"/>
            </a:pPr>
            <a:r>
              <a:rPr lang="en-US" sz="1600" dirty="0" smtClean="0"/>
              <a:t>Strong oblique shock has formed between the largest vent region and its neighbor</a:t>
            </a:r>
            <a:endParaRPr lang="en-US" sz="1600" dirty="0"/>
          </a:p>
        </p:txBody>
      </p:sp>
      <p:sp>
        <p:nvSpPr>
          <p:cNvPr id="10" name="TextBox 9"/>
          <p:cNvSpPr txBox="1"/>
          <p:nvPr/>
        </p:nvSpPr>
        <p:spPr>
          <a:xfrm>
            <a:off x="0" y="990600"/>
            <a:ext cx="2133600" cy="369332"/>
          </a:xfrm>
          <a:prstGeom prst="rect">
            <a:avLst/>
          </a:prstGeom>
          <a:noFill/>
        </p:spPr>
        <p:txBody>
          <a:bodyPr wrap="square" rtlCol="0">
            <a:spAutoFit/>
          </a:bodyPr>
          <a:lstStyle/>
          <a:p>
            <a:r>
              <a:rPr lang="en-US" dirty="0" smtClean="0"/>
              <a:t>Number Densities</a:t>
            </a:r>
            <a:endParaRPr lang="en-US" dirty="0"/>
          </a:p>
        </p:txBody>
      </p:sp>
      <p:sp>
        <p:nvSpPr>
          <p:cNvPr id="11" name="TextBox 10"/>
          <p:cNvSpPr txBox="1"/>
          <p:nvPr/>
        </p:nvSpPr>
        <p:spPr>
          <a:xfrm>
            <a:off x="5791200" y="6488668"/>
            <a:ext cx="3352800" cy="369332"/>
          </a:xfrm>
          <a:prstGeom prst="rect">
            <a:avLst/>
          </a:prstGeom>
          <a:noFill/>
        </p:spPr>
        <p:txBody>
          <a:bodyPr wrap="square" rtlCol="0">
            <a:spAutoFit/>
          </a:bodyPr>
          <a:lstStyle/>
          <a:p>
            <a:r>
              <a:rPr lang="en-US" dirty="0" smtClean="0"/>
              <a:t>60km altitude slice</a:t>
            </a:r>
            <a:endParaRPr lang="en-US" dirty="0"/>
          </a:p>
        </p:txBody>
      </p:sp>
      <p:sp>
        <p:nvSpPr>
          <p:cNvPr id="12" name="TextBox 11"/>
          <p:cNvSpPr txBox="1"/>
          <p:nvPr/>
        </p:nvSpPr>
        <p:spPr>
          <a:xfrm>
            <a:off x="7848600" y="990600"/>
            <a:ext cx="1295400" cy="369332"/>
          </a:xfrm>
          <a:prstGeom prst="rect">
            <a:avLst/>
          </a:prstGeom>
          <a:noFill/>
        </p:spPr>
        <p:txBody>
          <a:bodyPr wrap="square" rtlCol="0">
            <a:spAutoFit/>
          </a:bodyPr>
          <a:lstStyle/>
          <a:p>
            <a:r>
              <a:rPr lang="en-US" dirty="0" smtClean="0"/>
              <a:t>Dust</a:t>
            </a:r>
            <a:endParaRPr lang="en-US" dirty="0"/>
          </a:p>
        </p:txBody>
      </p:sp>
      <p:cxnSp>
        <p:nvCxnSpPr>
          <p:cNvPr id="16" name="Straight Connector 15"/>
          <p:cNvCxnSpPr/>
          <p:nvPr/>
        </p:nvCxnSpPr>
        <p:spPr>
          <a:xfrm>
            <a:off x="457200" y="2133600"/>
            <a:ext cx="3505200" cy="533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76800" y="1524000"/>
            <a:ext cx="3581400" cy="990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15238</TotalTime>
  <Words>510</Words>
  <Application>Microsoft Office PowerPoint</Application>
  <PresentationFormat>On-screen Show (4:3)</PresentationFormat>
  <Paragraphs>107</Paragraphs>
  <Slides>15</Slides>
  <Notes>0</Notes>
  <HiddenSlides>0</HiddenSlides>
  <MMClips>8</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Custom Design</vt:lpstr>
      <vt:lpstr>Executive</vt:lpstr>
      <vt:lpstr>Modeling Gas and Dust Flow in Io’s Pele Plume  William McDoniel  D. B. Goldstein, P. L. Varghese, L. M. Trafton  University of Texas at Austin Department of Aerospace Engineering  DSMC Workshop   September 28th, 2011  Supported by the NASA Planetary Atmospheres and Outer Planets Research Programs.  Computations performed at the Texas Advanced Computing Center.</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Atmosphere of Io studied with DSMC</dc:title>
  <dc:creator>Andrew Walker</dc:creator>
  <cp:lastModifiedBy>McDoniel</cp:lastModifiedBy>
  <cp:revision>684</cp:revision>
  <dcterms:created xsi:type="dcterms:W3CDTF">2007-02-19T05:17:02Z</dcterms:created>
  <dcterms:modified xsi:type="dcterms:W3CDTF">2011-09-28T19:44:24Z</dcterms:modified>
</cp:coreProperties>
</file>