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64" r:id="rId2"/>
  </p:sldMasterIdLst>
  <p:notesMasterIdLst>
    <p:notesMasterId r:id="rId37"/>
  </p:notesMasterIdLst>
  <p:handoutMasterIdLst>
    <p:handoutMasterId r:id="rId38"/>
  </p:handoutMasterIdLst>
  <p:sldIdLst>
    <p:sldId id="256" r:id="rId3"/>
    <p:sldId id="257" r:id="rId4"/>
    <p:sldId id="265" r:id="rId5"/>
    <p:sldId id="313" r:id="rId6"/>
    <p:sldId id="259" r:id="rId7"/>
    <p:sldId id="260" r:id="rId8"/>
    <p:sldId id="336" r:id="rId9"/>
    <p:sldId id="297" r:id="rId10"/>
    <p:sldId id="338" r:id="rId11"/>
    <p:sldId id="288" r:id="rId12"/>
    <p:sldId id="302" r:id="rId13"/>
    <p:sldId id="314" r:id="rId14"/>
    <p:sldId id="315" r:id="rId15"/>
    <p:sldId id="316" r:id="rId16"/>
    <p:sldId id="317" r:id="rId17"/>
    <p:sldId id="318" r:id="rId18"/>
    <p:sldId id="320" r:id="rId19"/>
    <p:sldId id="319" r:id="rId20"/>
    <p:sldId id="321" r:id="rId21"/>
    <p:sldId id="322" r:id="rId22"/>
    <p:sldId id="323" r:id="rId23"/>
    <p:sldId id="324" r:id="rId24"/>
    <p:sldId id="325" r:id="rId25"/>
    <p:sldId id="326" r:id="rId26"/>
    <p:sldId id="327" r:id="rId27"/>
    <p:sldId id="331" r:id="rId28"/>
    <p:sldId id="332" r:id="rId29"/>
    <p:sldId id="328" r:id="rId30"/>
    <p:sldId id="329" r:id="rId31"/>
    <p:sldId id="330" r:id="rId32"/>
    <p:sldId id="333" r:id="rId33"/>
    <p:sldId id="334" r:id="rId34"/>
    <p:sldId id="335" r:id="rId35"/>
    <p:sldId id="269"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430"/>
    <a:srgbClr val="C8874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76" autoAdjust="0"/>
  </p:normalViewPr>
  <p:slideViewPr>
    <p:cSldViewPr>
      <p:cViewPr varScale="1">
        <p:scale>
          <a:sx n="87" d="100"/>
          <a:sy n="87" d="100"/>
        </p:scale>
        <p:origin x="-1446" y="-84"/>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smtClean="0"/>
            </a:lvl1pPr>
          </a:lstStyle>
          <a:p>
            <a:pPr>
              <a:defRPr/>
            </a:pPr>
            <a:endParaRPr lang="en-US"/>
          </a:p>
        </p:txBody>
      </p:sp>
      <p:sp>
        <p:nvSpPr>
          <p:cNvPr id="84995"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smtClean="0"/>
            </a:lvl1pPr>
          </a:lstStyle>
          <a:p>
            <a:pPr>
              <a:defRPr/>
            </a:pPr>
            <a:endParaRPr lang="en-US"/>
          </a:p>
        </p:txBody>
      </p:sp>
      <p:sp>
        <p:nvSpPr>
          <p:cNvPr id="84996"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smtClean="0"/>
            </a:lvl1pPr>
          </a:lstStyle>
          <a:p>
            <a:pPr>
              <a:defRPr/>
            </a:pPr>
            <a:endParaRPr lang="en-US"/>
          </a:p>
        </p:txBody>
      </p:sp>
      <p:sp>
        <p:nvSpPr>
          <p:cNvPr id="84997"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B9C611FA-87B5-45AC-8AB4-2C82A22DBEE1}" type="slidenum">
              <a:rPr lang="en-US"/>
              <a:pPr>
                <a:defRPr/>
              </a:pPr>
              <a:t>‹#›</a:t>
            </a:fld>
            <a:endParaRPr lang="en-US"/>
          </a:p>
        </p:txBody>
      </p:sp>
    </p:spTree>
    <p:extLst>
      <p:ext uri="{BB962C8B-B14F-4D97-AF65-F5344CB8AC3E}">
        <p14:creationId xmlns:p14="http://schemas.microsoft.com/office/powerpoint/2010/main" val="2479344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smtClean="0"/>
            </a:lvl1pPr>
          </a:lstStyle>
          <a:p>
            <a:pPr>
              <a:defRPr/>
            </a:pPr>
            <a:fld id="{B71B270A-ED13-411C-AB20-2964A9F41BAC}" type="datetimeFigureOut">
              <a:rPr lang="en-US"/>
              <a:pPr>
                <a:defRPr/>
              </a:pPr>
              <a:t>9/27/2011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smtClean="0"/>
            </a:lvl1pPr>
          </a:lstStyle>
          <a:p>
            <a:pPr>
              <a:defRPr/>
            </a:pPr>
            <a:fld id="{BEB0BEB1-A93D-45A0-A1B0-2B6EEB4377BC}" type="slidenum">
              <a:rPr lang="en-US"/>
              <a:pPr>
                <a:defRPr/>
              </a:pPr>
              <a:t>‹#›</a:t>
            </a:fld>
            <a:endParaRPr lang="en-US"/>
          </a:p>
        </p:txBody>
      </p:sp>
    </p:spTree>
    <p:extLst>
      <p:ext uri="{BB962C8B-B14F-4D97-AF65-F5344CB8AC3E}">
        <p14:creationId xmlns:p14="http://schemas.microsoft.com/office/powerpoint/2010/main" val="6309672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3503D4-E405-40BF-92DC-DB34E966B4A0}" type="slidenum">
              <a:rPr lang="en-US"/>
              <a:pPr eaLnBrk="1" hangingPunct="1"/>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1B3EA5-1231-448F-A8FB-A43385A6ABE8}" type="slidenum">
              <a:rPr lang="en-US"/>
              <a:pPr>
                <a:defRPr/>
              </a:pPr>
              <a:t>‹#›</a:t>
            </a:fld>
            <a:endParaRPr lang="en-US"/>
          </a:p>
        </p:txBody>
      </p:sp>
    </p:spTree>
    <p:extLst>
      <p:ext uri="{BB962C8B-B14F-4D97-AF65-F5344CB8AC3E}">
        <p14:creationId xmlns:p14="http://schemas.microsoft.com/office/powerpoint/2010/main" val="367443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5A59A0-443C-4844-AD23-404BC322DBFD}" type="slidenum">
              <a:rPr lang="en-US"/>
              <a:pPr>
                <a:defRPr/>
              </a:pPr>
              <a:t>‹#›</a:t>
            </a:fld>
            <a:endParaRPr lang="en-US"/>
          </a:p>
        </p:txBody>
      </p:sp>
    </p:spTree>
    <p:extLst>
      <p:ext uri="{BB962C8B-B14F-4D97-AF65-F5344CB8AC3E}">
        <p14:creationId xmlns:p14="http://schemas.microsoft.com/office/powerpoint/2010/main" val="53680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ED7AB9-AC98-4E1A-B9F9-B583D9F921A2}" type="slidenum">
              <a:rPr lang="en-US"/>
              <a:pPr>
                <a:defRPr/>
              </a:pPr>
              <a:t>‹#›</a:t>
            </a:fld>
            <a:endParaRPr lang="en-US"/>
          </a:p>
        </p:txBody>
      </p:sp>
    </p:spTree>
    <p:extLst>
      <p:ext uri="{BB962C8B-B14F-4D97-AF65-F5344CB8AC3E}">
        <p14:creationId xmlns:p14="http://schemas.microsoft.com/office/powerpoint/2010/main" val="369433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0" y="0"/>
            <a:ext cx="9133726" cy="860247"/>
          </a:xfrm>
          <a:prstGeom prst="rect">
            <a:avLst/>
          </a:prstGeom>
          <a:solidFill>
            <a:schemeClr val="tx1">
              <a:lumMod val="75000"/>
              <a:lumOff val="25000"/>
            </a:schemeClr>
          </a:solidFill>
          <a:ln>
            <a:noFill/>
          </a:ln>
          <a:effectLst>
            <a:glow rad="63500">
              <a:schemeClr val="bg2">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2000" b="1" dirty="0">
                <a:solidFill>
                  <a:schemeClr val="bg1"/>
                </a:solidFill>
                <a:effectLst>
                  <a:outerShdw blurRad="38100" dist="38100" dir="2700000" algn="tl">
                    <a:srgbClr val="000000">
                      <a:alpha val="43137"/>
                    </a:srgbClr>
                  </a:outerShdw>
                </a:effectLst>
                <a:latin typeface="Century Schoolbook" pitchFamily="18" charset="0"/>
                <a:cs typeface="Aharoni" pitchFamily="2" charset="-79"/>
              </a:rPr>
              <a:t>2011 DSMC </a:t>
            </a:r>
          </a:p>
          <a:p>
            <a:pPr>
              <a:defRPr/>
            </a:pPr>
            <a:r>
              <a:rPr lang="en-US" sz="2000" b="1" dirty="0">
                <a:solidFill>
                  <a:schemeClr val="bg1"/>
                </a:solidFill>
                <a:effectLst>
                  <a:outerShdw blurRad="38100" dist="38100" dir="2700000" algn="tl">
                    <a:srgbClr val="000000">
                      <a:alpha val="43137"/>
                    </a:srgbClr>
                  </a:outerShdw>
                </a:effectLst>
                <a:latin typeface="Century Schoolbook" pitchFamily="18" charset="0"/>
                <a:cs typeface="Aharoni" pitchFamily="2" charset="-79"/>
              </a:rPr>
              <a:t>  Workshop</a:t>
            </a:r>
          </a:p>
        </p:txBody>
      </p:sp>
      <p:pic>
        <p:nvPicPr>
          <p:cNvPr id="11"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100013"/>
            <a:ext cx="14605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a:xfrm>
            <a:off x="8458200" y="6356350"/>
            <a:ext cx="647053" cy="365125"/>
          </a:xfrm>
          <a:prstGeom prst="rect">
            <a:avLst/>
          </a:prstGeom>
        </p:spPr>
        <p:txBody>
          <a:bodyPr/>
          <a:lstStyle>
            <a:lvl1pPr>
              <a:defRPr/>
            </a:lvl1pPr>
          </a:lstStyle>
          <a:p>
            <a:pPr>
              <a:defRPr/>
            </a:pPr>
            <a:r>
              <a:rPr lang="en-US" dirty="0" smtClean="0"/>
              <a:t>&lt;#&gt;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pPr>
              <a:defRPr/>
            </a:pPr>
            <a:fld id="{01AF8A06-448E-497C-B750-AFA3C4ECF09C}"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pPr>
              <a:defRPr/>
            </a:pPr>
            <a:fld id="{A91813C5-BEAC-417A-BA4D-B965DB90ED8F}"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pPr>
              <a:defRPr/>
            </a:pPr>
            <a:fld id="{FB0FD2CF-4A71-4675-B2E3-C88883177C45}"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pPr>
              <a:defRPr/>
            </a:pPr>
            <a:fld id="{36B0CAE2-5419-480C-A4E4-8F5BA000D33D}"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pPr>
              <a:defRPr/>
            </a:pPr>
            <a:fld id="{E9E62F7E-2D38-4ACB-9344-EF6806676183}"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pPr>
              <a:defRPr/>
            </a:pPr>
            <a:fld id="{E283923D-15E2-4BC0-B518-13C8E12BBF64}"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pPr>
              <a:defRPr/>
            </a:pPr>
            <a:fld id="{A4B423FF-84D4-4B8D-94FD-FCF284F8C71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222CF-D8EA-44F7-BCCE-B9E21ACF0423}" type="slidenum">
              <a:rPr lang="en-US"/>
              <a:pPr>
                <a:defRPr/>
              </a:pPr>
              <a:t>‹#›</a:t>
            </a:fld>
            <a:endParaRPr lang="en-US"/>
          </a:p>
        </p:txBody>
      </p:sp>
    </p:spTree>
    <p:extLst>
      <p:ext uri="{BB962C8B-B14F-4D97-AF65-F5344CB8AC3E}">
        <p14:creationId xmlns:p14="http://schemas.microsoft.com/office/powerpoint/2010/main" val="355977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pPr>
              <a:defRPr/>
            </a:pPr>
            <a:fld id="{CC5474C9-2ABF-4049-A6DD-F37F719CFE8E}"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pPr>
              <a:defRPr/>
            </a:pPr>
            <a:fld id="{ADBF327C-F813-416A-A453-45596A29F50C}"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pPr>
              <a:defRPr/>
            </a:pPr>
            <a:fld id="{929C20CE-AD34-4892-9A3E-53527A431EC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9C5C39-412D-42EE-8B98-8B92241ED623}" type="slidenum">
              <a:rPr lang="en-US"/>
              <a:pPr>
                <a:defRPr/>
              </a:pPr>
              <a:t>‹#›</a:t>
            </a:fld>
            <a:endParaRPr lang="en-US"/>
          </a:p>
        </p:txBody>
      </p:sp>
    </p:spTree>
    <p:extLst>
      <p:ext uri="{BB962C8B-B14F-4D97-AF65-F5344CB8AC3E}">
        <p14:creationId xmlns:p14="http://schemas.microsoft.com/office/powerpoint/2010/main" val="326179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3D7B95-837D-47B3-BF4C-F3D9350B7736}" type="slidenum">
              <a:rPr lang="en-US"/>
              <a:pPr>
                <a:defRPr/>
              </a:pPr>
              <a:t>‹#›</a:t>
            </a:fld>
            <a:endParaRPr lang="en-US"/>
          </a:p>
        </p:txBody>
      </p:sp>
    </p:spTree>
    <p:extLst>
      <p:ext uri="{BB962C8B-B14F-4D97-AF65-F5344CB8AC3E}">
        <p14:creationId xmlns:p14="http://schemas.microsoft.com/office/powerpoint/2010/main" val="248005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3CCBED-53F9-417B-86FB-6BC71F4C62A6}" type="slidenum">
              <a:rPr lang="en-US"/>
              <a:pPr>
                <a:defRPr/>
              </a:pPr>
              <a:t>‹#›</a:t>
            </a:fld>
            <a:endParaRPr lang="en-US"/>
          </a:p>
        </p:txBody>
      </p:sp>
    </p:spTree>
    <p:extLst>
      <p:ext uri="{BB962C8B-B14F-4D97-AF65-F5344CB8AC3E}">
        <p14:creationId xmlns:p14="http://schemas.microsoft.com/office/powerpoint/2010/main" val="77304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3786C9-636C-4FB4-B5FC-7757B3CD74B2}" type="slidenum">
              <a:rPr lang="en-US"/>
              <a:pPr>
                <a:defRPr/>
              </a:pPr>
              <a:t>‹#›</a:t>
            </a:fld>
            <a:endParaRPr lang="en-US"/>
          </a:p>
        </p:txBody>
      </p:sp>
    </p:spTree>
    <p:extLst>
      <p:ext uri="{BB962C8B-B14F-4D97-AF65-F5344CB8AC3E}">
        <p14:creationId xmlns:p14="http://schemas.microsoft.com/office/powerpoint/2010/main" val="81407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3A4001-EF92-40DE-83EB-B6889871F9AF}" type="slidenum">
              <a:rPr lang="en-US"/>
              <a:pPr>
                <a:defRPr/>
              </a:pPr>
              <a:t>‹#›</a:t>
            </a:fld>
            <a:endParaRPr lang="en-US"/>
          </a:p>
        </p:txBody>
      </p:sp>
    </p:spTree>
    <p:extLst>
      <p:ext uri="{BB962C8B-B14F-4D97-AF65-F5344CB8AC3E}">
        <p14:creationId xmlns:p14="http://schemas.microsoft.com/office/powerpoint/2010/main" val="176550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D15AC4-A71F-43BC-B8D7-DE6FC4336C7E}" type="slidenum">
              <a:rPr lang="en-US"/>
              <a:pPr>
                <a:defRPr/>
              </a:pPr>
              <a:t>‹#›</a:t>
            </a:fld>
            <a:endParaRPr lang="en-US"/>
          </a:p>
        </p:txBody>
      </p:sp>
    </p:spTree>
    <p:extLst>
      <p:ext uri="{BB962C8B-B14F-4D97-AF65-F5344CB8AC3E}">
        <p14:creationId xmlns:p14="http://schemas.microsoft.com/office/powerpoint/2010/main" val="192364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BA7749-4877-496C-BD0E-40EEA27D473C}" type="slidenum">
              <a:rPr lang="en-US"/>
              <a:pPr>
                <a:defRPr/>
              </a:pPr>
              <a:t>‹#›</a:t>
            </a:fld>
            <a:endParaRPr lang="en-US"/>
          </a:p>
        </p:txBody>
      </p:sp>
    </p:spTree>
    <p:extLst>
      <p:ext uri="{BB962C8B-B14F-4D97-AF65-F5344CB8AC3E}">
        <p14:creationId xmlns:p14="http://schemas.microsoft.com/office/powerpoint/2010/main" val="316003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1FEA746-DECE-43B6-AD31-C733559EFC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C:\Users\Andrew\Desktop\DSMC%20Workshop%202011\santa_fe_workshop_altitude_vs_longitude_translational_temperature.swf" TargetMode="External"/><Relationship Id="rId1" Type="http://schemas.openxmlformats.org/officeDocument/2006/relationships/video" Target="file:///C:\Users\Andrew\Desktop\DSMC%20Workshop%202011\santa_fe_workshop_altitude_vs_longitude_number_density.swf"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video" Target="file:///C:\Users\Andrew\Desktop\DSMC%20Workshop%202011\io_eclipsed_by_jupiter.swf"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C:\Users\Andrew\Desktop\DSMC%20Workshop%202011\non-frost_temperature_animation_through_eclipse.swf" TargetMode="External"/><Relationship Id="rId1" Type="http://schemas.openxmlformats.org/officeDocument/2006/relationships/video" Target="file:///C:\Users\Andrew\Desktop\DSMC%20Workshop%202011\frost_temperature_animation_through_eclipse.swf"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533400"/>
            <a:ext cx="8305800" cy="6063344"/>
          </a:xfrm>
        </p:spPr>
        <p:txBody>
          <a:bodyPr>
            <a:normAutofit fontScale="90000"/>
          </a:bodyPr>
          <a:lstStyle/>
          <a:p>
            <a:pPr algn="ctr" fontAlgn="auto">
              <a:spcAft>
                <a:spcPts val="0"/>
              </a:spcAft>
              <a:defRPr/>
            </a:pPr>
            <a:r>
              <a:rPr lang="en-US" sz="2800" b="1" dirty="0">
                <a:solidFill>
                  <a:schemeClr val="tx1"/>
                </a:solidFill>
                <a:effectLst/>
                <a:latin typeface="Times New Roman" pitchFamily="18" charset="0"/>
                <a:cs typeface="Times New Roman" pitchFamily="18" charset="0"/>
              </a:rPr>
              <a:t>3D DSMC Simulations of Io’s Unsteady Sublimation-Driven Atmosphere and </a:t>
            </a:r>
            <a:r>
              <a:rPr lang="en-US" sz="2800" b="1" dirty="0" smtClean="0">
                <a:solidFill>
                  <a:schemeClr val="tx1"/>
                </a:solidFill>
                <a:effectLst/>
                <a:latin typeface="Times New Roman" pitchFamily="18" charset="0"/>
                <a:cs typeface="Times New Roman" pitchFamily="18" charset="0"/>
              </a:rPr>
              <a:t>Its </a:t>
            </a:r>
            <a:r>
              <a:rPr lang="en-US" sz="2800" b="1" dirty="0">
                <a:solidFill>
                  <a:schemeClr val="tx1"/>
                </a:solidFill>
                <a:effectLst/>
                <a:latin typeface="Times New Roman" pitchFamily="18" charset="0"/>
                <a:cs typeface="Times New Roman" pitchFamily="18" charset="0"/>
              </a:rPr>
              <a:t>Sensitivity to the Lower Surface Boundary </a:t>
            </a:r>
            <a:r>
              <a:rPr lang="en-US" sz="2800" b="1" dirty="0" smtClean="0">
                <a:solidFill>
                  <a:schemeClr val="tx1"/>
                </a:solidFill>
                <a:effectLst/>
                <a:latin typeface="Times New Roman" pitchFamily="18" charset="0"/>
                <a:cs typeface="Times New Roman" pitchFamily="18" charset="0"/>
              </a:rPr>
              <a:t>Conditions</a:t>
            </a:r>
            <a:r>
              <a:rPr lang="en-US" sz="2800" dirty="0" smtClean="0">
                <a:solidFill>
                  <a:schemeClr val="tx1"/>
                </a:solidFill>
                <a:latin typeface="Times New Roman" pitchFamily="18" charset="0"/>
                <a:cs typeface="Times New Roman" pitchFamily="18" charset="0"/>
              </a:rPr>
              <a:t/>
            </a:r>
            <a:br>
              <a:rPr lang="en-US" sz="2800" dirty="0" smtClean="0">
                <a:solidFill>
                  <a:schemeClr val="tx1"/>
                </a:solidFill>
                <a:latin typeface="Times New Roman" pitchFamily="18" charset="0"/>
                <a:cs typeface="Times New Roman" pitchFamily="18" charset="0"/>
              </a:rPr>
            </a:br>
            <a:r>
              <a:rPr lang="en-US" sz="2800" b="1" dirty="0">
                <a:solidFill>
                  <a:schemeClr val="tx1"/>
                </a:solidFill>
                <a:latin typeface="Times New Roman" pitchFamily="18" charset="0"/>
                <a:cs typeface="Times New Roman" pitchFamily="18" charset="0"/>
              </a:rPr>
              <a:t/>
            </a:r>
            <a:br>
              <a:rPr lang="en-US" sz="2800" b="1" dirty="0">
                <a:solidFill>
                  <a:schemeClr val="tx1"/>
                </a:solidFill>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Andrew Walker</a:t>
            </a:r>
            <a:r>
              <a:rPr lang="en-US" sz="2400" b="1" dirty="0">
                <a:solidFill>
                  <a:schemeClr val="tx1"/>
                </a:solidFill>
                <a:latin typeface="Times New Roman" pitchFamily="18" charset="0"/>
                <a:cs typeface="Times New Roman" pitchFamily="18" charset="0"/>
              </a:rPr>
              <a:t/>
            </a:r>
            <a:br>
              <a:rPr lang="en-US" sz="2400" b="1" dirty="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
            </a:r>
            <a:br>
              <a:rPr lang="en-US" sz="2400" b="1" dirty="0" smtClean="0">
                <a:solidFill>
                  <a:schemeClr val="tx1"/>
                </a:solidFill>
                <a:latin typeface="Times New Roman" pitchFamily="18" charset="0"/>
                <a:cs typeface="Times New Roman" pitchFamily="18" charset="0"/>
              </a:rPr>
            </a:br>
            <a:r>
              <a:rPr lang="en-US" sz="1800" dirty="0" smtClean="0">
                <a:solidFill>
                  <a:schemeClr val="tx1"/>
                </a:solidFill>
                <a:effectLst/>
              </a:rPr>
              <a:t>D</a:t>
            </a:r>
            <a:r>
              <a:rPr lang="en-US" sz="1800" dirty="0">
                <a:solidFill>
                  <a:schemeClr val="tx1"/>
                </a:solidFill>
                <a:effectLst/>
              </a:rPr>
              <a:t>. B. Goldstein, P. L. Varghese, L. M. </a:t>
            </a:r>
            <a:r>
              <a:rPr lang="en-US" sz="1800" dirty="0" err="1">
                <a:solidFill>
                  <a:schemeClr val="tx1"/>
                </a:solidFill>
                <a:effectLst/>
              </a:rPr>
              <a:t>Trafton</a:t>
            </a:r>
            <a:r>
              <a:rPr lang="en-US" sz="1800" dirty="0">
                <a:solidFill>
                  <a:schemeClr val="tx1"/>
                </a:solidFill>
                <a:effectLst/>
              </a:rPr>
              <a:t>, C. H. </a:t>
            </a:r>
            <a:r>
              <a:rPr lang="en-US" sz="1800" dirty="0" smtClean="0">
                <a:solidFill>
                  <a:schemeClr val="tx1"/>
                </a:solidFill>
                <a:effectLst/>
              </a:rPr>
              <a:t>Moore</a:t>
            </a:r>
            <a:br>
              <a:rPr lang="en-US" sz="1800" dirty="0" smtClean="0">
                <a:solidFill>
                  <a:schemeClr val="tx1"/>
                </a:solidFill>
                <a:effectLst/>
              </a:rPr>
            </a:br>
            <a:r>
              <a:rPr lang="en-US" sz="2400" dirty="0">
                <a:solidFill>
                  <a:schemeClr val="tx1"/>
                </a:solidFill>
                <a:effectLst/>
                <a:latin typeface="Times New Roman" pitchFamily="18" charset="0"/>
                <a:cs typeface="Times New Roman" pitchFamily="18" charset="0"/>
              </a:rPr>
              <a:t/>
            </a:r>
            <a:br>
              <a:rPr lang="en-US" sz="2400" dirty="0">
                <a:solidFill>
                  <a:schemeClr val="tx1"/>
                </a:solidFill>
                <a:effectLst/>
                <a:latin typeface="Times New Roman" pitchFamily="18" charset="0"/>
                <a:cs typeface="Times New Roman" pitchFamily="18" charset="0"/>
              </a:rPr>
            </a:br>
            <a:r>
              <a:rPr lang="en-US" sz="2000" dirty="0">
                <a:solidFill>
                  <a:schemeClr val="tx1"/>
                </a:solidFill>
                <a:effectLst/>
                <a:latin typeface="Times New Roman" pitchFamily="18" charset="0"/>
                <a:cs typeface="Times New Roman" pitchFamily="18" charset="0"/>
              </a:rPr>
              <a:t>University of Texas at Austin</a:t>
            </a:r>
            <a:br>
              <a:rPr lang="en-US" sz="2000" dirty="0">
                <a:solidFill>
                  <a:schemeClr val="tx1"/>
                </a:solidFill>
                <a:effectLst/>
                <a:latin typeface="Times New Roman" pitchFamily="18" charset="0"/>
                <a:cs typeface="Times New Roman" pitchFamily="18" charset="0"/>
              </a:rPr>
            </a:br>
            <a:r>
              <a:rPr lang="en-US" sz="2000" dirty="0">
                <a:solidFill>
                  <a:schemeClr val="tx1"/>
                </a:solidFill>
                <a:effectLst/>
                <a:latin typeface="Times New Roman" pitchFamily="18" charset="0"/>
                <a:cs typeface="Times New Roman" pitchFamily="18" charset="0"/>
              </a:rPr>
              <a:t>Department of Aerospace Engineering</a:t>
            </a:r>
            <a:br>
              <a:rPr lang="en-US" sz="2000" dirty="0">
                <a:solidFill>
                  <a:schemeClr val="tx1"/>
                </a:solidFill>
                <a:effectLst/>
                <a:latin typeface="Times New Roman" pitchFamily="18" charset="0"/>
                <a:cs typeface="Times New Roman" pitchFamily="18" charset="0"/>
              </a:rPr>
            </a:br>
            <a:r>
              <a:rPr lang="en-US" sz="2800" b="1" dirty="0">
                <a:solidFill>
                  <a:schemeClr val="tx1"/>
                </a:solidFill>
                <a:effectLst/>
                <a:latin typeface="Times New Roman" pitchFamily="18" charset="0"/>
                <a:cs typeface="Times New Roman" pitchFamily="18" charset="0"/>
              </a:rPr>
              <a:t/>
            </a:r>
            <a:br>
              <a:rPr lang="en-US" sz="2800" b="1" dirty="0">
                <a:solidFill>
                  <a:schemeClr val="tx1"/>
                </a:solidFill>
                <a:effectLst/>
                <a:latin typeface="Times New Roman" pitchFamily="18" charset="0"/>
                <a:cs typeface="Times New Roman" pitchFamily="18" charset="0"/>
              </a:rPr>
            </a:br>
            <a:r>
              <a:rPr lang="en-US" sz="2000" dirty="0" smtClean="0">
                <a:solidFill>
                  <a:schemeClr val="tx1"/>
                </a:solidFill>
                <a:effectLst/>
                <a:latin typeface="Times New Roman" pitchFamily="18" charset="0"/>
                <a:cs typeface="Times New Roman" pitchFamily="18" charset="0"/>
              </a:rPr>
              <a:t>DSMC </a:t>
            </a:r>
            <a:r>
              <a:rPr lang="en-US" sz="2000" dirty="0">
                <a:solidFill>
                  <a:schemeClr val="tx1"/>
                </a:solidFill>
                <a:effectLst/>
                <a:latin typeface="Times New Roman" pitchFamily="18" charset="0"/>
                <a:cs typeface="Times New Roman" pitchFamily="18" charset="0"/>
              </a:rPr>
              <a:t>Workshop  </a:t>
            </a:r>
            <a:br>
              <a:rPr lang="en-US" sz="2000" dirty="0">
                <a:solidFill>
                  <a:schemeClr val="tx1"/>
                </a:solidFill>
                <a:effectLst/>
                <a:latin typeface="Times New Roman" pitchFamily="18" charset="0"/>
                <a:cs typeface="Times New Roman" pitchFamily="18" charset="0"/>
              </a:rPr>
            </a:br>
            <a:r>
              <a:rPr lang="en-US" sz="2000" dirty="0">
                <a:solidFill>
                  <a:schemeClr val="tx1"/>
                </a:solidFill>
                <a:effectLst/>
                <a:latin typeface="Times New Roman" pitchFamily="18" charset="0"/>
                <a:cs typeface="Times New Roman" pitchFamily="18" charset="0"/>
              </a:rPr>
              <a:t>September </a:t>
            </a:r>
            <a:r>
              <a:rPr lang="en-US" sz="2000" dirty="0" smtClean="0">
                <a:solidFill>
                  <a:schemeClr val="tx1"/>
                </a:solidFill>
                <a:effectLst/>
                <a:latin typeface="Times New Roman" pitchFamily="18" charset="0"/>
                <a:cs typeface="Times New Roman" pitchFamily="18" charset="0"/>
              </a:rPr>
              <a:t>28</a:t>
            </a:r>
            <a:r>
              <a:rPr lang="en-US" sz="2000" baseline="30000" dirty="0" smtClean="0">
                <a:solidFill>
                  <a:schemeClr val="tx1"/>
                </a:solidFill>
                <a:effectLst/>
                <a:latin typeface="Times New Roman" pitchFamily="18" charset="0"/>
                <a:cs typeface="Times New Roman" pitchFamily="18" charset="0"/>
              </a:rPr>
              <a:t>th</a:t>
            </a:r>
            <a:r>
              <a:rPr lang="en-US" sz="2000" dirty="0">
                <a:solidFill>
                  <a:schemeClr val="tx1"/>
                </a:solidFill>
                <a:effectLst/>
                <a:latin typeface="Times New Roman" pitchFamily="18" charset="0"/>
                <a:cs typeface="Times New Roman" pitchFamily="18" charset="0"/>
              </a:rPr>
              <a:t>, </a:t>
            </a:r>
            <a:r>
              <a:rPr lang="en-US" sz="2000" dirty="0" smtClean="0">
                <a:solidFill>
                  <a:schemeClr val="tx1"/>
                </a:solidFill>
                <a:effectLst/>
                <a:latin typeface="Times New Roman" pitchFamily="18" charset="0"/>
                <a:cs typeface="Times New Roman" pitchFamily="18" charset="0"/>
              </a:rPr>
              <a:t>2011</a:t>
            </a:r>
            <a:r>
              <a:rPr lang="en-US" sz="2000" dirty="0">
                <a:solidFill>
                  <a:schemeClr val="tx1"/>
                </a:solidFill>
                <a:effectLst/>
                <a:latin typeface="Times New Roman" pitchFamily="18" charset="0"/>
                <a:cs typeface="Times New Roman" pitchFamily="18" charset="0"/>
              </a:rPr>
              <a:t/>
            </a:r>
            <a:br>
              <a:rPr lang="en-US" sz="2000" dirty="0">
                <a:solidFill>
                  <a:schemeClr val="tx1"/>
                </a:solidFill>
                <a:effectLst/>
                <a:latin typeface="Times New Roman" pitchFamily="18" charset="0"/>
                <a:cs typeface="Times New Roman" pitchFamily="18" charset="0"/>
              </a:rPr>
            </a:br>
            <a:r>
              <a:rPr lang="en-US" sz="2000" dirty="0">
                <a:solidFill>
                  <a:schemeClr val="tx1"/>
                </a:solidFill>
                <a:effectLst/>
                <a:latin typeface="Times New Roman" pitchFamily="18" charset="0"/>
                <a:cs typeface="Times New Roman" pitchFamily="18" charset="0"/>
              </a:rPr>
              <a:t/>
            </a:r>
            <a:br>
              <a:rPr lang="en-US" sz="2000" dirty="0">
                <a:solidFill>
                  <a:schemeClr val="tx1"/>
                </a:solidFill>
                <a:effectLst/>
                <a:latin typeface="Times New Roman" pitchFamily="18" charset="0"/>
                <a:cs typeface="Times New Roman" pitchFamily="18" charset="0"/>
              </a:rPr>
            </a:br>
            <a:r>
              <a:rPr lang="en-US" sz="2000" i="1" dirty="0">
                <a:solidFill>
                  <a:schemeClr val="tx1"/>
                </a:solidFill>
                <a:effectLst/>
                <a:latin typeface="Times New Roman" pitchFamily="18" charset="0"/>
                <a:cs typeface="Times New Roman" pitchFamily="18" charset="0"/>
              </a:rPr>
              <a:t>Supported by the NASA Planetary </a:t>
            </a:r>
            <a:r>
              <a:rPr lang="en-US" sz="2000" i="1" dirty="0" smtClean="0">
                <a:solidFill>
                  <a:schemeClr val="tx1"/>
                </a:solidFill>
                <a:effectLst/>
                <a:latin typeface="Times New Roman" pitchFamily="18" charset="0"/>
                <a:cs typeface="Times New Roman" pitchFamily="18" charset="0"/>
              </a:rPr>
              <a:t>Atmospheres and Outer Planets Research Programs. </a:t>
            </a:r>
            <a:r>
              <a:rPr lang="en-US" sz="2000" dirty="0" smtClean="0">
                <a:solidFill>
                  <a:schemeClr val="tx1"/>
                </a:solidFill>
                <a:effectLst/>
                <a:latin typeface="Times New Roman" pitchFamily="18" charset="0"/>
                <a:cs typeface="Times New Roman" pitchFamily="18" charset="0"/>
              </a:rPr>
              <a:t/>
            </a:r>
            <a:br>
              <a:rPr lang="en-US" sz="2000" dirty="0" smtClean="0">
                <a:solidFill>
                  <a:schemeClr val="tx1"/>
                </a:solidFill>
                <a:effectLst/>
                <a:latin typeface="Times New Roman" pitchFamily="18" charset="0"/>
                <a:cs typeface="Times New Roman" pitchFamily="18" charset="0"/>
              </a:rPr>
            </a:br>
            <a:r>
              <a:rPr lang="en-US" sz="2000" dirty="0">
                <a:solidFill>
                  <a:schemeClr val="tx1"/>
                </a:solidFill>
                <a:effectLst/>
                <a:latin typeface="Times New Roman" pitchFamily="18" charset="0"/>
                <a:cs typeface="Times New Roman" pitchFamily="18" charset="0"/>
              </a:rPr>
              <a:t/>
            </a:r>
            <a:br>
              <a:rPr lang="en-US" sz="2000" dirty="0">
                <a:solidFill>
                  <a:schemeClr val="tx1"/>
                </a:solidFill>
                <a:effectLst/>
                <a:latin typeface="Times New Roman" pitchFamily="18" charset="0"/>
                <a:cs typeface="Times New Roman" pitchFamily="18" charset="0"/>
              </a:rPr>
            </a:br>
            <a:r>
              <a:rPr lang="en-US" sz="2000" dirty="0" smtClean="0">
                <a:solidFill>
                  <a:schemeClr val="tx1"/>
                </a:solidFill>
                <a:effectLst/>
                <a:latin typeface="Times New Roman" pitchFamily="18" charset="0"/>
                <a:cs typeface="Times New Roman" pitchFamily="18" charset="0"/>
              </a:rPr>
              <a:t>Computations performed at the Texas Advanced Computing Center.</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4"/>
          <p:cNvSpPr>
            <a:spLocks noChangeArrowheads="1"/>
          </p:cNvSpPr>
          <p:nvPr/>
        </p:nvSpPr>
        <p:spPr bwMode="auto">
          <a:xfrm>
            <a:off x="228600" y="48768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solidFill>
                  <a:srgbClr val="C00000"/>
                </a:solidFill>
                <a:latin typeface="Times New Roman" pitchFamily="18" charset="0"/>
                <a:cs typeface="Times New Roman" pitchFamily="18" charset="0"/>
              </a:rPr>
              <a:t>Atmosphere never reaches steady state during eclipse</a:t>
            </a:r>
          </a:p>
          <a:p>
            <a:pPr lvl="1">
              <a:spcBef>
                <a:spcPct val="20000"/>
              </a:spcBef>
              <a:buFontTx/>
              <a:buChar char="•"/>
            </a:pPr>
            <a:r>
              <a:rPr lang="en-US" sz="2000" dirty="0" smtClean="0">
                <a:latin typeface="Times New Roman" pitchFamily="18" charset="0"/>
                <a:cs typeface="Times New Roman" pitchFamily="18" charset="0"/>
              </a:rPr>
              <a:t>Dawn atmospheric enhancement appears just before eclipse, disappears during eclipse, and is further enlarged after eclipse</a:t>
            </a:r>
          </a:p>
          <a:p>
            <a:pPr lvl="1">
              <a:spcBef>
                <a:spcPct val="20000"/>
              </a:spcBef>
              <a:buFontTx/>
              <a:buChar char="•"/>
            </a:pPr>
            <a:r>
              <a:rPr lang="en-US" sz="2000" dirty="0" smtClean="0">
                <a:latin typeface="Times New Roman" pitchFamily="18" charset="0"/>
                <a:cs typeface="Times New Roman" pitchFamily="18" charset="0"/>
              </a:rPr>
              <a:t>Outside of eclipse, a high T</a:t>
            </a:r>
            <a:r>
              <a:rPr lang="en-US" sz="2000" baseline="-25000" dirty="0" smtClean="0">
                <a:latin typeface="Times New Roman" pitchFamily="18" charset="0"/>
                <a:cs typeface="Times New Roman" pitchFamily="18" charset="0"/>
              </a:rPr>
              <a:t>TRANS</a:t>
            </a:r>
            <a:r>
              <a:rPr lang="en-US" sz="2000" dirty="0" smtClean="0">
                <a:latin typeface="Times New Roman" pitchFamily="18" charset="0"/>
                <a:cs typeface="Times New Roman" pitchFamily="18" charset="0"/>
              </a:rPr>
              <a:t> region exists at the dawn terminator due to </a:t>
            </a:r>
            <a:r>
              <a:rPr lang="en-US" sz="2000" dirty="0" err="1" smtClean="0">
                <a:latin typeface="Times New Roman" pitchFamily="18" charset="0"/>
                <a:cs typeface="Times New Roman" pitchFamily="18" charset="0"/>
              </a:rPr>
              <a:t>circumplanetary</a:t>
            </a:r>
            <a:r>
              <a:rPr lang="en-US" sz="2000" dirty="0" smtClean="0">
                <a:latin typeface="Times New Roman" pitchFamily="18" charset="0"/>
                <a:cs typeface="Times New Roman" pitchFamily="18" charset="0"/>
              </a:rPr>
              <a:t> flow creating a non-equilibrium region</a:t>
            </a:r>
            <a:endParaRPr lang="en-US" sz="2000" dirty="0">
              <a:latin typeface="Times New Roman" pitchFamily="18" charset="0"/>
              <a:cs typeface="Times New Roman" pitchFamily="18" charset="0"/>
            </a:endParaRPr>
          </a:p>
        </p:txBody>
      </p:sp>
      <p:sp>
        <p:nvSpPr>
          <p:cNvPr id="77826" name="Rectangle 2"/>
          <p:cNvSpPr>
            <a:spLocks noGrp="1" noChangeArrowheads="1"/>
          </p:cNvSpPr>
          <p:nvPr>
            <p:ph type="ctrTitle"/>
          </p:nvPr>
        </p:nvSpPr>
        <p:spPr>
          <a:xfrm>
            <a:off x="1790700" y="152400"/>
            <a:ext cx="5562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Vertical Profile During Eclipse</a:t>
            </a:r>
            <a:endParaRPr lang="en-US" sz="3200" b="1" dirty="0">
              <a:solidFill>
                <a:schemeClr val="bg1"/>
              </a:solidFill>
              <a:latin typeface="Times New Roman" pitchFamily="18" charset="0"/>
              <a:cs typeface="Times New Roman" pitchFamily="18" charset="0"/>
            </a:endParaRPr>
          </a:p>
        </p:txBody>
      </p:sp>
      <p:pic>
        <p:nvPicPr>
          <p:cNvPr id="3" name="santa_fe_workshop_altitude_vs_longitude_number_density.swf"/>
          <p:cNvPicPr>
            <a:picLocks noRot="1" noChangeAspect="1"/>
          </p:cNvPicPr>
          <p:nvPr>
            <a:videoFile r:link="rId1"/>
          </p:nvPr>
        </p:nvPicPr>
        <p:blipFill>
          <a:blip r:embed="rId4"/>
          <a:stretch>
            <a:fillRect/>
          </a:stretch>
        </p:blipFill>
        <p:spPr>
          <a:xfrm>
            <a:off x="0" y="990600"/>
            <a:ext cx="4572000" cy="3429000"/>
          </a:xfrm>
          <a:prstGeom prst="rect">
            <a:avLst/>
          </a:prstGeom>
        </p:spPr>
      </p:pic>
      <p:pic>
        <p:nvPicPr>
          <p:cNvPr id="4" name="santa_fe_workshop_altitude_vs_longitude_translational_temperature.swf"/>
          <p:cNvPicPr>
            <a:picLocks noRot="1" noChangeAspect="1"/>
          </p:cNvPicPr>
          <p:nvPr>
            <a:videoFile r:link="rId2"/>
          </p:nvPr>
        </p:nvPicPr>
        <p:blipFill>
          <a:blip r:embed="rId4"/>
          <a:stretch>
            <a:fillRect/>
          </a:stretch>
        </p:blipFill>
        <p:spPr>
          <a:xfrm>
            <a:off x="4572000" y="990600"/>
            <a:ext cx="4572000" cy="3429000"/>
          </a:xfrm>
          <a:prstGeom prst="rect">
            <a:avLst/>
          </a:prstGeom>
        </p:spPr>
      </p:pic>
      <p:sp>
        <p:nvSpPr>
          <p:cNvPr id="2" name="TextBox 1"/>
          <p:cNvSpPr txBox="1"/>
          <p:nvPr/>
        </p:nvSpPr>
        <p:spPr>
          <a:xfrm>
            <a:off x="1152516" y="4463143"/>
            <a:ext cx="2266967" cy="461665"/>
          </a:xfrm>
          <a:prstGeom prst="rect">
            <a:avLst/>
          </a:prstGeom>
          <a:noFill/>
        </p:spPr>
        <p:txBody>
          <a:bodyPr wrap="none" rtlCol="0">
            <a:spAutoFit/>
          </a:bodyPr>
          <a:lstStyle/>
          <a:p>
            <a:r>
              <a:rPr lang="en-US" sz="2400" b="1" dirty="0" smtClean="0">
                <a:latin typeface="Calibri" pitchFamily="34" charset="0"/>
                <a:cs typeface="Calibri" pitchFamily="34" charset="0"/>
              </a:rPr>
              <a:t>Number Density</a:t>
            </a:r>
            <a:endParaRPr lang="en-US" sz="2400" b="1" dirty="0">
              <a:latin typeface="Calibri" pitchFamily="34" charset="0"/>
              <a:cs typeface="Calibri" pitchFamily="34" charset="0"/>
            </a:endParaRPr>
          </a:p>
        </p:txBody>
      </p:sp>
      <p:sp>
        <p:nvSpPr>
          <p:cNvPr id="7" name="TextBox 6"/>
          <p:cNvSpPr txBox="1"/>
          <p:nvPr/>
        </p:nvSpPr>
        <p:spPr>
          <a:xfrm>
            <a:off x="5090208" y="4452257"/>
            <a:ext cx="3535583" cy="461665"/>
          </a:xfrm>
          <a:prstGeom prst="rect">
            <a:avLst/>
          </a:prstGeom>
          <a:noFill/>
        </p:spPr>
        <p:txBody>
          <a:bodyPr wrap="none" rtlCol="0">
            <a:spAutoFit/>
          </a:bodyPr>
          <a:lstStyle/>
          <a:p>
            <a:r>
              <a:rPr lang="en-US" sz="2400" b="1" dirty="0" smtClean="0">
                <a:latin typeface="Calibri" pitchFamily="34" charset="0"/>
                <a:cs typeface="Calibri" pitchFamily="34" charset="0"/>
              </a:rPr>
              <a:t>Translational Temperature</a:t>
            </a:r>
            <a:endParaRPr lang="en-US" sz="2400" b="1" dirty="0">
              <a:latin typeface="Calibri" pitchFamily="34" charset="0"/>
              <a:cs typeface="Calibri" pitchFamily="34" charset="0"/>
            </a:endParaRPr>
          </a:p>
        </p:txBody>
      </p:sp>
      <p:sp>
        <p:nvSpPr>
          <p:cNvPr id="8" name="TextBox 7"/>
          <p:cNvSpPr txBox="1"/>
          <p:nvPr/>
        </p:nvSpPr>
        <p:spPr>
          <a:xfrm>
            <a:off x="8686800" y="6400800"/>
            <a:ext cx="441146" cy="369332"/>
          </a:xfrm>
          <a:prstGeom prst="rect">
            <a:avLst/>
          </a:prstGeom>
          <a:noFill/>
        </p:spPr>
        <p:txBody>
          <a:bodyPr wrap="none" rtlCol="0">
            <a:spAutoFit/>
          </a:bodyPr>
          <a:lstStyle/>
          <a:p>
            <a:r>
              <a:rPr lang="en-US" dirty="0" smtClean="0"/>
              <a:t>10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3"/>
                </p:tgtEl>
              </p:cMediaNode>
            </p:video>
            <p:video>
              <p:cMediaNode vol="80000">
                <p:cTn id="11"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dirty="0"/>
              <a:t> </a:t>
            </a:r>
          </a:p>
          <a:p>
            <a:pPr fontAlgn="auto">
              <a:spcAft>
                <a:spcPts val="0"/>
              </a:spcAft>
              <a:buFontTx/>
              <a:buChar char="•"/>
              <a:defRPr/>
            </a:pPr>
            <a:endParaRPr lang="en-US" dirty="0"/>
          </a:p>
          <a:p>
            <a:pPr fontAlgn="auto">
              <a:spcAft>
                <a:spcPts val="0"/>
              </a:spcAft>
              <a:buFontTx/>
              <a:buChar char="•"/>
              <a:defRPr/>
            </a:pPr>
            <a:endParaRPr lang="en-US" dirty="0"/>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3" name="Group 2"/>
          <p:cNvGrpSpPr/>
          <p:nvPr/>
        </p:nvGrpSpPr>
        <p:grpSpPr>
          <a:xfrm>
            <a:off x="2587313" y="881744"/>
            <a:ext cx="5794687" cy="4571083"/>
            <a:chOff x="1828800" y="881744"/>
            <a:chExt cx="5794687" cy="457108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7" cy="4571083"/>
            </a:xfrm>
            <a:prstGeom prst="rect">
              <a:avLst/>
            </a:prstGeom>
            <a:ln w="19050">
              <a:solidFill>
                <a:schemeClr val="tx1"/>
              </a:solidFill>
            </a:ln>
          </p:spPr>
        </p:pic>
        <p:sp>
          <p:nvSpPr>
            <p:cNvPr id="6" name="Explosion 1 5"/>
            <p:cNvSpPr/>
            <p:nvPr/>
          </p:nvSpPr>
          <p:spPr>
            <a:xfrm>
              <a:off x="4953000" y="3418114"/>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206830" y="990600"/>
            <a:ext cx="2895600" cy="584775"/>
          </a:xfrm>
          <a:prstGeom prst="rect">
            <a:avLst/>
          </a:prstGeom>
          <a:noFill/>
          <a:ln w="6350">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Pre-Eclipse</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85846" y="1828800"/>
            <a:ext cx="1374094" cy="646331"/>
          </a:xfrm>
          <a:prstGeom prst="rect">
            <a:avLst/>
          </a:prstGeom>
          <a:noFill/>
        </p:spPr>
        <p:txBody>
          <a:bodyPr wrap="none" rtlCol="0">
            <a:spAutoFit/>
          </a:bodyPr>
          <a:lstStyle/>
          <a:p>
            <a:r>
              <a:rPr lang="en-US" sz="3600" b="1" dirty="0" smtClean="0">
                <a:latin typeface="Calibri" pitchFamily="34" charset="0"/>
                <a:cs typeface="Calibri" pitchFamily="34" charset="0"/>
              </a:rPr>
              <a:t>T = 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9" name="TextBox 8"/>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3" name="Explosion 1 12"/>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xplosion 1 13"/>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err="1" smtClean="0">
                <a:latin typeface="Times New Roman" pitchFamily="18" charset="0"/>
                <a:cs typeface="Times New Roman" pitchFamily="18" charset="0"/>
              </a:rPr>
              <a:t>Circumplanetary</a:t>
            </a:r>
            <a:r>
              <a:rPr lang="en-US" sz="2400" b="1" dirty="0" smtClean="0">
                <a:latin typeface="Times New Roman" pitchFamily="18" charset="0"/>
                <a:cs typeface="Times New Roman" pitchFamily="18" charset="0"/>
              </a:rPr>
              <a:t> flow is forced from peak dayside pressure in all directions to the </a:t>
            </a:r>
            <a:r>
              <a:rPr lang="en-US" sz="2400" b="1" dirty="0" err="1" smtClean="0">
                <a:latin typeface="Times New Roman" pitchFamily="18" charset="0"/>
                <a:cs typeface="Times New Roman" pitchFamily="18" charset="0"/>
              </a:rPr>
              <a:t>nightside</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24027" cy="369332"/>
          </a:xfrm>
          <a:prstGeom prst="rect">
            <a:avLst/>
          </a:prstGeom>
          <a:noFill/>
        </p:spPr>
        <p:txBody>
          <a:bodyPr wrap="none" rtlCol="0">
            <a:spAutoFit/>
          </a:bodyPr>
          <a:lstStyle/>
          <a:p>
            <a:r>
              <a:rPr lang="en-US" dirty="0" smtClean="0"/>
              <a:t>11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12" name="Group 11"/>
          <p:cNvGrpSpPr/>
          <p:nvPr/>
        </p:nvGrpSpPr>
        <p:grpSpPr>
          <a:xfrm>
            <a:off x="2587313" y="881744"/>
            <a:ext cx="5794687" cy="4571083"/>
            <a:chOff x="1828800" y="881744"/>
            <a:chExt cx="5794687" cy="457108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7" cy="4571083"/>
            </a:xfrm>
            <a:prstGeom prst="rect">
              <a:avLst/>
            </a:prstGeom>
            <a:ln w="19050">
              <a:solidFill>
                <a:schemeClr val="tx1"/>
              </a:solidFill>
            </a:ln>
          </p:spPr>
        </p:pic>
        <p:sp>
          <p:nvSpPr>
            <p:cNvPr id="11" name="Explosion 1 10"/>
            <p:cNvSpPr/>
            <p:nvPr/>
          </p:nvSpPr>
          <p:spPr>
            <a:xfrm>
              <a:off x="4887684" y="342900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206830" y="990600"/>
            <a:ext cx="2895600" cy="584775"/>
          </a:xfrm>
          <a:prstGeom prst="rect">
            <a:avLst/>
          </a:prstGeom>
          <a:noFill/>
          <a:ln w="6350">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Pre-Eclipse</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TextBox 16"/>
          <p:cNvSpPr txBox="1"/>
          <p:nvPr/>
        </p:nvSpPr>
        <p:spPr>
          <a:xfrm>
            <a:off x="85846" y="1828800"/>
            <a:ext cx="2076209" cy="646331"/>
          </a:xfrm>
          <a:prstGeom prst="rect">
            <a:avLst/>
          </a:prstGeom>
          <a:noFill/>
        </p:spPr>
        <p:txBody>
          <a:bodyPr wrap="none" rtlCol="0">
            <a:spAutoFit/>
          </a:bodyPr>
          <a:lstStyle/>
          <a:p>
            <a:r>
              <a:rPr lang="en-US" sz="3600" b="1" dirty="0" smtClean="0">
                <a:latin typeface="Calibri" pitchFamily="34" charset="0"/>
                <a:cs typeface="Calibri" pitchFamily="34" charset="0"/>
              </a:rPr>
              <a:t>T = 1250 s</a:t>
            </a:r>
            <a:endParaRPr lang="en-US" sz="3600" b="1" dirty="0">
              <a:latin typeface="Calibri" pitchFamily="34" charset="0"/>
              <a:cs typeface="Calibri" pitchFamily="34" charset="0"/>
            </a:endParaRPr>
          </a:p>
        </p:txBody>
      </p:sp>
      <p:grpSp>
        <p:nvGrpSpPr>
          <p:cNvPr id="18" name="Group 17"/>
          <p:cNvGrpSpPr/>
          <p:nvPr/>
        </p:nvGrpSpPr>
        <p:grpSpPr>
          <a:xfrm>
            <a:off x="110500" y="2716806"/>
            <a:ext cx="2404100" cy="2246769"/>
            <a:chOff x="110500" y="2716806"/>
            <a:chExt cx="2404100" cy="2246769"/>
          </a:xfrm>
        </p:grpSpPr>
        <p:sp>
          <p:nvSpPr>
            <p:cNvPr id="19" name="TextBox 18"/>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20" name="Explosion 1 19"/>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xplosion 1 20"/>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Flow is supersonic in a ellipse centered around the region of peak dayside pressure</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12</a:t>
            </a:r>
            <a:endParaRPr lang="en-US" dirty="0"/>
          </a:p>
        </p:txBody>
      </p:sp>
    </p:spTree>
    <p:extLst>
      <p:ext uri="{BB962C8B-B14F-4D97-AF65-F5344CB8AC3E}">
        <p14:creationId xmlns:p14="http://schemas.microsoft.com/office/powerpoint/2010/main" val="2401832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3" y="881744"/>
            <a:ext cx="5794687" cy="4571083"/>
            <a:chOff x="1828800" y="881744"/>
            <a:chExt cx="5794687" cy="457108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7" cy="4571083"/>
            </a:xfrm>
            <a:prstGeom prst="rect">
              <a:avLst/>
            </a:prstGeom>
            <a:ln w="19050">
              <a:solidFill>
                <a:schemeClr val="tx1"/>
              </a:solidFill>
            </a:ln>
          </p:spPr>
        </p:pic>
        <p:sp>
          <p:nvSpPr>
            <p:cNvPr id="6" name="Explosion 1 5"/>
            <p:cNvSpPr/>
            <p:nvPr/>
          </p:nvSpPr>
          <p:spPr>
            <a:xfrm>
              <a:off x="4800600" y="3439886"/>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206830" y="990600"/>
            <a:ext cx="2895600" cy="584775"/>
          </a:xfrm>
          <a:prstGeom prst="rect">
            <a:avLst/>
          </a:prstGeom>
          <a:noFill/>
          <a:ln w="6350">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Pre-Eclipse</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85846" y="1828800"/>
            <a:ext cx="2076209" cy="646331"/>
          </a:xfrm>
          <a:prstGeom prst="rect">
            <a:avLst/>
          </a:prstGeom>
          <a:noFill/>
        </p:spPr>
        <p:txBody>
          <a:bodyPr wrap="none" rtlCol="0">
            <a:spAutoFit/>
          </a:bodyPr>
          <a:lstStyle/>
          <a:p>
            <a:r>
              <a:rPr lang="en-US" sz="3600" b="1" dirty="0" smtClean="0">
                <a:latin typeface="Calibri" pitchFamily="34" charset="0"/>
                <a:cs typeface="Calibri" pitchFamily="34" charset="0"/>
              </a:rPr>
              <a:t>T = 2500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Ellipse is broken near the dawn terminator due to the enhancement of the atmosphere from molecules desorbing from the non-frost surface</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13</a:t>
            </a:r>
            <a:endParaRPr lang="en-US" dirty="0"/>
          </a:p>
        </p:txBody>
      </p:sp>
    </p:spTree>
    <p:extLst>
      <p:ext uri="{BB962C8B-B14F-4D97-AF65-F5344CB8AC3E}">
        <p14:creationId xmlns:p14="http://schemas.microsoft.com/office/powerpoint/2010/main" val="1958988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3" y="881744"/>
            <a:ext cx="5794687" cy="4571083"/>
            <a:chOff x="1828800" y="881744"/>
            <a:chExt cx="5794687" cy="457108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7" cy="4571083"/>
            </a:xfrm>
            <a:prstGeom prst="rect">
              <a:avLst/>
            </a:prstGeom>
            <a:ln w="19050">
              <a:solidFill>
                <a:schemeClr val="tx1"/>
              </a:solidFill>
            </a:ln>
          </p:spPr>
        </p:pic>
        <p:sp>
          <p:nvSpPr>
            <p:cNvPr id="6" name="Explosion 1 5"/>
            <p:cNvSpPr/>
            <p:nvPr/>
          </p:nvSpPr>
          <p:spPr>
            <a:xfrm>
              <a:off x="4724400" y="3461656"/>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206830" y="990600"/>
            <a:ext cx="2895600" cy="584775"/>
          </a:xfrm>
          <a:prstGeom prst="rect">
            <a:avLst/>
          </a:prstGeom>
          <a:noFill/>
          <a:ln w="6350">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Pre-Eclipse</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85846" y="1828800"/>
            <a:ext cx="2076209" cy="646331"/>
          </a:xfrm>
          <a:prstGeom prst="rect">
            <a:avLst/>
          </a:prstGeom>
          <a:noFill/>
        </p:spPr>
        <p:txBody>
          <a:bodyPr wrap="none" rtlCol="0">
            <a:spAutoFit/>
          </a:bodyPr>
          <a:lstStyle/>
          <a:p>
            <a:r>
              <a:rPr lang="en-US" sz="3600" b="1" dirty="0" smtClean="0">
                <a:latin typeface="Calibri" pitchFamily="34" charset="0"/>
                <a:cs typeface="Calibri" pitchFamily="34" charset="0"/>
              </a:rPr>
              <a:t>T = 3750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Dawn Atmospheric Enhancement grows just before entering eclipse and begins to deflect the flow</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14</a:t>
            </a:r>
            <a:endParaRPr lang="en-US" dirty="0"/>
          </a:p>
        </p:txBody>
      </p:sp>
    </p:spTree>
    <p:extLst>
      <p:ext uri="{BB962C8B-B14F-4D97-AF65-F5344CB8AC3E}">
        <p14:creationId xmlns:p14="http://schemas.microsoft.com/office/powerpoint/2010/main" val="80207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3" y="881744"/>
            <a:ext cx="5794687" cy="4571082"/>
            <a:chOff x="1828800" y="881744"/>
            <a:chExt cx="5794687" cy="457108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7" cy="4571082"/>
            </a:xfrm>
            <a:prstGeom prst="rect">
              <a:avLst/>
            </a:prstGeom>
            <a:ln w="19050">
              <a:solidFill>
                <a:schemeClr val="tx1"/>
              </a:solidFill>
            </a:ln>
          </p:spPr>
        </p:pic>
        <p:sp>
          <p:nvSpPr>
            <p:cNvPr id="6" name="Explosion 1 5"/>
            <p:cNvSpPr/>
            <p:nvPr/>
          </p:nvSpPr>
          <p:spPr>
            <a:xfrm>
              <a:off x="4648200" y="3461658"/>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206830" y="990600"/>
            <a:ext cx="2895600" cy="584775"/>
          </a:xfrm>
          <a:prstGeom prst="rect">
            <a:avLst/>
          </a:prstGeom>
          <a:noFill/>
          <a:ln w="6350">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Pre-Eclipse</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85846" y="1828800"/>
            <a:ext cx="2076209" cy="646331"/>
          </a:xfrm>
          <a:prstGeom prst="rect">
            <a:avLst/>
          </a:prstGeom>
          <a:noFill/>
        </p:spPr>
        <p:txBody>
          <a:bodyPr wrap="none" rtlCol="0">
            <a:spAutoFit/>
          </a:bodyPr>
          <a:lstStyle/>
          <a:p>
            <a:r>
              <a:rPr lang="en-US" sz="3600" b="1" dirty="0" smtClean="0">
                <a:latin typeface="Calibri" pitchFamily="34" charset="0"/>
                <a:cs typeface="Calibri" pitchFamily="34" charset="0"/>
              </a:rPr>
              <a:t>T = 5000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Notice the deflected streamlines to the left of the figure at mid-latitudes</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15</a:t>
            </a:r>
            <a:endParaRPr lang="en-US" dirty="0"/>
          </a:p>
        </p:txBody>
      </p:sp>
    </p:spTree>
    <p:extLst>
      <p:ext uri="{BB962C8B-B14F-4D97-AF65-F5344CB8AC3E}">
        <p14:creationId xmlns:p14="http://schemas.microsoft.com/office/powerpoint/2010/main" val="72986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3" y="881744"/>
            <a:ext cx="5794687" cy="4571082"/>
            <a:chOff x="1828800" y="881744"/>
            <a:chExt cx="5794687" cy="457108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7" cy="4571082"/>
            </a:xfrm>
            <a:prstGeom prst="rect">
              <a:avLst/>
            </a:prstGeom>
            <a:ln w="19050">
              <a:solidFill>
                <a:schemeClr val="tx1"/>
              </a:solidFill>
            </a:ln>
          </p:spPr>
        </p:pic>
        <p:sp>
          <p:nvSpPr>
            <p:cNvPr id="6" name="Explosion 1 5"/>
            <p:cNvSpPr/>
            <p:nvPr/>
          </p:nvSpPr>
          <p:spPr>
            <a:xfrm>
              <a:off x="4572000" y="3472544"/>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206830" y="990600"/>
            <a:ext cx="2895600" cy="584775"/>
          </a:xfrm>
          <a:prstGeom prst="rect">
            <a:avLst/>
          </a:prstGeom>
          <a:noFill/>
          <a:ln w="6350">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Pre-Eclipse</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85846" y="1828800"/>
            <a:ext cx="2076209" cy="646331"/>
          </a:xfrm>
          <a:prstGeom prst="rect">
            <a:avLst/>
          </a:prstGeom>
          <a:noFill/>
        </p:spPr>
        <p:txBody>
          <a:bodyPr wrap="none" rtlCol="0">
            <a:spAutoFit/>
          </a:bodyPr>
          <a:lstStyle/>
          <a:p>
            <a:r>
              <a:rPr lang="en-US" sz="3600" b="1" dirty="0" smtClean="0">
                <a:latin typeface="Calibri" pitchFamily="34" charset="0"/>
                <a:cs typeface="Calibri" pitchFamily="34" charset="0"/>
              </a:rPr>
              <a:t>T = 6250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D.A.E. has grown large enough to completely block some flow while other flow is deflected up and over</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16</a:t>
            </a:r>
            <a:endParaRPr lang="en-US" dirty="0"/>
          </a:p>
        </p:txBody>
      </p:sp>
    </p:spTree>
    <p:extLst>
      <p:ext uri="{BB962C8B-B14F-4D97-AF65-F5344CB8AC3E}">
        <p14:creationId xmlns:p14="http://schemas.microsoft.com/office/powerpoint/2010/main" val="3892772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3" y="881744"/>
            <a:ext cx="5794687" cy="4571082"/>
            <a:chOff x="1828800" y="881744"/>
            <a:chExt cx="5794687" cy="457108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7" cy="4571082"/>
            </a:xfrm>
            <a:prstGeom prst="rect">
              <a:avLst/>
            </a:prstGeom>
            <a:ln w="19050">
              <a:solidFill>
                <a:schemeClr val="tx1"/>
              </a:solidFill>
            </a:ln>
          </p:spPr>
        </p:pic>
        <p:sp>
          <p:nvSpPr>
            <p:cNvPr id="6" name="Explosion 1 5"/>
            <p:cNvSpPr/>
            <p:nvPr/>
          </p:nvSpPr>
          <p:spPr>
            <a:xfrm>
              <a:off x="4484914" y="348343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206830" y="990600"/>
            <a:ext cx="2895600" cy="584775"/>
          </a:xfrm>
          <a:prstGeom prst="rect">
            <a:avLst/>
          </a:prstGeom>
          <a:noFill/>
          <a:ln w="6350">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Pre-Eclipse</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85846" y="1828800"/>
            <a:ext cx="2076209" cy="646331"/>
          </a:xfrm>
          <a:prstGeom prst="rect">
            <a:avLst/>
          </a:prstGeom>
          <a:noFill/>
        </p:spPr>
        <p:txBody>
          <a:bodyPr wrap="none" rtlCol="0">
            <a:spAutoFit/>
          </a:bodyPr>
          <a:lstStyle/>
          <a:p>
            <a:r>
              <a:rPr lang="en-US" sz="3600" b="1" dirty="0" smtClean="0">
                <a:latin typeface="Calibri" pitchFamily="34" charset="0"/>
                <a:cs typeface="Calibri" pitchFamily="34" charset="0"/>
              </a:rPr>
              <a:t>T = 7500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Peak dayside pressure still has expected structure with streamlines away in all directions</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17</a:t>
            </a:r>
            <a:endParaRPr lang="en-US" dirty="0"/>
          </a:p>
        </p:txBody>
      </p:sp>
    </p:spTree>
    <p:extLst>
      <p:ext uri="{BB962C8B-B14F-4D97-AF65-F5344CB8AC3E}">
        <p14:creationId xmlns:p14="http://schemas.microsoft.com/office/powerpoint/2010/main" val="167442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3" y="881744"/>
            <a:ext cx="5794687" cy="4571082"/>
            <a:chOff x="1828800" y="881744"/>
            <a:chExt cx="5794687" cy="457108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7" cy="4571082"/>
            </a:xfrm>
            <a:prstGeom prst="rect">
              <a:avLst/>
            </a:prstGeom>
            <a:ln w="19050">
              <a:solidFill>
                <a:schemeClr val="tx1"/>
              </a:solidFill>
            </a:ln>
          </p:spPr>
        </p:pic>
        <p:sp>
          <p:nvSpPr>
            <p:cNvPr id="6" name="Explosion 1 5"/>
            <p:cNvSpPr/>
            <p:nvPr/>
          </p:nvSpPr>
          <p:spPr>
            <a:xfrm>
              <a:off x="4419600" y="3494316"/>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206830" y="990600"/>
            <a:ext cx="2895600" cy="584775"/>
          </a:xfrm>
          <a:prstGeom prst="rect">
            <a:avLst/>
          </a:prstGeom>
          <a:noFill/>
          <a:ln w="6350">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Pre-Eclipse</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85846" y="1828800"/>
            <a:ext cx="2076209" cy="646331"/>
          </a:xfrm>
          <a:prstGeom prst="rect">
            <a:avLst/>
          </a:prstGeom>
          <a:noFill/>
        </p:spPr>
        <p:txBody>
          <a:bodyPr wrap="none" rtlCol="0">
            <a:spAutoFit/>
          </a:bodyPr>
          <a:lstStyle/>
          <a:p>
            <a:r>
              <a:rPr lang="en-US" sz="3600" b="1" dirty="0" smtClean="0">
                <a:latin typeface="Calibri" pitchFamily="34" charset="0"/>
                <a:cs typeface="Calibri" pitchFamily="34" charset="0"/>
              </a:rPr>
              <a:t>T = 8750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D.A.E. strongly deflects streamlines at the left of the figure</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18</a:t>
            </a:r>
            <a:endParaRPr lang="en-US" dirty="0"/>
          </a:p>
        </p:txBody>
      </p:sp>
    </p:spTree>
    <p:extLst>
      <p:ext uri="{BB962C8B-B14F-4D97-AF65-F5344CB8AC3E}">
        <p14:creationId xmlns:p14="http://schemas.microsoft.com/office/powerpoint/2010/main" val="2420112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dirty="0"/>
              <a:t> </a:t>
            </a:r>
          </a:p>
          <a:p>
            <a:pPr fontAlgn="auto">
              <a:spcAft>
                <a:spcPts val="0"/>
              </a:spcAft>
              <a:buFontTx/>
              <a:buChar char="•"/>
              <a:defRPr/>
            </a:pPr>
            <a:endParaRPr lang="en-US" dirty="0"/>
          </a:p>
          <a:p>
            <a:pPr fontAlgn="auto">
              <a:spcAft>
                <a:spcPts val="0"/>
              </a:spcAft>
              <a:buFontTx/>
              <a:buChar char="•"/>
              <a:defRPr/>
            </a:pPr>
            <a:endParaRPr lang="en-US" dirty="0"/>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4" y="881744"/>
            <a:ext cx="5794686" cy="4571082"/>
            <a:chOff x="1828800" y="881744"/>
            <a:chExt cx="5794686" cy="457108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6" cy="4571082"/>
            </a:xfrm>
            <a:prstGeom prst="rect">
              <a:avLst/>
            </a:prstGeom>
            <a:ln w="19050">
              <a:solidFill>
                <a:schemeClr val="tx1"/>
              </a:solidFill>
            </a:ln>
          </p:spPr>
        </p:pic>
        <p:sp>
          <p:nvSpPr>
            <p:cNvPr id="6" name="Explosion 1 5"/>
            <p:cNvSpPr/>
            <p:nvPr/>
          </p:nvSpPr>
          <p:spPr>
            <a:xfrm>
              <a:off x="4343400" y="3494316"/>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206830" y="990600"/>
            <a:ext cx="2895600" cy="584775"/>
          </a:xfrm>
          <a:prstGeom prst="rect">
            <a:avLst/>
          </a:prstGeom>
          <a:noFill/>
          <a:ln w="6350">
            <a:noFill/>
          </a:ln>
        </p:spPr>
        <p:txBody>
          <a:bodyPr wrap="squar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Eclipse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85846" y="1828800"/>
            <a:ext cx="2310248" cy="646331"/>
          </a:xfrm>
          <a:prstGeom prst="rect">
            <a:avLst/>
          </a:prstGeom>
          <a:noFill/>
        </p:spPr>
        <p:txBody>
          <a:bodyPr wrap="none" rtlCol="0">
            <a:spAutoFit/>
          </a:bodyPr>
          <a:lstStyle/>
          <a:p>
            <a:r>
              <a:rPr lang="en-US" sz="3600" b="1" dirty="0" smtClean="0">
                <a:latin typeface="Calibri" pitchFamily="34" charset="0"/>
                <a:cs typeface="Calibri" pitchFamily="34" charset="0"/>
              </a:rPr>
              <a:t>T = 10000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The atmosphere collapses in eclipse and therefore the pressure gradient is reduced</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19</a:t>
            </a:r>
            <a:endParaRPr lang="en-US" dirty="0"/>
          </a:p>
        </p:txBody>
      </p:sp>
    </p:spTree>
    <p:extLst>
      <p:ext uri="{BB962C8B-B14F-4D97-AF65-F5344CB8AC3E}">
        <p14:creationId xmlns:p14="http://schemas.microsoft.com/office/powerpoint/2010/main" val="1673605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3505200" y="152400"/>
            <a:ext cx="2057400" cy="609600"/>
          </a:xfrm>
        </p:spPr>
        <p:txBody>
          <a:bodyPr/>
          <a:lstStyle/>
          <a:p>
            <a:pPr fontAlgn="auto">
              <a:spcAft>
                <a:spcPts val="0"/>
              </a:spcAft>
              <a:defRPr/>
            </a:pPr>
            <a:r>
              <a:rPr lang="en-US" sz="3600" b="1" dirty="0">
                <a:solidFill>
                  <a:schemeClr val="bg1"/>
                </a:solidFill>
                <a:latin typeface="Times New Roman" pitchFamily="18" charset="0"/>
                <a:cs typeface="Times New Roman" pitchFamily="18" charset="0"/>
              </a:rPr>
              <a:t>Outline</a:t>
            </a:r>
          </a:p>
        </p:txBody>
      </p:sp>
      <p:sp>
        <p:nvSpPr>
          <p:cNvPr id="24579" name="Rectangle 3"/>
          <p:cNvSpPr>
            <a:spLocks noGrp="1" noChangeArrowheads="1"/>
          </p:cNvSpPr>
          <p:nvPr>
            <p:ph type="subTitle" idx="1"/>
          </p:nvPr>
        </p:nvSpPr>
        <p:spPr>
          <a:xfrm>
            <a:off x="609600" y="1447800"/>
            <a:ext cx="7924800" cy="4800600"/>
          </a:xfrm>
        </p:spPr>
        <p:txBody>
          <a:bodyPr/>
          <a:lstStyle/>
          <a:p>
            <a:pPr algn="l" fontAlgn="auto">
              <a:spcAft>
                <a:spcPts val="0"/>
              </a:spcAft>
              <a:buFontTx/>
              <a:buChar char="•"/>
              <a:defRPr/>
            </a:pPr>
            <a:endParaRPr lang="en-US" sz="2800" dirty="0">
              <a:solidFill>
                <a:schemeClr val="tx1"/>
              </a:solidFill>
              <a:latin typeface="Times New Roman" pitchFamily="18" charset="0"/>
              <a:cs typeface="Times New Roman" pitchFamily="18" charset="0"/>
            </a:endParaRPr>
          </a:p>
          <a:p>
            <a:pPr algn="l" fontAlgn="auto">
              <a:spcAft>
                <a:spcPts val="0"/>
              </a:spcAft>
              <a:buFontTx/>
              <a:buChar char="•"/>
              <a:defRPr/>
            </a:pPr>
            <a:r>
              <a:rPr lang="en-US" sz="2800" dirty="0" smtClean="0">
                <a:solidFill>
                  <a:schemeClr val="tx1"/>
                </a:solidFill>
                <a:effectLst/>
                <a:latin typeface="Times New Roman" pitchFamily="18" charset="0"/>
                <a:cs typeface="Times New Roman" pitchFamily="18" charset="0"/>
              </a:rPr>
              <a:t>Motivation</a:t>
            </a:r>
          </a:p>
          <a:p>
            <a:pPr algn="l" fontAlgn="auto">
              <a:spcAft>
                <a:spcPts val="0"/>
              </a:spcAft>
              <a:buFontTx/>
              <a:buChar char="•"/>
              <a:defRPr/>
            </a:pPr>
            <a:r>
              <a:rPr lang="en-US" sz="2800" dirty="0" smtClean="0">
                <a:solidFill>
                  <a:schemeClr val="tx1"/>
                </a:solidFill>
                <a:effectLst/>
                <a:latin typeface="Times New Roman" pitchFamily="18" charset="0"/>
                <a:cs typeface="Times New Roman" pitchFamily="18" charset="0"/>
              </a:rPr>
              <a:t>Background Information on Io</a:t>
            </a:r>
          </a:p>
          <a:p>
            <a:pPr algn="l" fontAlgn="auto">
              <a:spcAft>
                <a:spcPts val="0"/>
              </a:spcAft>
              <a:buFontTx/>
              <a:buChar char="•"/>
              <a:defRPr/>
            </a:pPr>
            <a:r>
              <a:rPr lang="en-US" sz="2800" dirty="0" smtClean="0">
                <a:solidFill>
                  <a:schemeClr val="tx1"/>
                </a:solidFill>
                <a:effectLst/>
                <a:latin typeface="Times New Roman" pitchFamily="18" charset="0"/>
                <a:cs typeface="Times New Roman" pitchFamily="18" charset="0"/>
              </a:rPr>
              <a:t>Overview of Physical/Numerical Models in our DSMC Code</a:t>
            </a:r>
          </a:p>
          <a:p>
            <a:pPr algn="l" fontAlgn="auto">
              <a:spcAft>
                <a:spcPts val="0"/>
              </a:spcAft>
              <a:buFontTx/>
              <a:buChar char="•"/>
              <a:defRPr/>
            </a:pPr>
            <a:r>
              <a:rPr lang="en-US" sz="2800" dirty="0" smtClean="0">
                <a:solidFill>
                  <a:schemeClr val="tx1"/>
                </a:solidFill>
                <a:effectLst/>
                <a:latin typeface="Times New Roman" pitchFamily="18" charset="0"/>
                <a:cs typeface="Times New Roman" pitchFamily="18" charset="0"/>
              </a:rPr>
              <a:t>Description of the Temporally Varying Lower Surface Boundary Condition</a:t>
            </a:r>
          </a:p>
          <a:p>
            <a:pPr algn="l" fontAlgn="auto">
              <a:spcAft>
                <a:spcPts val="0"/>
              </a:spcAft>
              <a:buFontTx/>
              <a:buChar char="•"/>
              <a:defRPr/>
            </a:pPr>
            <a:r>
              <a:rPr lang="en-US" sz="2800" dirty="0" smtClean="0">
                <a:solidFill>
                  <a:schemeClr val="tx1"/>
                </a:solidFill>
                <a:effectLst/>
                <a:latin typeface="Times New Roman" pitchFamily="18" charset="0"/>
                <a:cs typeface="Times New Roman" pitchFamily="18" charset="0"/>
              </a:rPr>
              <a:t>Atmospheric Simulations with </a:t>
            </a:r>
            <a:r>
              <a:rPr lang="en-US" sz="2800" dirty="0">
                <a:solidFill>
                  <a:schemeClr val="tx1"/>
                </a:solidFill>
                <a:effectLst/>
                <a:latin typeface="Times New Roman" pitchFamily="18" charset="0"/>
                <a:cs typeface="Times New Roman" pitchFamily="18" charset="0"/>
              </a:rPr>
              <a:t>G</a:t>
            </a:r>
            <a:r>
              <a:rPr lang="en-US" sz="2800" dirty="0" smtClean="0">
                <a:solidFill>
                  <a:schemeClr val="tx1"/>
                </a:solidFill>
                <a:effectLst/>
                <a:latin typeface="Times New Roman" pitchFamily="18" charset="0"/>
                <a:cs typeface="Times New Roman" pitchFamily="18" charset="0"/>
              </a:rPr>
              <a:t>as </a:t>
            </a:r>
            <a:r>
              <a:rPr lang="en-US" sz="2800" dirty="0">
                <a:solidFill>
                  <a:schemeClr val="tx1"/>
                </a:solidFill>
                <a:effectLst/>
                <a:latin typeface="Times New Roman" pitchFamily="18" charset="0"/>
                <a:cs typeface="Times New Roman" pitchFamily="18" charset="0"/>
              </a:rPr>
              <a:t>D</a:t>
            </a:r>
            <a:r>
              <a:rPr lang="en-US" sz="2800" dirty="0" smtClean="0">
                <a:solidFill>
                  <a:schemeClr val="tx1"/>
                </a:solidFill>
                <a:effectLst/>
                <a:latin typeface="Times New Roman" pitchFamily="18" charset="0"/>
                <a:cs typeface="Times New Roman" pitchFamily="18" charset="0"/>
              </a:rPr>
              <a:t>ynamic </a:t>
            </a:r>
            <a:r>
              <a:rPr lang="en-US" sz="2800" dirty="0">
                <a:solidFill>
                  <a:schemeClr val="tx1"/>
                </a:solidFill>
                <a:effectLst/>
                <a:latin typeface="Times New Roman" pitchFamily="18" charset="0"/>
                <a:cs typeface="Times New Roman" pitchFamily="18" charset="0"/>
              </a:rPr>
              <a:t>R</a:t>
            </a:r>
            <a:r>
              <a:rPr lang="en-US" sz="2800" dirty="0" smtClean="0">
                <a:solidFill>
                  <a:schemeClr val="tx1"/>
                </a:solidFill>
                <a:effectLst/>
                <a:latin typeface="Times New Roman" pitchFamily="18" charset="0"/>
                <a:cs typeface="Times New Roman" pitchFamily="18" charset="0"/>
              </a:rPr>
              <a:t>esults</a:t>
            </a:r>
          </a:p>
          <a:p>
            <a:pPr algn="l" fontAlgn="auto">
              <a:spcAft>
                <a:spcPts val="0"/>
              </a:spcAft>
              <a:buFontTx/>
              <a:buChar char="•"/>
              <a:defRPr/>
            </a:pPr>
            <a:r>
              <a:rPr lang="en-US" sz="2800" dirty="0" smtClean="0">
                <a:solidFill>
                  <a:schemeClr val="tx1"/>
                </a:solidFill>
                <a:effectLst/>
                <a:latin typeface="Times New Roman" pitchFamily="18" charset="0"/>
                <a:cs typeface="Times New Roman" pitchFamily="18" charset="0"/>
              </a:rPr>
              <a:t>Conclusions </a:t>
            </a:r>
            <a:endParaRPr lang="en-US" sz="2800" dirty="0">
              <a:solidFill>
                <a:schemeClr val="tx1"/>
              </a:solidFill>
              <a:effectLst/>
              <a:latin typeface="Times New Roman" pitchFamily="18" charset="0"/>
              <a:cs typeface="Times New Roman" pitchFamily="18" charset="0"/>
            </a:endParaRPr>
          </a:p>
          <a:p>
            <a:pPr fontAlgn="auto">
              <a:spcAft>
                <a:spcPts val="0"/>
              </a:spcAft>
              <a:buFontTx/>
              <a:buChar char="•"/>
              <a:defRPr/>
            </a:pPr>
            <a:endParaRPr lang="en-US" dirty="0">
              <a:latin typeface="Times New Roman" pitchFamily="18" charset="0"/>
              <a:cs typeface="Times New Roman" pitchFamily="18" charset="0"/>
            </a:endParaRPr>
          </a:p>
          <a:p>
            <a:pPr fontAlgn="auto">
              <a:spcAft>
                <a:spcPts val="0"/>
              </a:spcAft>
              <a:buFontTx/>
              <a:buChar char="•"/>
              <a:defRPr/>
            </a:pPr>
            <a:endParaRPr lang="en-US" dirty="0"/>
          </a:p>
          <a:p>
            <a:pPr fontAlgn="auto">
              <a:spcAft>
                <a:spcPts val="0"/>
              </a:spcAft>
              <a:buFontTx/>
              <a:buChar char="•"/>
              <a:defRPr/>
            </a:pPr>
            <a:endParaRPr lang="en-US" dirty="0"/>
          </a:p>
        </p:txBody>
      </p:sp>
      <p:sp>
        <p:nvSpPr>
          <p:cNvPr id="2" name="TextBox 1"/>
          <p:cNvSpPr txBox="1"/>
          <p:nvPr/>
        </p:nvSpPr>
        <p:spPr>
          <a:xfrm>
            <a:off x="8686800" y="6400800"/>
            <a:ext cx="312906" cy="369332"/>
          </a:xfrm>
          <a:prstGeom prst="rect">
            <a:avLst/>
          </a:prstGeom>
          <a:noFill/>
        </p:spPr>
        <p:txBody>
          <a:bodyPr wrap="none" rtlCol="0">
            <a:spAutoFit/>
          </a:bodyPr>
          <a:lstStyle/>
          <a:p>
            <a:r>
              <a:rPr lang="en-US" dirty="0" smtClean="0"/>
              <a:t>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4" y="881744"/>
            <a:ext cx="5794686" cy="4571082"/>
            <a:chOff x="1828800" y="881744"/>
            <a:chExt cx="5794686" cy="457108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6" cy="4571082"/>
            </a:xfrm>
            <a:prstGeom prst="rect">
              <a:avLst/>
            </a:prstGeom>
            <a:ln w="19050">
              <a:solidFill>
                <a:schemeClr val="tx1"/>
              </a:solidFill>
            </a:ln>
          </p:spPr>
        </p:pic>
        <p:sp>
          <p:nvSpPr>
            <p:cNvPr id="6" name="Explosion 1 5"/>
            <p:cNvSpPr/>
            <p:nvPr/>
          </p:nvSpPr>
          <p:spPr>
            <a:xfrm>
              <a:off x="4267200" y="3505202"/>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206830" y="990600"/>
            <a:ext cx="2895600" cy="584775"/>
          </a:xfrm>
          <a:prstGeom prst="rect">
            <a:avLst/>
          </a:prstGeom>
          <a:noFill/>
          <a:ln w="6350">
            <a:noFill/>
          </a:ln>
        </p:spPr>
        <p:txBody>
          <a:bodyPr wrap="squar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Eclipse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85846" y="1828800"/>
            <a:ext cx="2310248" cy="646331"/>
          </a:xfrm>
          <a:prstGeom prst="rect">
            <a:avLst/>
          </a:prstGeom>
          <a:noFill/>
        </p:spPr>
        <p:txBody>
          <a:bodyPr wrap="none" rtlCol="0">
            <a:spAutoFit/>
          </a:bodyPr>
          <a:lstStyle/>
          <a:p>
            <a:r>
              <a:rPr lang="en-US" sz="3600" b="1" dirty="0" smtClean="0">
                <a:latin typeface="Calibri" pitchFamily="34" charset="0"/>
                <a:cs typeface="Calibri" pitchFamily="34" charset="0"/>
              </a:rPr>
              <a:t>T = 11250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During 2 hour eclipse, the pressure drops by ~20x</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20</a:t>
            </a:r>
            <a:endParaRPr lang="en-US" dirty="0"/>
          </a:p>
        </p:txBody>
      </p:sp>
    </p:spTree>
    <p:extLst>
      <p:ext uri="{BB962C8B-B14F-4D97-AF65-F5344CB8AC3E}">
        <p14:creationId xmlns:p14="http://schemas.microsoft.com/office/powerpoint/2010/main" val="1945898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4" y="881744"/>
            <a:ext cx="5794686" cy="4571082"/>
            <a:chOff x="1828800" y="881744"/>
            <a:chExt cx="5794686" cy="457108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6" cy="4571082"/>
            </a:xfrm>
            <a:prstGeom prst="rect">
              <a:avLst/>
            </a:prstGeom>
            <a:ln w="19050">
              <a:solidFill>
                <a:schemeClr val="tx1"/>
              </a:solidFill>
            </a:ln>
          </p:spPr>
        </p:pic>
        <p:sp>
          <p:nvSpPr>
            <p:cNvPr id="6" name="Explosion 1 5"/>
            <p:cNvSpPr/>
            <p:nvPr/>
          </p:nvSpPr>
          <p:spPr>
            <a:xfrm>
              <a:off x="4191000" y="3505202"/>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206830" y="990600"/>
            <a:ext cx="2895600" cy="584775"/>
          </a:xfrm>
          <a:prstGeom prst="rect">
            <a:avLst/>
          </a:prstGeom>
          <a:noFill/>
          <a:ln w="6350">
            <a:noFill/>
          </a:ln>
        </p:spPr>
        <p:txBody>
          <a:bodyPr wrap="squar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Eclipse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85846" y="1828800"/>
            <a:ext cx="2310248" cy="646331"/>
          </a:xfrm>
          <a:prstGeom prst="rect">
            <a:avLst/>
          </a:prstGeom>
          <a:noFill/>
        </p:spPr>
        <p:txBody>
          <a:bodyPr wrap="none" rtlCol="0">
            <a:spAutoFit/>
          </a:bodyPr>
          <a:lstStyle/>
          <a:p>
            <a:r>
              <a:rPr lang="en-US" sz="3600" b="1" dirty="0" smtClean="0">
                <a:latin typeface="Calibri" pitchFamily="34" charset="0"/>
                <a:cs typeface="Calibri" pitchFamily="34" charset="0"/>
              </a:rPr>
              <a:t>T = 12500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D.A.E. disappears in eclipse and only the large peak dayside region with flow away in all directions remains</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21</a:t>
            </a:r>
            <a:endParaRPr lang="en-US" dirty="0"/>
          </a:p>
        </p:txBody>
      </p:sp>
    </p:spTree>
    <p:extLst>
      <p:ext uri="{BB962C8B-B14F-4D97-AF65-F5344CB8AC3E}">
        <p14:creationId xmlns:p14="http://schemas.microsoft.com/office/powerpoint/2010/main" val="551799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4" y="881744"/>
            <a:ext cx="5794686" cy="4571082"/>
            <a:chOff x="1828800" y="881744"/>
            <a:chExt cx="5794686" cy="457108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6" cy="4571082"/>
            </a:xfrm>
            <a:prstGeom prst="rect">
              <a:avLst/>
            </a:prstGeom>
            <a:ln w="19050">
              <a:solidFill>
                <a:schemeClr val="tx1"/>
              </a:solidFill>
            </a:ln>
          </p:spPr>
        </p:pic>
        <p:sp>
          <p:nvSpPr>
            <p:cNvPr id="6" name="Explosion 1 5"/>
            <p:cNvSpPr/>
            <p:nvPr/>
          </p:nvSpPr>
          <p:spPr>
            <a:xfrm>
              <a:off x="4114800" y="3516088"/>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206830" y="990600"/>
            <a:ext cx="2895600" cy="584775"/>
          </a:xfrm>
          <a:prstGeom prst="rect">
            <a:avLst/>
          </a:prstGeom>
          <a:noFill/>
          <a:ln w="6350">
            <a:noFill/>
          </a:ln>
        </p:spPr>
        <p:txBody>
          <a:bodyPr wrap="squar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Eclipse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85846" y="1828800"/>
            <a:ext cx="2310248" cy="646331"/>
          </a:xfrm>
          <a:prstGeom prst="rect">
            <a:avLst/>
          </a:prstGeom>
          <a:noFill/>
        </p:spPr>
        <p:txBody>
          <a:bodyPr wrap="none" rtlCol="0">
            <a:spAutoFit/>
          </a:bodyPr>
          <a:lstStyle/>
          <a:p>
            <a:r>
              <a:rPr lang="en-US" sz="3600" b="1" dirty="0" smtClean="0">
                <a:latin typeface="Calibri" pitchFamily="34" charset="0"/>
                <a:cs typeface="Calibri" pitchFamily="34" charset="0"/>
              </a:rPr>
              <a:t>T = 13750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Region of peak dayside pressure counter-rotates due to the thermal wave with depth into the surface</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22</a:t>
            </a:r>
            <a:endParaRPr lang="en-US" dirty="0"/>
          </a:p>
        </p:txBody>
      </p:sp>
    </p:spTree>
    <p:extLst>
      <p:ext uri="{BB962C8B-B14F-4D97-AF65-F5344CB8AC3E}">
        <p14:creationId xmlns:p14="http://schemas.microsoft.com/office/powerpoint/2010/main" val="1847807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4" y="881744"/>
            <a:ext cx="5794686" cy="4571082"/>
            <a:chOff x="1828800" y="881744"/>
            <a:chExt cx="5794686" cy="457108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6" cy="4571082"/>
            </a:xfrm>
            <a:prstGeom prst="rect">
              <a:avLst/>
            </a:prstGeom>
            <a:ln w="19050">
              <a:solidFill>
                <a:schemeClr val="tx1"/>
              </a:solidFill>
            </a:ln>
          </p:spPr>
        </p:pic>
        <p:sp>
          <p:nvSpPr>
            <p:cNvPr id="6" name="Explosion 1 5"/>
            <p:cNvSpPr/>
            <p:nvPr/>
          </p:nvSpPr>
          <p:spPr>
            <a:xfrm>
              <a:off x="4038600" y="3516086"/>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206830" y="990600"/>
            <a:ext cx="2895600" cy="584775"/>
          </a:xfrm>
          <a:prstGeom prst="rect">
            <a:avLst/>
          </a:prstGeom>
          <a:noFill/>
          <a:ln w="6350">
            <a:noFill/>
          </a:ln>
        </p:spPr>
        <p:txBody>
          <a:bodyPr wrap="squar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Eclipse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85846" y="1828800"/>
            <a:ext cx="2310248" cy="646331"/>
          </a:xfrm>
          <a:prstGeom prst="rect">
            <a:avLst/>
          </a:prstGeom>
          <a:noFill/>
        </p:spPr>
        <p:txBody>
          <a:bodyPr wrap="none" rtlCol="0">
            <a:spAutoFit/>
          </a:bodyPr>
          <a:lstStyle/>
          <a:p>
            <a:r>
              <a:rPr lang="en-US" sz="3600" b="1" dirty="0" smtClean="0">
                <a:latin typeface="Calibri" pitchFamily="34" charset="0"/>
                <a:cs typeface="Calibri" pitchFamily="34" charset="0"/>
              </a:rPr>
              <a:t>T = 15000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Peak dayside region begins to split in two with two distinct sources for the flow</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23</a:t>
            </a:r>
            <a:endParaRPr lang="en-US" dirty="0"/>
          </a:p>
        </p:txBody>
      </p:sp>
    </p:spTree>
    <p:extLst>
      <p:ext uri="{BB962C8B-B14F-4D97-AF65-F5344CB8AC3E}">
        <p14:creationId xmlns:p14="http://schemas.microsoft.com/office/powerpoint/2010/main" val="4145168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4" y="881744"/>
            <a:ext cx="5794686" cy="4571082"/>
            <a:chOff x="1828800" y="881744"/>
            <a:chExt cx="5794686" cy="457108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6" cy="4571082"/>
            </a:xfrm>
            <a:prstGeom prst="rect">
              <a:avLst/>
            </a:prstGeom>
            <a:ln w="19050">
              <a:solidFill>
                <a:schemeClr val="tx1"/>
              </a:solidFill>
            </a:ln>
          </p:spPr>
        </p:pic>
        <p:sp>
          <p:nvSpPr>
            <p:cNvPr id="6" name="Explosion 1 5"/>
            <p:cNvSpPr/>
            <p:nvPr/>
          </p:nvSpPr>
          <p:spPr>
            <a:xfrm>
              <a:off x="3962400" y="3494316"/>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206830" y="990600"/>
            <a:ext cx="2895600" cy="584775"/>
          </a:xfrm>
          <a:prstGeom prst="rect">
            <a:avLst/>
          </a:prstGeom>
          <a:noFill/>
          <a:ln w="6350">
            <a:noFill/>
          </a:ln>
        </p:spPr>
        <p:txBody>
          <a:bodyPr wrap="squar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Eclipse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85846" y="1828800"/>
            <a:ext cx="2310248" cy="646331"/>
          </a:xfrm>
          <a:prstGeom prst="rect">
            <a:avLst/>
          </a:prstGeom>
          <a:noFill/>
        </p:spPr>
        <p:txBody>
          <a:bodyPr wrap="none" rtlCol="0">
            <a:spAutoFit/>
          </a:bodyPr>
          <a:lstStyle/>
          <a:p>
            <a:r>
              <a:rPr lang="en-US" sz="3600" b="1" dirty="0" smtClean="0">
                <a:latin typeface="Calibri" pitchFamily="34" charset="0"/>
                <a:cs typeface="Calibri" pitchFamily="34" charset="0"/>
              </a:rPr>
              <a:t>T = 16250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Flow near the end of eclipse is very weak (all subsonic).</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24</a:t>
            </a:r>
            <a:endParaRPr lang="en-US" dirty="0"/>
          </a:p>
        </p:txBody>
      </p:sp>
    </p:spTree>
    <p:extLst>
      <p:ext uri="{BB962C8B-B14F-4D97-AF65-F5344CB8AC3E}">
        <p14:creationId xmlns:p14="http://schemas.microsoft.com/office/powerpoint/2010/main" val="334269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4" y="881744"/>
            <a:ext cx="5794686" cy="4571081"/>
            <a:chOff x="1828800" y="881744"/>
            <a:chExt cx="5794686" cy="457108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6" cy="4571081"/>
            </a:xfrm>
            <a:prstGeom prst="rect">
              <a:avLst/>
            </a:prstGeom>
            <a:ln w="19050">
              <a:solidFill>
                <a:schemeClr val="tx1"/>
              </a:solidFill>
            </a:ln>
          </p:spPr>
        </p:pic>
        <p:sp>
          <p:nvSpPr>
            <p:cNvPr id="6" name="Explosion 1 5"/>
            <p:cNvSpPr/>
            <p:nvPr/>
          </p:nvSpPr>
          <p:spPr>
            <a:xfrm>
              <a:off x="3886200" y="3494316"/>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63288" y="990600"/>
            <a:ext cx="2895600" cy="584775"/>
          </a:xfrm>
          <a:prstGeom prst="rect">
            <a:avLst/>
          </a:prstGeom>
          <a:noFill/>
          <a:ln w="6350">
            <a:noFill/>
          </a:ln>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Post-Eclipse</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85846" y="1828800"/>
            <a:ext cx="2310248" cy="646331"/>
          </a:xfrm>
          <a:prstGeom prst="rect">
            <a:avLst/>
          </a:prstGeom>
          <a:noFill/>
        </p:spPr>
        <p:txBody>
          <a:bodyPr wrap="none" rtlCol="0">
            <a:spAutoFit/>
          </a:bodyPr>
          <a:lstStyle/>
          <a:p>
            <a:r>
              <a:rPr lang="en-US" sz="3600" b="1" dirty="0" smtClean="0">
                <a:latin typeface="Calibri" pitchFamily="34" charset="0"/>
                <a:cs typeface="Calibri" pitchFamily="34" charset="0"/>
              </a:rPr>
              <a:t>T = 17500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Drastic change in to the Mach number contours post-eclipse. Peak dayside pressure rapidly equilibrates and actually overshoots normal thermal lag location.</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25</a:t>
            </a:r>
            <a:endParaRPr lang="en-US" dirty="0"/>
          </a:p>
        </p:txBody>
      </p:sp>
    </p:spTree>
    <p:extLst>
      <p:ext uri="{BB962C8B-B14F-4D97-AF65-F5344CB8AC3E}">
        <p14:creationId xmlns:p14="http://schemas.microsoft.com/office/powerpoint/2010/main" val="3917402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4" y="881744"/>
            <a:ext cx="5794685" cy="4571081"/>
            <a:chOff x="1828800" y="881744"/>
            <a:chExt cx="5794685" cy="457108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5" cy="4571081"/>
            </a:xfrm>
            <a:prstGeom prst="rect">
              <a:avLst/>
            </a:prstGeom>
            <a:ln w="19050">
              <a:solidFill>
                <a:schemeClr val="tx1"/>
              </a:solidFill>
            </a:ln>
          </p:spPr>
        </p:pic>
        <p:sp>
          <p:nvSpPr>
            <p:cNvPr id="6" name="Explosion 1 5"/>
            <p:cNvSpPr/>
            <p:nvPr/>
          </p:nvSpPr>
          <p:spPr>
            <a:xfrm>
              <a:off x="3810000" y="3505202"/>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63288" y="990600"/>
            <a:ext cx="2895600" cy="584775"/>
          </a:xfrm>
          <a:prstGeom prst="rect">
            <a:avLst/>
          </a:prstGeom>
          <a:noFill/>
          <a:ln w="6350">
            <a:noFill/>
          </a:ln>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Post-Eclipse</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85846" y="1828800"/>
            <a:ext cx="2310248" cy="646331"/>
          </a:xfrm>
          <a:prstGeom prst="rect">
            <a:avLst/>
          </a:prstGeom>
          <a:noFill/>
        </p:spPr>
        <p:txBody>
          <a:bodyPr wrap="none" rtlCol="0">
            <a:spAutoFit/>
          </a:bodyPr>
          <a:lstStyle/>
          <a:p>
            <a:r>
              <a:rPr lang="en-US" sz="3600" b="1" dirty="0" smtClean="0">
                <a:latin typeface="Calibri" pitchFamily="34" charset="0"/>
                <a:cs typeface="Calibri" pitchFamily="34" charset="0"/>
              </a:rPr>
              <a:t>T = 18750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D.A.E. expands again and now rivals peak dayside pressure region. Atmosphere begins to form stagnation point flow.</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26</a:t>
            </a:r>
            <a:endParaRPr lang="en-US" dirty="0"/>
          </a:p>
        </p:txBody>
      </p:sp>
    </p:spTree>
    <p:extLst>
      <p:ext uri="{BB962C8B-B14F-4D97-AF65-F5344CB8AC3E}">
        <p14:creationId xmlns:p14="http://schemas.microsoft.com/office/powerpoint/2010/main" val="398146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4" y="881744"/>
            <a:ext cx="5794686" cy="4571081"/>
            <a:chOff x="1828800" y="881744"/>
            <a:chExt cx="5794686" cy="457108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6" cy="4571081"/>
            </a:xfrm>
            <a:prstGeom prst="rect">
              <a:avLst/>
            </a:prstGeom>
            <a:ln w="19050">
              <a:solidFill>
                <a:schemeClr val="tx1"/>
              </a:solidFill>
            </a:ln>
          </p:spPr>
        </p:pic>
        <p:sp>
          <p:nvSpPr>
            <p:cNvPr id="6" name="Explosion 1 5"/>
            <p:cNvSpPr/>
            <p:nvPr/>
          </p:nvSpPr>
          <p:spPr>
            <a:xfrm>
              <a:off x="3733800" y="3494316"/>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63288" y="990600"/>
            <a:ext cx="2895600" cy="584775"/>
          </a:xfrm>
          <a:prstGeom prst="rect">
            <a:avLst/>
          </a:prstGeom>
          <a:noFill/>
          <a:ln w="6350">
            <a:noFill/>
          </a:ln>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Post-Eclipse</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85846" y="1828800"/>
            <a:ext cx="2310248" cy="646331"/>
          </a:xfrm>
          <a:prstGeom prst="rect">
            <a:avLst/>
          </a:prstGeom>
          <a:noFill/>
        </p:spPr>
        <p:txBody>
          <a:bodyPr wrap="none" rtlCol="0">
            <a:spAutoFit/>
          </a:bodyPr>
          <a:lstStyle/>
          <a:p>
            <a:r>
              <a:rPr lang="en-US" sz="3600" b="1" dirty="0" smtClean="0">
                <a:latin typeface="Calibri" pitchFamily="34" charset="0"/>
                <a:cs typeface="Calibri" pitchFamily="34" charset="0"/>
              </a:rPr>
              <a:t>T = 20000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Clear stagnation point flow between the D.A.E. and the region of peak dayside pressure.</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27</a:t>
            </a:r>
            <a:endParaRPr lang="en-US" dirty="0"/>
          </a:p>
        </p:txBody>
      </p:sp>
    </p:spTree>
    <p:extLst>
      <p:ext uri="{BB962C8B-B14F-4D97-AF65-F5344CB8AC3E}">
        <p14:creationId xmlns:p14="http://schemas.microsoft.com/office/powerpoint/2010/main" val="711084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4" y="881744"/>
            <a:ext cx="5794686" cy="4571081"/>
            <a:chOff x="1828800" y="881744"/>
            <a:chExt cx="5794686" cy="457108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6" cy="4571081"/>
            </a:xfrm>
            <a:prstGeom prst="rect">
              <a:avLst/>
            </a:prstGeom>
            <a:ln w="19050">
              <a:solidFill>
                <a:schemeClr val="tx1"/>
              </a:solidFill>
            </a:ln>
          </p:spPr>
        </p:pic>
        <p:sp>
          <p:nvSpPr>
            <p:cNvPr id="6" name="Explosion 1 5"/>
            <p:cNvSpPr/>
            <p:nvPr/>
          </p:nvSpPr>
          <p:spPr>
            <a:xfrm>
              <a:off x="3657600" y="3494316"/>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63288" y="990600"/>
            <a:ext cx="2895600" cy="584775"/>
          </a:xfrm>
          <a:prstGeom prst="rect">
            <a:avLst/>
          </a:prstGeom>
          <a:noFill/>
          <a:ln w="6350">
            <a:noFill/>
          </a:ln>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Post-Eclipse</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85846" y="1828800"/>
            <a:ext cx="2310248" cy="646331"/>
          </a:xfrm>
          <a:prstGeom prst="rect">
            <a:avLst/>
          </a:prstGeom>
          <a:noFill/>
        </p:spPr>
        <p:txBody>
          <a:bodyPr wrap="none" rtlCol="0">
            <a:spAutoFit/>
          </a:bodyPr>
          <a:lstStyle/>
          <a:p>
            <a:r>
              <a:rPr lang="en-US" sz="3600" b="1" dirty="0" smtClean="0">
                <a:latin typeface="Calibri" pitchFamily="34" charset="0"/>
                <a:cs typeface="Calibri" pitchFamily="34" charset="0"/>
              </a:rPr>
              <a:t>T = 21250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Stagnation point flow is sustained and flow near terminator is once again supersonic.</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28</a:t>
            </a:r>
            <a:endParaRPr lang="en-US" dirty="0"/>
          </a:p>
        </p:txBody>
      </p:sp>
    </p:spTree>
    <p:extLst>
      <p:ext uri="{BB962C8B-B14F-4D97-AF65-F5344CB8AC3E}">
        <p14:creationId xmlns:p14="http://schemas.microsoft.com/office/powerpoint/2010/main" val="2904256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4" y="881744"/>
            <a:ext cx="5794686" cy="4571081"/>
            <a:chOff x="1828800" y="881744"/>
            <a:chExt cx="5794686" cy="457108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6" cy="4571081"/>
            </a:xfrm>
            <a:prstGeom prst="rect">
              <a:avLst/>
            </a:prstGeom>
            <a:ln w="19050">
              <a:solidFill>
                <a:schemeClr val="tx1"/>
              </a:solidFill>
            </a:ln>
          </p:spPr>
        </p:pic>
        <p:sp>
          <p:nvSpPr>
            <p:cNvPr id="6" name="Explosion 1 5"/>
            <p:cNvSpPr/>
            <p:nvPr/>
          </p:nvSpPr>
          <p:spPr>
            <a:xfrm>
              <a:off x="3581400" y="3494316"/>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63288" y="990600"/>
            <a:ext cx="2895600" cy="584775"/>
          </a:xfrm>
          <a:prstGeom prst="rect">
            <a:avLst/>
          </a:prstGeom>
          <a:noFill/>
          <a:ln w="6350">
            <a:noFill/>
          </a:ln>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Post-Eclipse</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85846" y="1828800"/>
            <a:ext cx="2310248" cy="646331"/>
          </a:xfrm>
          <a:prstGeom prst="rect">
            <a:avLst/>
          </a:prstGeom>
          <a:noFill/>
        </p:spPr>
        <p:txBody>
          <a:bodyPr wrap="none" rtlCol="0">
            <a:spAutoFit/>
          </a:bodyPr>
          <a:lstStyle/>
          <a:p>
            <a:r>
              <a:rPr lang="en-US" sz="3600" b="1" dirty="0" smtClean="0">
                <a:latin typeface="Calibri" pitchFamily="34" charset="0"/>
                <a:cs typeface="Calibri" pitchFamily="34" charset="0"/>
              </a:rPr>
              <a:t>T = 22500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This flow structure is maintained for the rest of the animation.</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29</a:t>
            </a:r>
            <a:endParaRPr lang="en-US" dirty="0"/>
          </a:p>
        </p:txBody>
      </p:sp>
    </p:spTree>
    <p:extLst>
      <p:ext uri="{BB962C8B-B14F-4D97-AF65-F5344CB8AC3E}">
        <p14:creationId xmlns:p14="http://schemas.microsoft.com/office/powerpoint/2010/main" val="1763629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Picture1_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892175"/>
            <a:ext cx="4706938" cy="3679825"/>
          </a:xfrm>
          <a:prstGeom prst="rect">
            <a:avLst/>
          </a:prstGeom>
          <a:noFill/>
          <a:ln w="25400" cap="rnd">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ctrTitle"/>
          </p:nvPr>
        </p:nvSpPr>
        <p:spPr>
          <a:xfrm>
            <a:off x="1709738" y="152400"/>
            <a:ext cx="5791200" cy="609600"/>
          </a:xfrm>
        </p:spPr>
        <p:txBody>
          <a:bodyPr>
            <a:normAutofit/>
          </a:bodyPr>
          <a:lstStyle/>
          <a:p>
            <a:pPr algn="ctr" fontAlgn="auto">
              <a:spcAft>
                <a:spcPts val="0"/>
              </a:spcAft>
              <a:defRPr/>
            </a:pPr>
            <a:r>
              <a:rPr lang="en-US" sz="3200" b="1" dirty="0" smtClean="0">
                <a:solidFill>
                  <a:schemeClr val="bg1"/>
                </a:solidFill>
                <a:latin typeface="Times New Roman" pitchFamily="18" charset="0"/>
                <a:cs typeface="Times New Roman" pitchFamily="18" charset="0"/>
              </a:rPr>
              <a:t>Motivation</a:t>
            </a:r>
            <a:endParaRPr lang="en-US" sz="3200" b="1" dirty="0">
              <a:solidFill>
                <a:schemeClr val="bg1"/>
              </a:solidFill>
              <a:latin typeface="Times New Roman" pitchFamily="18" charset="0"/>
              <a:cs typeface="Times New Roman" pitchFamily="18" charset="0"/>
            </a:endParaRPr>
          </a:p>
        </p:txBody>
      </p:sp>
      <p:sp>
        <p:nvSpPr>
          <p:cNvPr id="32771" name="Rectangle 3"/>
          <p:cNvSpPr>
            <a:spLocks noGrp="1" noChangeArrowheads="1"/>
          </p:cNvSpPr>
          <p:nvPr>
            <p:ph type="subTitle" idx="1"/>
          </p:nvPr>
        </p:nvSpPr>
        <p:spPr>
          <a:xfrm>
            <a:off x="228600" y="1447800"/>
            <a:ext cx="8915400" cy="5181600"/>
          </a:xfrm>
        </p:spPr>
        <p:txBody>
          <a:bodyPr/>
          <a:lstStyle/>
          <a:p>
            <a:pPr fontAlgn="auto">
              <a:lnSpc>
                <a:spcPct val="80000"/>
              </a:lnSpc>
              <a:spcAft>
                <a:spcPts val="0"/>
              </a:spcAft>
              <a:buFontTx/>
              <a:buChar char="•"/>
              <a:defRPr/>
            </a:pPr>
            <a:endParaRPr lang="en-US" sz="2800" dirty="0">
              <a:latin typeface="Times New Roman" pitchFamily="18" charset="0"/>
              <a:cs typeface="Times New Roman" pitchFamily="18" charset="0"/>
            </a:endParaRPr>
          </a:p>
          <a:p>
            <a:pPr fontAlgn="auto">
              <a:lnSpc>
                <a:spcPct val="80000"/>
              </a:lnSpc>
              <a:spcAft>
                <a:spcPts val="0"/>
              </a:spcAft>
              <a:buFontTx/>
              <a:buChar char="•"/>
              <a:defRPr/>
            </a:pPr>
            <a:endParaRPr lang="en-US" sz="2800" dirty="0"/>
          </a:p>
          <a:p>
            <a:pPr fontAlgn="auto">
              <a:lnSpc>
                <a:spcPct val="80000"/>
              </a:lnSpc>
              <a:spcAft>
                <a:spcPts val="0"/>
              </a:spcAft>
              <a:buFontTx/>
              <a:buChar char="•"/>
              <a:defRPr/>
            </a:pPr>
            <a:endParaRPr lang="en-US" sz="2800" dirty="0"/>
          </a:p>
        </p:txBody>
      </p:sp>
      <p:sp>
        <p:nvSpPr>
          <p:cNvPr id="33" name="Text Box 8"/>
          <p:cNvSpPr txBox="1">
            <a:spLocks noChangeArrowheads="1"/>
          </p:cNvSpPr>
          <p:nvPr/>
        </p:nvSpPr>
        <p:spPr bwMode="auto">
          <a:xfrm>
            <a:off x="5553075" y="1357313"/>
            <a:ext cx="876300" cy="369887"/>
          </a:xfrm>
          <a:prstGeom prst="rect">
            <a:avLst/>
          </a:prstGeom>
          <a:solidFill>
            <a:schemeClr val="bg1">
              <a:lumMod val="75000"/>
              <a:lumOff val="25000"/>
            </a:schemeClr>
          </a:solidFill>
          <a:ln w="19050">
            <a:solidFill>
              <a:schemeClr val="tx1"/>
            </a:solidFill>
          </a:ln>
          <a:effectLst/>
        </p:spPr>
        <p:txBody>
          <a:bodyPr>
            <a:spAutoFit/>
          </a:bodyPr>
          <a:lstStyle/>
          <a:p>
            <a:pPr algn="ctr">
              <a:spcBef>
                <a:spcPct val="50000"/>
              </a:spcBef>
              <a:defRPr/>
            </a:pPr>
            <a:r>
              <a:rPr lang="en-US" dirty="0">
                <a:latin typeface="Times New Roman" pitchFamily="18" charset="0"/>
                <a:cs typeface="Times New Roman" pitchFamily="18" charset="0"/>
              </a:rPr>
              <a:t>Jupiter</a:t>
            </a:r>
            <a:endParaRPr lang="en-US" baseline="-25000" dirty="0">
              <a:latin typeface="Times New Roman" pitchFamily="18" charset="0"/>
              <a:cs typeface="Times New Roman" pitchFamily="18" charset="0"/>
            </a:endParaRPr>
          </a:p>
        </p:txBody>
      </p:sp>
      <p:sp>
        <p:nvSpPr>
          <p:cNvPr id="34" name="Text Box 8"/>
          <p:cNvSpPr txBox="1">
            <a:spLocks noChangeArrowheads="1"/>
          </p:cNvSpPr>
          <p:nvPr/>
        </p:nvSpPr>
        <p:spPr bwMode="auto">
          <a:xfrm>
            <a:off x="6967538" y="1239838"/>
            <a:ext cx="533400" cy="369887"/>
          </a:xfrm>
          <a:prstGeom prst="rect">
            <a:avLst/>
          </a:prstGeom>
          <a:solidFill>
            <a:schemeClr val="bg1">
              <a:lumMod val="75000"/>
              <a:lumOff val="25000"/>
            </a:schemeClr>
          </a:solidFill>
          <a:ln w="19050">
            <a:solidFill>
              <a:schemeClr val="tx1"/>
            </a:solidFill>
          </a:ln>
          <a:effectLst/>
        </p:spPr>
        <p:txBody>
          <a:bodyPr>
            <a:spAutoFit/>
          </a:bodyPr>
          <a:lstStyle/>
          <a:p>
            <a:pPr algn="ctr">
              <a:spcBef>
                <a:spcPct val="50000"/>
              </a:spcBef>
              <a:defRPr/>
            </a:pPr>
            <a:r>
              <a:rPr lang="en-US" dirty="0">
                <a:latin typeface="Times New Roman" pitchFamily="18" charset="0"/>
                <a:cs typeface="Times New Roman" pitchFamily="18" charset="0"/>
              </a:rPr>
              <a:t>Io</a:t>
            </a:r>
            <a:endParaRPr lang="en-US" baseline="-25000" dirty="0">
              <a:latin typeface="Times New Roman" pitchFamily="18" charset="0"/>
              <a:cs typeface="Times New Roman" pitchFamily="18" charset="0"/>
            </a:endParaRPr>
          </a:p>
        </p:txBody>
      </p:sp>
      <p:sp>
        <p:nvSpPr>
          <p:cNvPr id="35" name="Text Box 8"/>
          <p:cNvSpPr txBox="1">
            <a:spLocks noChangeArrowheads="1"/>
          </p:cNvSpPr>
          <p:nvPr/>
        </p:nvSpPr>
        <p:spPr bwMode="auto">
          <a:xfrm>
            <a:off x="7791450" y="1425575"/>
            <a:ext cx="876300" cy="646113"/>
          </a:xfrm>
          <a:prstGeom prst="rect">
            <a:avLst/>
          </a:prstGeom>
          <a:solidFill>
            <a:schemeClr val="bg1">
              <a:lumMod val="75000"/>
              <a:lumOff val="25000"/>
            </a:schemeClr>
          </a:solidFill>
          <a:ln w="19050">
            <a:solidFill>
              <a:schemeClr val="tx1"/>
            </a:solidFill>
          </a:ln>
          <a:effectLst/>
        </p:spPr>
        <p:txBody>
          <a:bodyPr>
            <a:spAutoFit/>
          </a:bodyPr>
          <a:lstStyle/>
          <a:p>
            <a:pPr algn="ctr">
              <a:spcBef>
                <a:spcPts val="0"/>
              </a:spcBef>
              <a:defRPr/>
            </a:pPr>
            <a:r>
              <a:rPr lang="en-US" dirty="0">
                <a:latin typeface="Times New Roman" pitchFamily="18" charset="0"/>
                <a:cs typeface="Times New Roman" pitchFamily="18" charset="0"/>
              </a:rPr>
              <a:t>Plasma </a:t>
            </a:r>
          </a:p>
          <a:p>
            <a:pPr algn="ctr">
              <a:spcBef>
                <a:spcPts val="0"/>
              </a:spcBef>
              <a:defRPr/>
            </a:pPr>
            <a:r>
              <a:rPr lang="en-US" dirty="0">
                <a:latin typeface="Times New Roman" pitchFamily="18" charset="0"/>
                <a:cs typeface="Times New Roman" pitchFamily="18" charset="0"/>
              </a:rPr>
              <a:t>Torus</a:t>
            </a:r>
          </a:p>
        </p:txBody>
      </p:sp>
      <p:cxnSp>
        <p:nvCxnSpPr>
          <p:cNvPr id="25" name="Straight Arrow Connector 24"/>
          <p:cNvCxnSpPr>
            <a:stCxn id="33" idx="2"/>
          </p:cNvCxnSpPr>
          <p:nvPr/>
        </p:nvCxnSpPr>
        <p:spPr>
          <a:xfrm>
            <a:off x="5991225" y="1727200"/>
            <a:ext cx="438150" cy="8509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4" idx="2"/>
          </p:cNvCxnSpPr>
          <p:nvPr/>
        </p:nvCxnSpPr>
        <p:spPr>
          <a:xfrm>
            <a:off x="7234238" y="1609725"/>
            <a:ext cx="114300" cy="12239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5" idx="2"/>
          </p:cNvCxnSpPr>
          <p:nvPr/>
        </p:nvCxnSpPr>
        <p:spPr>
          <a:xfrm flipH="1">
            <a:off x="7639050" y="2071688"/>
            <a:ext cx="590550" cy="7969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8"/>
          <p:cNvSpPr txBox="1">
            <a:spLocks noChangeArrowheads="1"/>
          </p:cNvSpPr>
          <p:nvPr/>
        </p:nvSpPr>
        <p:spPr bwMode="auto">
          <a:xfrm>
            <a:off x="7413625" y="3429000"/>
            <a:ext cx="876300" cy="646113"/>
          </a:xfrm>
          <a:prstGeom prst="rect">
            <a:avLst/>
          </a:prstGeom>
          <a:solidFill>
            <a:schemeClr val="bg1">
              <a:lumMod val="75000"/>
              <a:lumOff val="25000"/>
            </a:schemeClr>
          </a:solidFill>
          <a:ln w="19050">
            <a:solidFill>
              <a:schemeClr val="tx1"/>
            </a:solidFill>
          </a:ln>
          <a:effectLst/>
        </p:spPr>
        <p:txBody>
          <a:bodyPr>
            <a:spAutoFit/>
          </a:bodyPr>
          <a:lstStyle/>
          <a:p>
            <a:pPr algn="ctr">
              <a:spcBef>
                <a:spcPts val="0"/>
              </a:spcBef>
              <a:defRPr/>
            </a:pPr>
            <a:r>
              <a:rPr lang="en-US" dirty="0">
                <a:latin typeface="Times New Roman" pitchFamily="18" charset="0"/>
                <a:cs typeface="Times New Roman" pitchFamily="18" charset="0"/>
              </a:rPr>
              <a:t>Io Flux</a:t>
            </a:r>
          </a:p>
          <a:p>
            <a:pPr algn="ctr">
              <a:spcBef>
                <a:spcPts val="0"/>
              </a:spcBef>
              <a:defRPr/>
            </a:pPr>
            <a:r>
              <a:rPr lang="en-US" dirty="0">
                <a:latin typeface="Times New Roman" pitchFamily="18" charset="0"/>
                <a:cs typeface="Times New Roman" pitchFamily="18" charset="0"/>
              </a:rPr>
              <a:t>Tube</a:t>
            </a:r>
          </a:p>
        </p:txBody>
      </p:sp>
      <p:cxnSp>
        <p:nvCxnSpPr>
          <p:cNvPr id="32" name="Straight Arrow Connector 31"/>
          <p:cNvCxnSpPr>
            <a:stCxn id="43" idx="1"/>
          </p:cNvCxnSpPr>
          <p:nvPr/>
        </p:nvCxnSpPr>
        <p:spPr>
          <a:xfrm flipH="1" flipV="1">
            <a:off x="7086600" y="3429000"/>
            <a:ext cx="327025" cy="3238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0" y="1015983"/>
            <a:ext cx="4191000" cy="3631763"/>
          </a:xfrm>
          <a:prstGeom prst="rect">
            <a:avLst/>
          </a:prstGeom>
          <a:noFill/>
        </p:spPr>
        <p:txBody>
          <a:bodyPr>
            <a:spAutoFit/>
          </a:bodyPr>
          <a:lstStyle/>
          <a:p>
            <a:pPr marL="342900" indent="-342900">
              <a:buFont typeface="Arial" pitchFamily="34" charset="0"/>
              <a:buChar char="•"/>
              <a:defRPr/>
            </a:pPr>
            <a:r>
              <a:rPr lang="en-US" sz="2400" dirty="0">
                <a:latin typeface="Times New Roman" pitchFamily="18" charset="0"/>
                <a:cs typeface="Times New Roman" pitchFamily="18" charset="0"/>
              </a:rPr>
              <a:t>Io’s atmosphere is strongly coupled with the Jovian plasma torus. </a:t>
            </a:r>
          </a:p>
          <a:p>
            <a:pPr marL="742950" lvl="1" indent="-285750">
              <a:buFont typeface="Arial" pitchFamily="34" charset="0"/>
              <a:buChar char="•"/>
              <a:defRPr/>
            </a:pPr>
            <a:r>
              <a:rPr lang="en-US" sz="2000" dirty="0" smtClean="0">
                <a:latin typeface="Times New Roman" pitchFamily="18" charset="0"/>
                <a:cs typeface="Times New Roman" pitchFamily="18" charset="0"/>
              </a:rPr>
              <a:t>Supplies gas to torus</a:t>
            </a:r>
            <a:endParaRPr lang="en-US" sz="2000" dirty="0">
              <a:latin typeface="Times New Roman" pitchFamily="18" charset="0"/>
              <a:cs typeface="Times New Roman" pitchFamily="18" charset="0"/>
            </a:endParaRPr>
          </a:p>
          <a:p>
            <a:pPr marL="742950" lvl="1" indent="-285750">
              <a:buFont typeface="Arial" pitchFamily="34" charset="0"/>
              <a:buChar char="•"/>
              <a:defRPr/>
            </a:pPr>
            <a:r>
              <a:rPr lang="en-US" sz="2000" dirty="0" smtClean="0">
                <a:latin typeface="Times New Roman" pitchFamily="18" charset="0"/>
                <a:cs typeface="Times New Roman" pitchFamily="18" charset="0"/>
              </a:rPr>
              <a:t>Bombarded by plasma</a:t>
            </a:r>
            <a:endParaRPr lang="en-US" sz="2000" dirty="0">
              <a:latin typeface="Times New Roman" pitchFamily="18" charset="0"/>
              <a:cs typeface="Times New Roman" pitchFamily="18" charset="0"/>
            </a:endParaRPr>
          </a:p>
          <a:p>
            <a:pPr marL="742950" lvl="1" indent="-285750">
              <a:buFont typeface="Arial" pitchFamily="34" charset="0"/>
              <a:buChar char="•"/>
              <a:defRPr/>
            </a:pPr>
            <a:r>
              <a:rPr lang="en-US" sz="2000" b="1" i="1" dirty="0">
                <a:ln w="3175">
                  <a:noFill/>
                </a:ln>
                <a:solidFill>
                  <a:srgbClr val="002060"/>
                </a:solidFill>
                <a:latin typeface="Times New Roman" pitchFamily="18" charset="0"/>
                <a:cs typeface="Times New Roman" pitchFamily="18" charset="0"/>
              </a:rPr>
              <a:t>The </a:t>
            </a:r>
            <a:r>
              <a:rPr lang="en-US" sz="2000" b="1" i="1" dirty="0" err="1">
                <a:ln w="3175">
                  <a:noFill/>
                </a:ln>
                <a:solidFill>
                  <a:srgbClr val="002060"/>
                </a:solidFill>
                <a:latin typeface="Times New Roman" pitchFamily="18" charset="0"/>
                <a:cs typeface="Times New Roman" pitchFamily="18" charset="0"/>
              </a:rPr>
              <a:t>circum</a:t>
            </a:r>
            <a:r>
              <a:rPr lang="en-US" sz="2000" b="1" i="1" dirty="0">
                <a:ln w="3175">
                  <a:noFill/>
                </a:ln>
                <a:solidFill>
                  <a:srgbClr val="002060"/>
                </a:solidFill>
                <a:latin typeface="Times New Roman" pitchFamily="18" charset="0"/>
                <a:cs typeface="Times New Roman" pitchFamily="18" charset="0"/>
              </a:rPr>
              <a:t>-Jovian environment can not be fully understood without understanding its main source (Io’s atmosphere) </a:t>
            </a:r>
          </a:p>
          <a:p>
            <a:pPr lvl="1">
              <a:defRPr/>
            </a:pPr>
            <a:endParaRPr lang="en-US" dirty="0">
              <a:latin typeface="Times New Roman" pitchFamily="18" charset="0"/>
              <a:cs typeface="Times New Roman" pitchFamily="18" charset="0"/>
            </a:endParaRPr>
          </a:p>
        </p:txBody>
      </p:sp>
      <p:sp>
        <p:nvSpPr>
          <p:cNvPr id="39" name="TextBox 38"/>
          <p:cNvSpPr txBox="1"/>
          <p:nvPr/>
        </p:nvSpPr>
        <p:spPr>
          <a:xfrm>
            <a:off x="0" y="4648200"/>
            <a:ext cx="9101138" cy="2431435"/>
          </a:xfrm>
          <a:prstGeom prst="rect">
            <a:avLst/>
          </a:prstGeom>
          <a:noFill/>
        </p:spPr>
        <p:txBody>
          <a:bodyPr>
            <a:spAutoFit/>
          </a:bodyPr>
          <a:lstStyle/>
          <a:p>
            <a:pPr marL="342900" indent="-342900">
              <a:buFont typeface="Arial" pitchFamily="34" charset="0"/>
              <a:buChar char="•"/>
              <a:defRPr/>
            </a:pPr>
            <a:r>
              <a:rPr lang="en-US" sz="2400" dirty="0">
                <a:latin typeface="Times New Roman" pitchFamily="18" charset="0"/>
                <a:cs typeface="Times New Roman" pitchFamily="18" charset="0"/>
              </a:rPr>
              <a:t>The dominant mechanism (volcanism or sublimation from SO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surface frosts) by which Io’s atmosphere is sustained is still unknown.</a:t>
            </a:r>
          </a:p>
          <a:p>
            <a:pPr marL="800100" lvl="1" indent="-342900">
              <a:buFont typeface="Arial" pitchFamily="34" charset="0"/>
              <a:buChar char="•"/>
              <a:defRPr/>
            </a:pPr>
            <a:r>
              <a:rPr lang="en-US" sz="2000" dirty="0" smtClean="0">
                <a:latin typeface="Times New Roman" pitchFamily="18" charset="0"/>
                <a:cs typeface="Times New Roman" pitchFamily="18" charset="0"/>
              </a:rPr>
              <a:t>Volcanism would be patchy and localized</a:t>
            </a:r>
            <a:endParaRPr lang="en-US" sz="2000" dirty="0">
              <a:latin typeface="Times New Roman" pitchFamily="18" charset="0"/>
              <a:cs typeface="Times New Roman" pitchFamily="18" charset="0"/>
            </a:endParaRPr>
          </a:p>
          <a:p>
            <a:pPr marL="800100" lvl="1" indent="-342900">
              <a:buFont typeface="Arial" pitchFamily="34" charset="0"/>
              <a:buChar char="•"/>
              <a:defRPr/>
            </a:pPr>
            <a:r>
              <a:rPr lang="en-US" sz="2000" dirty="0" smtClean="0">
                <a:latin typeface="Times New Roman" pitchFamily="18" charset="0"/>
                <a:cs typeface="Times New Roman" pitchFamily="18" charset="0"/>
              </a:rPr>
              <a:t>Sublimation-driven would be smoother and global</a:t>
            </a:r>
            <a:endParaRPr lang="en-US" sz="2000" dirty="0">
              <a:latin typeface="Times New Roman" pitchFamily="18" charset="0"/>
              <a:cs typeface="Times New Roman" pitchFamily="18" charset="0"/>
            </a:endParaRPr>
          </a:p>
          <a:p>
            <a:pPr marL="800100" lvl="1" indent="-342900">
              <a:buFont typeface="Arial" pitchFamily="34" charset="0"/>
              <a:buChar char="•"/>
              <a:defRPr/>
            </a:pPr>
            <a:r>
              <a:rPr lang="en-US" sz="2000" b="1" i="1" dirty="0">
                <a:solidFill>
                  <a:srgbClr val="002060"/>
                </a:solidFill>
                <a:latin typeface="Times New Roman" pitchFamily="18" charset="0"/>
                <a:cs typeface="Times New Roman" pitchFamily="18" charset="0"/>
              </a:rPr>
              <a:t>The supply rate to the Jovian plasma torus is highly dependent on the relative contributions of these two mechanisms.</a:t>
            </a:r>
          </a:p>
          <a:p>
            <a:pPr marL="800100" lvl="1" indent="-342900">
              <a:buFont typeface="Arial" pitchFamily="34" charset="0"/>
              <a:buChar char="•"/>
              <a:defRPr/>
            </a:pPr>
            <a:endParaRPr lang="en-US" sz="2400" dirty="0">
              <a:latin typeface="Times New Roman" pitchFamily="18" charset="0"/>
              <a:cs typeface="Times New Roman" pitchFamily="18" charset="0"/>
            </a:endParaRPr>
          </a:p>
        </p:txBody>
      </p:sp>
      <p:sp>
        <p:nvSpPr>
          <p:cNvPr id="41" name="TextBox 40"/>
          <p:cNvSpPr txBox="1"/>
          <p:nvPr/>
        </p:nvSpPr>
        <p:spPr>
          <a:xfrm>
            <a:off x="4383088" y="4171950"/>
            <a:ext cx="4718050" cy="400050"/>
          </a:xfrm>
          <a:prstGeom prst="rect">
            <a:avLst/>
          </a:prstGeom>
          <a:solidFill>
            <a:schemeClr val="bg1">
              <a:lumMod val="85000"/>
              <a:lumOff val="15000"/>
            </a:schemeClr>
          </a:solidFill>
          <a:ln w="25400">
            <a:solidFill>
              <a:schemeClr val="tx1"/>
            </a:solidFill>
          </a:ln>
        </p:spPr>
        <p:txBody>
          <a:bodyPr>
            <a:spAutoFit/>
          </a:bodyPr>
          <a:lstStyle/>
          <a:p>
            <a:pPr algn="ctr">
              <a:defRPr/>
            </a:pPr>
            <a:r>
              <a:rPr lang="en-US" sz="2000" i="1" dirty="0">
                <a:latin typeface="Times New Roman" pitchFamily="18" charset="0"/>
                <a:cs typeface="Times New Roman" pitchFamily="18" charset="0"/>
              </a:rPr>
              <a:t>Illustration by Dr. John Spencer</a:t>
            </a:r>
          </a:p>
        </p:txBody>
      </p:sp>
      <p:sp>
        <p:nvSpPr>
          <p:cNvPr id="16" name="TextBox 15"/>
          <p:cNvSpPr txBox="1"/>
          <p:nvPr/>
        </p:nvSpPr>
        <p:spPr>
          <a:xfrm>
            <a:off x="8686800" y="6400800"/>
            <a:ext cx="312906" cy="369332"/>
          </a:xfrm>
          <a:prstGeom prst="rect">
            <a:avLst/>
          </a:prstGeom>
          <a:noFill/>
        </p:spPr>
        <p:txBody>
          <a:bodyPr wrap="none" rtlCol="0">
            <a:spAutoFit/>
          </a:bodyPr>
          <a:lstStyle/>
          <a:p>
            <a:r>
              <a:rPr lang="en-US" dirty="0" smtClean="0"/>
              <a:t>3</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4" y="881744"/>
            <a:ext cx="5794686" cy="4571081"/>
            <a:chOff x="1828800" y="881744"/>
            <a:chExt cx="5794686" cy="457108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6" cy="4571081"/>
            </a:xfrm>
            <a:prstGeom prst="rect">
              <a:avLst/>
            </a:prstGeom>
            <a:ln w="19050">
              <a:solidFill>
                <a:schemeClr val="tx1"/>
              </a:solidFill>
            </a:ln>
          </p:spPr>
        </p:pic>
        <p:sp>
          <p:nvSpPr>
            <p:cNvPr id="6" name="Explosion 1 5"/>
            <p:cNvSpPr/>
            <p:nvPr/>
          </p:nvSpPr>
          <p:spPr>
            <a:xfrm>
              <a:off x="3505200" y="3494316"/>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63288" y="990600"/>
            <a:ext cx="2895600" cy="584775"/>
          </a:xfrm>
          <a:prstGeom prst="rect">
            <a:avLst/>
          </a:prstGeom>
          <a:noFill/>
          <a:ln w="6350">
            <a:noFill/>
          </a:ln>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Post-Eclipse</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85846" y="1828800"/>
            <a:ext cx="2310248" cy="646331"/>
          </a:xfrm>
          <a:prstGeom prst="rect">
            <a:avLst/>
          </a:prstGeom>
          <a:noFill/>
        </p:spPr>
        <p:txBody>
          <a:bodyPr wrap="none" rtlCol="0">
            <a:spAutoFit/>
          </a:bodyPr>
          <a:lstStyle/>
          <a:p>
            <a:r>
              <a:rPr lang="en-US" sz="3600" b="1" dirty="0" smtClean="0">
                <a:latin typeface="Calibri" pitchFamily="34" charset="0"/>
                <a:cs typeface="Calibri" pitchFamily="34" charset="0"/>
              </a:rPr>
              <a:t>T = 23750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This flow structure is maintained for the rest of the animation.</a:t>
            </a:r>
            <a:endParaRPr lang="en-US" sz="2000" dirty="0" smtClean="0">
              <a:latin typeface="Times New Roman" pitchFamily="18" charset="0"/>
              <a:cs typeface="Times New Roman" pitchFamily="18" charset="0"/>
            </a:endParaRPr>
          </a:p>
        </p:txBody>
      </p:sp>
      <p:sp>
        <p:nvSpPr>
          <p:cNvPr id="16" name="TextBox 15"/>
          <p:cNvSpPr txBox="1"/>
          <p:nvPr/>
        </p:nvSpPr>
        <p:spPr>
          <a:xfrm>
            <a:off x="8686800" y="6400800"/>
            <a:ext cx="441146" cy="369332"/>
          </a:xfrm>
          <a:prstGeom prst="rect">
            <a:avLst/>
          </a:prstGeom>
          <a:noFill/>
        </p:spPr>
        <p:txBody>
          <a:bodyPr wrap="none" rtlCol="0">
            <a:spAutoFit/>
          </a:bodyPr>
          <a:lstStyle/>
          <a:p>
            <a:r>
              <a:rPr lang="en-US" dirty="0" smtClean="0"/>
              <a:t>30</a:t>
            </a:r>
            <a:endParaRPr lang="en-US" dirty="0"/>
          </a:p>
        </p:txBody>
      </p:sp>
    </p:spTree>
    <p:extLst>
      <p:ext uri="{BB962C8B-B14F-4D97-AF65-F5344CB8AC3E}">
        <p14:creationId xmlns:p14="http://schemas.microsoft.com/office/powerpoint/2010/main" val="4053949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5" y="881744"/>
            <a:ext cx="5794685" cy="4571081"/>
            <a:chOff x="1828800" y="881744"/>
            <a:chExt cx="5794685" cy="457108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5" cy="4571081"/>
            </a:xfrm>
            <a:prstGeom prst="rect">
              <a:avLst/>
            </a:prstGeom>
            <a:ln w="19050">
              <a:solidFill>
                <a:schemeClr val="tx1"/>
              </a:solidFill>
            </a:ln>
          </p:spPr>
        </p:pic>
        <p:sp>
          <p:nvSpPr>
            <p:cNvPr id="6" name="Explosion 1 5"/>
            <p:cNvSpPr/>
            <p:nvPr/>
          </p:nvSpPr>
          <p:spPr>
            <a:xfrm>
              <a:off x="3429000" y="348343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63288" y="990600"/>
            <a:ext cx="2895600" cy="584775"/>
          </a:xfrm>
          <a:prstGeom prst="rect">
            <a:avLst/>
          </a:prstGeom>
          <a:noFill/>
          <a:ln w="6350">
            <a:noFill/>
          </a:ln>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Post-Eclipse</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85846" y="1828800"/>
            <a:ext cx="2310248" cy="646331"/>
          </a:xfrm>
          <a:prstGeom prst="rect">
            <a:avLst/>
          </a:prstGeom>
          <a:noFill/>
        </p:spPr>
        <p:txBody>
          <a:bodyPr wrap="none" rtlCol="0">
            <a:spAutoFit/>
          </a:bodyPr>
          <a:lstStyle/>
          <a:p>
            <a:r>
              <a:rPr lang="en-US" sz="3600" b="1" dirty="0" smtClean="0">
                <a:latin typeface="Calibri" pitchFamily="34" charset="0"/>
                <a:cs typeface="Calibri" pitchFamily="34" charset="0"/>
              </a:rPr>
              <a:t>T = 25000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This flow structure is maintained for the rest of the animation.</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31</a:t>
            </a:r>
            <a:endParaRPr lang="en-US" dirty="0"/>
          </a:p>
        </p:txBody>
      </p:sp>
    </p:spTree>
    <p:extLst>
      <p:ext uri="{BB962C8B-B14F-4D97-AF65-F5344CB8AC3E}">
        <p14:creationId xmlns:p14="http://schemas.microsoft.com/office/powerpoint/2010/main" val="7290904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5" y="881744"/>
            <a:ext cx="5794685" cy="4571081"/>
            <a:chOff x="1828800" y="881744"/>
            <a:chExt cx="5794685" cy="457108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5" cy="4571081"/>
            </a:xfrm>
            <a:prstGeom prst="rect">
              <a:avLst/>
            </a:prstGeom>
            <a:ln w="19050">
              <a:solidFill>
                <a:schemeClr val="tx1"/>
              </a:solidFill>
            </a:ln>
          </p:spPr>
        </p:pic>
        <p:sp>
          <p:nvSpPr>
            <p:cNvPr id="6" name="Explosion 1 5"/>
            <p:cNvSpPr/>
            <p:nvPr/>
          </p:nvSpPr>
          <p:spPr>
            <a:xfrm>
              <a:off x="3352800" y="3472544"/>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63288" y="990600"/>
            <a:ext cx="2895600" cy="584775"/>
          </a:xfrm>
          <a:prstGeom prst="rect">
            <a:avLst/>
          </a:prstGeom>
          <a:noFill/>
          <a:ln w="6350">
            <a:noFill/>
          </a:ln>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Post-Eclipse</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85846" y="1828800"/>
            <a:ext cx="2310248" cy="646331"/>
          </a:xfrm>
          <a:prstGeom prst="rect">
            <a:avLst/>
          </a:prstGeom>
          <a:noFill/>
        </p:spPr>
        <p:txBody>
          <a:bodyPr wrap="none" rtlCol="0">
            <a:spAutoFit/>
          </a:bodyPr>
          <a:lstStyle/>
          <a:p>
            <a:r>
              <a:rPr lang="en-US" sz="3600" b="1" dirty="0" smtClean="0">
                <a:latin typeface="Calibri" pitchFamily="34" charset="0"/>
                <a:cs typeface="Calibri" pitchFamily="34" charset="0"/>
              </a:rPr>
              <a:t>T = 26250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This flow structure is maintained for the rest of the animation.</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32</a:t>
            </a:r>
            <a:endParaRPr lang="en-US" dirty="0"/>
          </a:p>
        </p:txBody>
      </p:sp>
    </p:spTree>
    <p:extLst>
      <p:ext uri="{BB962C8B-B14F-4D97-AF65-F5344CB8AC3E}">
        <p14:creationId xmlns:p14="http://schemas.microsoft.com/office/powerpoint/2010/main" val="2831869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0" y="152400"/>
            <a:ext cx="2895600" cy="609600"/>
          </a:xfrm>
        </p:spPr>
        <p:txBody>
          <a:bodyPr/>
          <a:lstStyle/>
          <a:p>
            <a:pPr fontAlgn="auto">
              <a:spcAft>
                <a:spcPts val="0"/>
              </a:spcAft>
              <a:defRPr/>
            </a:pPr>
            <a:r>
              <a:rPr lang="en-US" sz="3200" b="1" dirty="0" smtClean="0">
                <a:solidFill>
                  <a:schemeClr val="bg1"/>
                </a:solidFill>
                <a:latin typeface="Times New Roman" pitchFamily="18" charset="0"/>
                <a:cs typeface="Times New Roman" pitchFamily="18" charset="0"/>
              </a:rPr>
              <a:t>Global Winds</a:t>
            </a:r>
            <a:endParaRPr lang="en-US" sz="3200" b="1" dirty="0">
              <a:solidFill>
                <a:schemeClr val="bg1"/>
              </a:solidFill>
              <a:latin typeface="Times New Roman" pitchFamily="18" charset="0"/>
              <a:cs typeface="Times New Roman" pitchFamily="18" charset="0"/>
            </a:endParaRPr>
          </a:p>
        </p:txBody>
      </p:sp>
      <p:sp>
        <p:nvSpPr>
          <p:cNvPr id="98307"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19467" name="Rectangle 14"/>
          <p:cNvSpPr>
            <a:spLocks noChangeArrowheads="1"/>
          </p:cNvSpPr>
          <p:nvPr/>
        </p:nvSpPr>
        <p:spPr bwMode="auto">
          <a:xfrm>
            <a:off x="228600" y="46482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en-US" sz="1600" dirty="0">
              <a:latin typeface="Times New Roman" pitchFamily="18" charset="0"/>
              <a:cs typeface="Times New Roman" pitchFamily="18" charset="0"/>
            </a:endParaRPr>
          </a:p>
        </p:txBody>
      </p:sp>
      <p:grpSp>
        <p:nvGrpSpPr>
          <p:cNvPr id="2" name="Group 1"/>
          <p:cNvGrpSpPr/>
          <p:nvPr/>
        </p:nvGrpSpPr>
        <p:grpSpPr>
          <a:xfrm>
            <a:off x="2587315" y="881744"/>
            <a:ext cx="5794685" cy="4571081"/>
            <a:chOff x="1828800" y="881744"/>
            <a:chExt cx="5794685" cy="457108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81744"/>
              <a:ext cx="5794685" cy="4571081"/>
            </a:xfrm>
            <a:prstGeom prst="rect">
              <a:avLst/>
            </a:prstGeom>
            <a:ln w="19050">
              <a:solidFill>
                <a:schemeClr val="tx1"/>
              </a:solidFill>
            </a:ln>
          </p:spPr>
        </p:pic>
        <p:sp>
          <p:nvSpPr>
            <p:cNvPr id="6" name="Explosion 1 5"/>
            <p:cNvSpPr/>
            <p:nvPr/>
          </p:nvSpPr>
          <p:spPr>
            <a:xfrm>
              <a:off x="3276600" y="3472544"/>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63288" y="990600"/>
            <a:ext cx="2895600" cy="584775"/>
          </a:xfrm>
          <a:prstGeom prst="rect">
            <a:avLst/>
          </a:prstGeom>
          <a:noFill/>
          <a:ln w="6350">
            <a:noFill/>
          </a:ln>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Post-Eclipse</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85846" y="1828800"/>
            <a:ext cx="2310248" cy="646331"/>
          </a:xfrm>
          <a:prstGeom prst="rect">
            <a:avLst/>
          </a:prstGeom>
          <a:noFill/>
        </p:spPr>
        <p:txBody>
          <a:bodyPr wrap="none" rtlCol="0">
            <a:spAutoFit/>
          </a:bodyPr>
          <a:lstStyle/>
          <a:p>
            <a:r>
              <a:rPr lang="en-US" sz="3600" b="1" dirty="0" smtClean="0">
                <a:latin typeface="Calibri" pitchFamily="34" charset="0"/>
                <a:cs typeface="Calibri" pitchFamily="34" charset="0"/>
              </a:rPr>
              <a:t>T = 27500 s</a:t>
            </a:r>
            <a:endParaRPr lang="en-US" sz="3600" b="1" dirty="0">
              <a:latin typeface="Calibri" pitchFamily="34" charset="0"/>
              <a:cs typeface="Calibri" pitchFamily="34" charset="0"/>
            </a:endParaRPr>
          </a:p>
        </p:txBody>
      </p:sp>
      <p:grpSp>
        <p:nvGrpSpPr>
          <p:cNvPr id="10" name="Group 9"/>
          <p:cNvGrpSpPr/>
          <p:nvPr/>
        </p:nvGrpSpPr>
        <p:grpSpPr>
          <a:xfrm>
            <a:off x="110500" y="2716806"/>
            <a:ext cx="2404100" cy="2246769"/>
            <a:chOff x="110500" y="2716806"/>
            <a:chExt cx="2404100" cy="2246769"/>
          </a:xfrm>
        </p:grpSpPr>
        <p:sp>
          <p:nvSpPr>
            <p:cNvPr id="11" name="TextBox 10"/>
            <p:cNvSpPr txBox="1"/>
            <p:nvPr/>
          </p:nvSpPr>
          <p:spPr>
            <a:xfrm>
              <a:off x="110500" y="2716806"/>
              <a:ext cx="2404100" cy="2246769"/>
            </a:xfrm>
            <a:prstGeom prst="rect">
              <a:avLst/>
            </a:prstGeom>
            <a:noFill/>
          </p:spPr>
          <p:txBody>
            <a:bodyPr wrap="square" rtlCol="0">
              <a:spAutoFit/>
            </a:bodyPr>
            <a:lstStyle/>
            <a:p>
              <a:r>
                <a:rPr lang="en-US" sz="2000" b="1" u="sng" dirty="0" smtClean="0">
                  <a:latin typeface="Calibri" pitchFamily="34" charset="0"/>
                  <a:cs typeface="Calibri" pitchFamily="34" charset="0"/>
                </a:rPr>
                <a:t>Legend</a:t>
              </a:r>
              <a:r>
                <a:rPr lang="en-US" sz="2000" b="1" u="sng" dirty="0">
                  <a:latin typeface="Calibri" pitchFamily="34" charset="0"/>
                  <a:cs typeface="Calibri" pitchFamily="34" charset="0"/>
                </a:rPr>
                <a:t> </a:t>
              </a:r>
              <a:r>
                <a:rPr lang="en-US" sz="2000" b="1" u="sng" dirty="0" smtClean="0">
                  <a:latin typeface="Calibri" pitchFamily="34" charset="0"/>
                  <a:cs typeface="Calibri" pitchFamily="34" charset="0"/>
                </a:rPr>
                <a:t>for </a:t>
              </a:r>
            </a:p>
            <a:p>
              <a:r>
                <a:rPr lang="en-US" sz="2000" b="1" u="sng" dirty="0" err="1" smtClean="0">
                  <a:latin typeface="Calibri" pitchFamily="34" charset="0"/>
                  <a:cs typeface="Calibri" pitchFamily="34" charset="0"/>
                </a:rPr>
                <a:t>Subsolar</a:t>
              </a:r>
              <a:r>
                <a:rPr lang="en-US" sz="2000" b="1" u="sng" dirty="0" smtClean="0">
                  <a:latin typeface="Calibri" pitchFamily="34" charset="0"/>
                  <a:cs typeface="Calibri" pitchFamily="34" charset="0"/>
                </a:rPr>
                <a:t> Point</a:t>
              </a:r>
            </a:p>
            <a:p>
              <a:endParaRPr lang="en-US" sz="2000" b="1" dirty="0">
                <a:latin typeface="Calibri" pitchFamily="34" charset="0"/>
                <a:cs typeface="Calibri" pitchFamily="34" charset="0"/>
              </a:endParaRPr>
            </a:p>
            <a:p>
              <a:r>
                <a:rPr lang="en-US" sz="2000" b="1" dirty="0" smtClean="0">
                  <a:latin typeface="Calibri" pitchFamily="34" charset="0"/>
                  <a:cs typeface="Calibri" pitchFamily="34" charset="0"/>
                </a:rPr>
                <a:t>	= Outside of 	Eclipse</a:t>
              </a:r>
            </a:p>
            <a:p>
              <a:r>
                <a:rPr lang="en-US" sz="2000" b="1" dirty="0" smtClean="0">
                  <a:latin typeface="Calibri" pitchFamily="34" charset="0"/>
                  <a:cs typeface="Calibri" pitchFamily="34" charset="0"/>
                </a:rPr>
                <a:t>	</a:t>
              </a:r>
            </a:p>
            <a:p>
              <a:r>
                <a:rPr lang="en-US" sz="2000" b="1" dirty="0">
                  <a:latin typeface="Calibri" pitchFamily="34" charset="0"/>
                  <a:cs typeface="Calibri" pitchFamily="34" charset="0"/>
                </a:rPr>
                <a:t>	</a:t>
              </a:r>
              <a:r>
                <a:rPr lang="en-US" sz="2000" b="1" dirty="0" smtClean="0">
                  <a:latin typeface="Calibri" pitchFamily="34" charset="0"/>
                  <a:cs typeface="Calibri" pitchFamily="34" charset="0"/>
                </a:rPr>
                <a:t>= In Eclipse</a:t>
              </a:r>
            </a:p>
          </p:txBody>
        </p:sp>
        <p:sp>
          <p:nvSpPr>
            <p:cNvPr id="12" name="Explosion 1 11"/>
            <p:cNvSpPr/>
            <p:nvPr/>
          </p:nvSpPr>
          <p:spPr>
            <a:xfrm>
              <a:off x="544293" y="3725890"/>
              <a:ext cx="228600" cy="228600"/>
            </a:xfrm>
            <a:prstGeom prst="irregularSeal1">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44293" y="4648200"/>
              <a:ext cx="228600" cy="228600"/>
            </a:xfrm>
            <a:prstGeom prst="irregularSeal1">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4"/>
          <p:cNvSpPr>
            <a:spLocks noChangeArrowheads="1"/>
          </p:cNvSpPr>
          <p:nvPr/>
        </p:nvSpPr>
        <p:spPr bwMode="auto">
          <a:xfrm>
            <a:off x="228600" y="5595257"/>
            <a:ext cx="8686800" cy="10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This flow structure is maintained for the rest of the animation.</a:t>
            </a:r>
            <a:endParaRPr lang="en-US" sz="2000" dirty="0" smtClean="0">
              <a:latin typeface="Times New Roman" pitchFamily="18" charset="0"/>
              <a:cs typeface="Times New Roman" pitchFamily="18" charset="0"/>
            </a:endParaRPr>
          </a:p>
        </p:txBody>
      </p:sp>
      <p:sp>
        <p:nvSpPr>
          <p:cNvPr id="15" name="TextBox 14"/>
          <p:cNvSpPr txBox="1"/>
          <p:nvPr/>
        </p:nvSpPr>
        <p:spPr>
          <a:xfrm>
            <a:off x="8686800" y="6400800"/>
            <a:ext cx="441146" cy="369332"/>
          </a:xfrm>
          <a:prstGeom prst="rect">
            <a:avLst/>
          </a:prstGeom>
          <a:noFill/>
        </p:spPr>
        <p:txBody>
          <a:bodyPr wrap="none" rtlCol="0">
            <a:spAutoFit/>
          </a:bodyPr>
          <a:lstStyle/>
          <a:p>
            <a:r>
              <a:rPr lang="en-US" dirty="0" smtClean="0"/>
              <a:t>33</a:t>
            </a:r>
            <a:endParaRPr lang="en-US" dirty="0"/>
          </a:p>
        </p:txBody>
      </p:sp>
    </p:spTree>
    <p:extLst>
      <p:ext uri="{BB962C8B-B14F-4D97-AF65-F5344CB8AC3E}">
        <p14:creationId xmlns:p14="http://schemas.microsoft.com/office/powerpoint/2010/main" val="3354555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3314700" y="76200"/>
            <a:ext cx="2590800" cy="609600"/>
          </a:xfrm>
        </p:spPr>
        <p:txBody>
          <a:bodyPr/>
          <a:lstStyle/>
          <a:p>
            <a:pPr fontAlgn="auto">
              <a:spcAft>
                <a:spcPts val="0"/>
              </a:spcAft>
              <a:defRPr/>
            </a:pPr>
            <a:r>
              <a:rPr lang="en-US" sz="3200" b="1" dirty="0">
                <a:solidFill>
                  <a:schemeClr val="bg1"/>
                </a:solidFill>
                <a:latin typeface="Times New Roman" pitchFamily="18" charset="0"/>
                <a:cs typeface="Times New Roman" pitchFamily="18" charset="0"/>
              </a:rPr>
              <a:t>Conclusions</a:t>
            </a:r>
          </a:p>
        </p:txBody>
      </p:sp>
      <p:sp>
        <p:nvSpPr>
          <p:cNvPr id="38915" name="Rectangle 3"/>
          <p:cNvSpPr>
            <a:spLocks noGrp="1" noChangeArrowheads="1"/>
          </p:cNvSpPr>
          <p:nvPr>
            <p:ph type="subTitle" idx="1"/>
          </p:nvPr>
        </p:nvSpPr>
        <p:spPr>
          <a:xfrm>
            <a:off x="762000" y="1295400"/>
            <a:ext cx="7696200" cy="5181600"/>
          </a:xfrm>
        </p:spPr>
        <p:txBody>
          <a:bodyPr/>
          <a:lstStyle/>
          <a:p>
            <a:pPr fontAlgn="auto">
              <a:spcAft>
                <a:spcPts val="0"/>
              </a:spcAft>
              <a:defRPr/>
            </a:pPr>
            <a:r>
              <a:rPr lang="en-US"/>
              <a:t> </a:t>
            </a:r>
          </a:p>
          <a:p>
            <a:pPr fontAlgn="auto">
              <a:spcAft>
                <a:spcPts val="0"/>
              </a:spcAft>
              <a:buFontTx/>
              <a:buChar char="•"/>
              <a:defRPr/>
            </a:pPr>
            <a:endParaRPr lang="en-US"/>
          </a:p>
          <a:p>
            <a:pPr fontAlgn="auto">
              <a:spcAft>
                <a:spcPts val="0"/>
              </a:spcAft>
              <a:buFontTx/>
              <a:buChar char="•"/>
              <a:defRPr/>
            </a:pPr>
            <a:endParaRPr lang="en-US"/>
          </a:p>
        </p:txBody>
      </p:sp>
      <p:sp>
        <p:nvSpPr>
          <p:cNvPr id="5" name="TextBox 4"/>
          <p:cNvSpPr txBox="1"/>
          <p:nvPr/>
        </p:nvSpPr>
        <p:spPr>
          <a:xfrm>
            <a:off x="381000" y="1066800"/>
            <a:ext cx="8534400" cy="5970865"/>
          </a:xfrm>
          <a:prstGeom prst="rect">
            <a:avLst/>
          </a:prstGeom>
          <a:noFill/>
        </p:spPr>
        <p:txBody>
          <a:bodyPr wrap="square">
            <a:spAutoFit/>
          </a:bodyPr>
          <a:lstStyle/>
          <a:p>
            <a:pPr marL="342900" indent="-342900">
              <a:buFont typeface="Arial" pitchFamily="34" charset="0"/>
              <a:buChar char="•"/>
              <a:defRPr/>
            </a:pPr>
            <a:r>
              <a:rPr lang="en-US" sz="2400" b="1" dirty="0">
                <a:solidFill>
                  <a:srgbClr val="C00000"/>
                </a:solidFill>
                <a:latin typeface="Times New Roman" pitchFamily="18" charset="0"/>
                <a:cs typeface="Times New Roman" pitchFamily="18" charset="0"/>
              </a:rPr>
              <a:t>Io’s atmosphere is highly unsteady during eclipse by Jupiter</a:t>
            </a:r>
          </a:p>
          <a:p>
            <a:pPr marL="800100" lvl="1" indent="-342900">
              <a:buFont typeface="Arial" pitchFamily="34" charset="0"/>
              <a:buChar char="•"/>
              <a:defRPr/>
            </a:pPr>
            <a:r>
              <a:rPr lang="en-US" sz="2000" dirty="0">
                <a:latin typeface="Times New Roman" pitchFamily="18" charset="0"/>
                <a:cs typeface="Times New Roman" pitchFamily="18" charset="0"/>
              </a:rPr>
              <a:t>A quasi-steady state is never reached during </a:t>
            </a:r>
            <a:r>
              <a:rPr lang="en-US" sz="2000" dirty="0" smtClean="0">
                <a:latin typeface="Times New Roman" pitchFamily="18" charset="0"/>
                <a:cs typeface="Times New Roman" pitchFamily="18" charset="0"/>
              </a:rPr>
              <a:t>eclipse</a:t>
            </a:r>
            <a:endParaRPr lang="en-US" sz="2400" dirty="0" smtClean="0">
              <a:latin typeface="Times New Roman" pitchFamily="18" charset="0"/>
              <a:cs typeface="Times New Roman" pitchFamily="18" charset="0"/>
            </a:endParaRPr>
          </a:p>
          <a:p>
            <a:pPr marL="342900" indent="-342900">
              <a:buFont typeface="Arial" pitchFamily="34" charset="0"/>
              <a:buChar char="•"/>
              <a:defRPr/>
            </a:pPr>
            <a:r>
              <a:rPr lang="en-US" sz="2400" b="1" dirty="0" smtClean="0">
                <a:solidFill>
                  <a:srgbClr val="C00000"/>
                </a:solidFill>
                <a:latin typeface="Times New Roman" pitchFamily="18" charset="0"/>
                <a:cs typeface="Times New Roman" pitchFamily="18" charset="0"/>
              </a:rPr>
              <a:t>The surface temperature has substantial deviations from the quasi-steady state that exists outside eclipse</a:t>
            </a:r>
          </a:p>
          <a:p>
            <a:pPr marL="800100" lvl="1" indent="-342900">
              <a:buFont typeface="Arial" pitchFamily="34" charset="0"/>
              <a:buChar char="•"/>
              <a:defRPr/>
            </a:pPr>
            <a:r>
              <a:rPr lang="en-US" sz="2000" dirty="0" smtClean="0">
                <a:latin typeface="Times New Roman" pitchFamily="18" charset="0"/>
                <a:cs typeface="Times New Roman" pitchFamily="18" charset="0"/>
              </a:rPr>
              <a:t>SO</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surface frost temperatures fall by ~10 K resulting in ~20x drop in SO</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column density</a:t>
            </a:r>
          </a:p>
          <a:p>
            <a:pPr marL="800100" lvl="1" indent="-342900">
              <a:buFont typeface="Arial" pitchFamily="34" charset="0"/>
              <a:buChar char="•"/>
              <a:defRPr/>
            </a:pPr>
            <a:r>
              <a:rPr lang="en-US" sz="2000" dirty="0" smtClean="0">
                <a:latin typeface="Times New Roman" pitchFamily="18" charset="0"/>
                <a:cs typeface="Times New Roman" pitchFamily="18" charset="0"/>
              </a:rPr>
              <a:t>Non-frost surface temperatures fall by ~50 K resulting in a large build-up of SO</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on the surface during eclipse</a:t>
            </a:r>
          </a:p>
          <a:p>
            <a:pPr marL="342900" lvl="0" indent="-342900">
              <a:buFont typeface="Arial" pitchFamily="34" charset="0"/>
              <a:buChar char="•"/>
              <a:defRPr/>
            </a:pPr>
            <a:r>
              <a:rPr lang="en-US" sz="2400" b="1" dirty="0" smtClean="0">
                <a:solidFill>
                  <a:srgbClr val="C00000"/>
                </a:solidFill>
                <a:latin typeface="Times New Roman" pitchFamily="18" charset="0"/>
                <a:cs typeface="Times New Roman" pitchFamily="18" charset="0"/>
              </a:rPr>
              <a:t>Eclipse causes complex flow patterns before, during, and after eclipse</a:t>
            </a:r>
          </a:p>
          <a:p>
            <a:pPr marL="800100" lvl="1" indent="-342900">
              <a:buFont typeface="Arial" pitchFamily="34" charset="0"/>
              <a:buChar char="•"/>
              <a:defRPr/>
            </a:pPr>
            <a:r>
              <a:rPr lang="en-US" sz="2400" dirty="0" smtClean="0">
                <a:solidFill>
                  <a:prstClr val="black"/>
                </a:solidFill>
                <a:latin typeface="Times New Roman" pitchFamily="18" charset="0"/>
                <a:cs typeface="Times New Roman" pitchFamily="18" charset="0"/>
              </a:rPr>
              <a:t>Before eclipse, an atmospheric enhancement near dawn leads to deflected streamlines at mid-latitudes</a:t>
            </a:r>
          </a:p>
          <a:p>
            <a:pPr marL="800100" lvl="1" indent="-342900">
              <a:buFont typeface="Arial" pitchFamily="34" charset="0"/>
              <a:buChar char="•"/>
              <a:defRPr/>
            </a:pPr>
            <a:r>
              <a:rPr lang="en-US" sz="2400" dirty="0" smtClean="0">
                <a:solidFill>
                  <a:prstClr val="black"/>
                </a:solidFill>
                <a:latin typeface="Times New Roman" pitchFamily="18" charset="0"/>
                <a:cs typeface="Times New Roman" pitchFamily="18" charset="0"/>
              </a:rPr>
              <a:t>During eclipse, peak flow speeds become subsonic </a:t>
            </a:r>
          </a:p>
          <a:p>
            <a:pPr marL="800100" lvl="1" indent="-342900">
              <a:buFont typeface="Arial" pitchFamily="34" charset="0"/>
              <a:buChar char="•"/>
              <a:defRPr/>
            </a:pPr>
            <a:r>
              <a:rPr lang="en-US" sz="2400" dirty="0" smtClean="0">
                <a:solidFill>
                  <a:prstClr val="black"/>
                </a:solidFill>
                <a:latin typeface="Times New Roman" pitchFamily="18" charset="0"/>
                <a:cs typeface="Times New Roman" pitchFamily="18" charset="0"/>
              </a:rPr>
              <a:t>After eclipse, the atmospheric </a:t>
            </a:r>
            <a:r>
              <a:rPr lang="en-US" sz="2400" dirty="0" err="1" smtClean="0">
                <a:solidFill>
                  <a:prstClr val="black"/>
                </a:solidFill>
                <a:latin typeface="Times New Roman" pitchFamily="18" charset="0"/>
                <a:cs typeface="Times New Roman" pitchFamily="18" charset="0"/>
              </a:rPr>
              <a:t>enhacement</a:t>
            </a:r>
            <a:r>
              <a:rPr lang="en-US" sz="2400" dirty="0" smtClean="0">
                <a:solidFill>
                  <a:prstClr val="black"/>
                </a:solidFill>
                <a:latin typeface="Times New Roman" pitchFamily="18" charset="0"/>
                <a:cs typeface="Times New Roman" pitchFamily="18" charset="0"/>
              </a:rPr>
              <a:t> near dawn is enlarged due to the partial collapse of the atmosphere and this leads to stagnation point flow</a:t>
            </a:r>
            <a:endParaRPr lang="en-US" sz="2400" dirty="0">
              <a:solidFill>
                <a:prstClr val="black"/>
              </a:solidFill>
              <a:latin typeface="Times New Roman" pitchFamily="18" charset="0"/>
              <a:cs typeface="Times New Roman" pitchFamily="18" charset="0"/>
            </a:endParaRPr>
          </a:p>
          <a:p>
            <a:pPr lvl="1">
              <a:defRPr/>
            </a:pPr>
            <a:endParaRPr lang="en-US" dirty="0" smtClean="0">
              <a:latin typeface="Times New Roman" pitchFamily="18" charset="0"/>
              <a:cs typeface="Times New Roman" pitchFamily="18" charset="0"/>
            </a:endParaRPr>
          </a:p>
        </p:txBody>
      </p:sp>
      <p:sp>
        <p:nvSpPr>
          <p:cNvPr id="6" name="TextBox 5"/>
          <p:cNvSpPr txBox="1"/>
          <p:nvPr/>
        </p:nvSpPr>
        <p:spPr>
          <a:xfrm>
            <a:off x="8686800" y="6400800"/>
            <a:ext cx="441146" cy="369332"/>
          </a:xfrm>
          <a:prstGeom prst="rect">
            <a:avLst/>
          </a:prstGeom>
          <a:noFill/>
        </p:spPr>
        <p:txBody>
          <a:bodyPr wrap="none" rtlCol="0">
            <a:spAutoFit/>
          </a:bodyPr>
          <a:lstStyle/>
          <a:p>
            <a:r>
              <a:rPr lang="en-US" dirty="0" smtClean="0"/>
              <a:t>34</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893888" y="152400"/>
            <a:ext cx="5791200" cy="609600"/>
          </a:xfrm>
        </p:spPr>
        <p:txBody>
          <a:bodyPr>
            <a:normAutofit/>
          </a:bodyPr>
          <a:lstStyle/>
          <a:p>
            <a:pPr fontAlgn="auto">
              <a:spcAft>
                <a:spcPts val="0"/>
              </a:spcAft>
              <a:defRPr/>
            </a:pPr>
            <a:r>
              <a:rPr lang="en-US" sz="3200" b="1" dirty="0">
                <a:solidFill>
                  <a:schemeClr val="bg1"/>
                </a:solidFill>
                <a:latin typeface="Times New Roman" pitchFamily="18" charset="0"/>
                <a:cs typeface="Times New Roman" pitchFamily="18" charset="0"/>
              </a:rPr>
              <a:t>Background </a:t>
            </a:r>
            <a:r>
              <a:rPr lang="en-US" sz="3200" b="1" dirty="0" smtClean="0">
                <a:solidFill>
                  <a:schemeClr val="bg1"/>
                </a:solidFill>
                <a:latin typeface="Times New Roman" pitchFamily="18" charset="0"/>
                <a:cs typeface="Times New Roman" pitchFamily="18" charset="0"/>
              </a:rPr>
              <a:t>Information on </a:t>
            </a:r>
            <a:r>
              <a:rPr lang="en-US" sz="3200" b="1" dirty="0">
                <a:solidFill>
                  <a:schemeClr val="bg1"/>
                </a:solidFill>
                <a:latin typeface="Times New Roman" pitchFamily="18" charset="0"/>
                <a:cs typeface="Times New Roman" pitchFamily="18" charset="0"/>
              </a:rPr>
              <a:t>Io</a:t>
            </a:r>
          </a:p>
        </p:txBody>
      </p:sp>
      <p:sp>
        <p:nvSpPr>
          <p:cNvPr id="32771" name="Rectangle 3"/>
          <p:cNvSpPr>
            <a:spLocks noGrp="1" noChangeArrowheads="1"/>
          </p:cNvSpPr>
          <p:nvPr>
            <p:ph type="subTitle" idx="1"/>
          </p:nvPr>
        </p:nvSpPr>
        <p:spPr>
          <a:xfrm>
            <a:off x="228600" y="1447800"/>
            <a:ext cx="8915400" cy="5181600"/>
          </a:xfrm>
        </p:spPr>
        <p:txBody>
          <a:bodyPr/>
          <a:lstStyle/>
          <a:p>
            <a:pPr fontAlgn="auto">
              <a:lnSpc>
                <a:spcPct val="80000"/>
              </a:lnSpc>
              <a:spcAft>
                <a:spcPts val="0"/>
              </a:spcAft>
              <a:buFontTx/>
              <a:buChar char="•"/>
              <a:defRPr/>
            </a:pPr>
            <a:endParaRPr lang="en-US" sz="2800" dirty="0">
              <a:latin typeface="Times New Roman" pitchFamily="18" charset="0"/>
              <a:cs typeface="Times New Roman" pitchFamily="18" charset="0"/>
            </a:endParaRPr>
          </a:p>
          <a:p>
            <a:pPr fontAlgn="auto">
              <a:lnSpc>
                <a:spcPct val="80000"/>
              </a:lnSpc>
              <a:spcAft>
                <a:spcPts val="0"/>
              </a:spcAft>
              <a:buFontTx/>
              <a:buChar char="•"/>
              <a:defRPr/>
            </a:pPr>
            <a:endParaRPr lang="en-US" sz="2800" dirty="0"/>
          </a:p>
          <a:p>
            <a:pPr fontAlgn="auto">
              <a:lnSpc>
                <a:spcPct val="80000"/>
              </a:lnSpc>
              <a:spcAft>
                <a:spcPts val="0"/>
              </a:spcAft>
              <a:buFontTx/>
              <a:buChar char="•"/>
              <a:defRPr/>
            </a:pPr>
            <a:endParaRPr lang="en-US" sz="2800" dirty="0"/>
          </a:p>
        </p:txBody>
      </p:sp>
      <p:pic>
        <p:nvPicPr>
          <p:cNvPr id="11268" name="Picture 4" descr="Io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903288"/>
            <a:ext cx="3392487" cy="33464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Text Box 8"/>
          <p:cNvSpPr txBox="1">
            <a:spLocks noChangeArrowheads="1"/>
          </p:cNvSpPr>
          <p:nvPr/>
        </p:nvSpPr>
        <p:spPr bwMode="auto">
          <a:xfrm>
            <a:off x="1679575" y="912813"/>
            <a:ext cx="1752600" cy="641350"/>
          </a:xfrm>
          <a:prstGeom prst="rect">
            <a:avLst/>
          </a:prstGeom>
          <a:solidFill>
            <a:schemeClr val="bg1">
              <a:lumMod val="75000"/>
              <a:lumOff val="25000"/>
            </a:schemeClr>
          </a:solidFill>
          <a:ln w="19050">
            <a:solidFill>
              <a:schemeClr val="tx1"/>
            </a:solidFill>
          </a:ln>
          <a:effectLst/>
        </p:spPr>
        <p:txBody>
          <a:bodyPr>
            <a:spAutoFit/>
          </a:bodyPr>
          <a:lstStyle/>
          <a:p>
            <a:pPr>
              <a:spcBef>
                <a:spcPct val="50000"/>
              </a:spcBef>
              <a:defRPr/>
            </a:pPr>
            <a:r>
              <a:rPr lang="en-US" dirty="0">
                <a:latin typeface="Times New Roman" pitchFamily="18" charset="0"/>
                <a:cs typeface="Times New Roman" pitchFamily="18" charset="0"/>
              </a:rPr>
              <a:t>Frost patch of condensed SO</a:t>
            </a:r>
            <a:r>
              <a:rPr lang="en-US" baseline="-25000" dirty="0">
                <a:latin typeface="Times New Roman" pitchFamily="18" charset="0"/>
                <a:cs typeface="Times New Roman" pitchFamily="18" charset="0"/>
              </a:rPr>
              <a:t>2</a:t>
            </a:r>
          </a:p>
        </p:txBody>
      </p:sp>
      <p:sp>
        <p:nvSpPr>
          <p:cNvPr id="16" name="Text Box 9"/>
          <p:cNvSpPr txBox="1">
            <a:spLocks noChangeArrowheads="1"/>
          </p:cNvSpPr>
          <p:nvPr/>
        </p:nvSpPr>
        <p:spPr bwMode="auto">
          <a:xfrm>
            <a:off x="1146175" y="3598863"/>
            <a:ext cx="2286000" cy="641350"/>
          </a:xfrm>
          <a:prstGeom prst="rect">
            <a:avLst/>
          </a:prstGeom>
          <a:solidFill>
            <a:schemeClr val="bg1">
              <a:lumMod val="75000"/>
              <a:lumOff val="25000"/>
            </a:schemeClr>
          </a:solidFill>
          <a:ln w="19050">
            <a:solidFill>
              <a:schemeClr val="tx1"/>
            </a:solidFill>
          </a:ln>
          <a:effectLst/>
        </p:spPr>
        <p:txBody>
          <a:bodyPr>
            <a:spAutoFit/>
          </a:bodyPr>
          <a:lstStyle/>
          <a:p>
            <a:pPr>
              <a:spcBef>
                <a:spcPct val="50000"/>
              </a:spcBef>
              <a:defRPr/>
            </a:pPr>
            <a:r>
              <a:rPr lang="en-US" dirty="0">
                <a:latin typeface="Times New Roman" pitchFamily="18" charset="0"/>
                <a:cs typeface="Times New Roman" pitchFamily="18" charset="0"/>
              </a:rPr>
              <a:t>Volcanic plume with ring deposition</a:t>
            </a:r>
          </a:p>
        </p:txBody>
      </p:sp>
      <p:cxnSp>
        <p:nvCxnSpPr>
          <p:cNvPr id="4" name="Straight Arrow Connector 3"/>
          <p:cNvCxnSpPr>
            <a:stCxn id="16" idx="0"/>
          </p:cNvCxnSpPr>
          <p:nvPr/>
        </p:nvCxnSpPr>
        <p:spPr>
          <a:xfrm flipV="1">
            <a:off x="2289175" y="2479675"/>
            <a:ext cx="149225" cy="11191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2"/>
          </p:cNvCxnSpPr>
          <p:nvPr/>
        </p:nvCxnSpPr>
        <p:spPr>
          <a:xfrm flipH="1">
            <a:off x="1295400" y="1554163"/>
            <a:ext cx="1260475" cy="3508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2"/>
          </p:cNvCxnSpPr>
          <p:nvPr/>
        </p:nvCxnSpPr>
        <p:spPr>
          <a:xfrm>
            <a:off x="2555875" y="1554163"/>
            <a:ext cx="573088" cy="11207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0"/>
          </p:cNvCxnSpPr>
          <p:nvPr/>
        </p:nvCxnSpPr>
        <p:spPr>
          <a:xfrm flipH="1" flipV="1">
            <a:off x="2252663" y="3038475"/>
            <a:ext cx="36512" cy="5603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275" name="Group 23"/>
          <p:cNvGrpSpPr>
            <a:grpSpLocks/>
          </p:cNvGrpSpPr>
          <p:nvPr/>
        </p:nvGrpSpPr>
        <p:grpSpPr bwMode="auto">
          <a:xfrm>
            <a:off x="3487738" y="914400"/>
            <a:ext cx="5608637" cy="2805113"/>
            <a:chOff x="3487508" y="1066800"/>
            <a:chExt cx="5608866" cy="2804433"/>
          </a:xfrm>
        </p:grpSpPr>
        <p:pic>
          <p:nvPicPr>
            <p:cNvPr id="112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7508" y="1066800"/>
              <a:ext cx="5608866" cy="280443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 name="Text Box 8"/>
            <p:cNvSpPr txBox="1">
              <a:spLocks noChangeArrowheads="1"/>
            </p:cNvSpPr>
            <p:nvPr/>
          </p:nvSpPr>
          <p:spPr bwMode="auto">
            <a:xfrm>
              <a:off x="3487508" y="1066800"/>
              <a:ext cx="876336" cy="369798"/>
            </a:xfrm>
            <a:prstGeom prst="rect">
              <a:avLst/>
            </a:prstGeom>
            <a:solidFill>
              <a:schemeClr val="bg1">
                <a:lumMod val="75000"/>
                <a:lumOff val="25000"/>
              </a:schemeClr>
            </a:solidFill>
            <a:ln w="19050">
              <a:solidFill>
                <a:schemeClr val="tx1"/>
              </a:solidFill>
            </a:ln>
            <a:effectLst/>
          </p:spPr>
          <p:txBody>
            <a:bodyPr>
              <a:spAutoFit/>
            </a:bodyPr>
            <a:lstStyle/>
            <a:p>
              <a:pPr algn="ctr">
                <a:spcBef>
                  <a:spcPct val="50000"/>
                </a:spcBef>
                <a:defRPr/>
              </a:pPr>
              <a:r>
                <a:rPr lang="en-US" dirty="0">
                  <a:latin typeface="Times New Roman" pitchFamily="18" charset="0"/>
                  <a:cs typeface="Times New Roman" pitchFamily="18" charset="0"/>
                </a:rPr>
                <a:t>Jupiter</a:t>
              </a:r>
              <a:endParaRPr lang="en-US" baseline="-25000" dirty="0">
                <a:latin typeface="Times New Roman" pitchFamily="18" charset="0"/>
                <a:cs typeface="Times New Roman" pitchFamily="18" charset="0"/>
              </a:endParaRPr>
            </a:p>
          </p:txBody>
        </p:sp>
        <p:sp>
          <p:nvSpPr>
            <p:cNvPr id="34" name="Text Box 8"/>
            <p:cNvSpPr txBox="1">
              <a:spLocks noChangeArrowheads="1"/>
            </p:cNvSpPr>
            <p:nvPr/>
          </p:nvSpPr>
          <p:spPr bwMode="auto">
            <a:xfrm>
              <a:off x="8381970" y="2674548"/>
              <a:ext cx="533422" cy="369797"/>
            </a:xfrm>
            <a:prstGeom prst="rect">
              <a:avLst/>
            </a:prstGeom>
            <a:solidFill>
              <a:schemeClr val="bg1">
                <a:lumMod val="75000"/>
                <a:lumOff val="25000"/>
              </a:schemeClr>
            </a:solidFill>
            <a:ln w="19050">
              <a:solidFill>
                <a:schemeClr val="tx1"/>
              </a:solidFill>
            </a:ln>
            <a:effectLst/>
          </p:spPr>
          <p:txBody>
            <a:bodyPr>
              <a:spAutoFit/>
            </a:bodyPr>
            <a:lstStyle/>
            <a:p>
              <a:pPr algn="ctr">
                <a:spcBef>
                  <a:spcPct val="50000"/>
                </a:spcBef>
                <a:defRPr/>
              </a:pPr>
              <a:r>
                <a:rPr lang="en-US" dirty="0">
                  <a:latin typeface="Times New Roman" pitchFamily="18" charset="0"/>
                  <a:cs typeface="Times New Roman" pitchFamily="18" charset="0"/>
                </a:rPr>
                <a:t>Io</a:t>
              </a:r>
              <a:endParaRPr lang="en-US" baseline="-25000" dirty="0">
                <a:latin typeface="Times New Roman" pitchFamily="18" charset="0"/>
                <a:cs typeface="Times New Roman" pitchFamily="18" charset="0"/>
              </a:endParaRPr>
            </a:p>
          </p:txBody>
        </p:sp>
        <p:cxnSp>
          <p:nvCxnSpPr>
            <p:cNvPr id="25" name="Straight Arrow Connector 24"/>
            <p:cNvCxnSpPr>
              <a:stCxn id="33" idx="2"/>
            </p:cNvCxnSpPr>
            <p:nvPr/>
          </p:nvCxnSpPr>
          <p:spPr>
            <a:xfrm>
              <a:off x="3925676" y="1436598"/>
              <a:ext cx="438168" cy="85069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4" idx="1"/>
            </p:cNvCxnSpPr>
            <p:nvPr/>
          </p:nvCxnSpPr>
          <p:spPr>
            <a:xfrm flipH="1">
              <a:off x="7543736" y="2860240"/>
              <a:ext cx="838234"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8"/>
            <p:cNvSpPr txBox="1">
              <a:spLocks noChangeArrowheads="1"/>
            </p:cNvSpPr>
            <p:nvPr/>
          </p:nvSpPr>
          <p:spPr bwMode="auto">
            <a:xfrm>
              <a:off x="7772345" y="1215989"/>
              <a:ext cx="876336" cy="645956"/>
            </a:xfrm>
            <a:prstGeom prst="rect">
              <a:avLst/>
            </a:prstGeom>
            <a:solidFill>
              <a:schemeClr val="bg1">
                <a:lumMod val="75000"/>
                <a:lumOff val="25000"/>
              </a:schemeClr>
            </a:solidFill>
            <a:ln w="19050">
              <a:solidFill>
                <a:schemeClr val="tx1"/>
              </a:solidFill>
            </a:ln>
            <a:effectLst/>
          </p:spPr>
          <p:txBody>
            <a:bodyPr>
              <a:spAutoFit/>
            </a:bodyPr>
            <a:lstStyle/>
            <a:p>
              <a:pPr algn="ctr">
                <a:spcBef>
                  <a:spcPts val="0"/>
                </a:spcBef>
                <a:defRPr/>
              </a:pPr>
              <a:r>
                <a:rPr lang="en-US" dirty="0">
                  <a:latin typeface="Times New Roman" pitchFamily="18" charset="0"/>
                  <a:cs typeface="Times New Roman" pitchFamily="18" charset="0"/>
                </a:rPr>
                <a:t>Io Flux</a:t>
              </a:r>
            </a:p>
            <a:p>
              <a:pPr algn="ctr">
                <a:spcBef>
                  <a:spcPts val="0"/>
                </a:spcBef>
                <a:defRPr/>
              </a:pPr>
              <a:r>
                <a:rPr lang="en-US" dirty="0">
                  <a:latin typeface="Times New Roman" pitchFamily="18" charset="0"/>
                  <a:cs typeface="Times New Roman" pitchFamily="18" charset="0"/>
                </a:rPr>
                <a:t>Tube</a:t>
              </a:r>
            </a:p>
          </p:txBody>
        </p:sp>
        <p:cxnSp>
          <p:nvCxnSpPr>
            <p:cNvPr id="32" name="Straight Arrow Connector 31"/>
            <p:cNvCxnSpPr>
              <a:stCxn id="43" idx="1"/>
            </p:cNvCxnSpPr>
            <p:nvPr/>
          </p:nvCxnSpPr>
          <p:spPr>
            <a:xfrm flipH="1" flipV="1">
              <a:off x="7157958" y="1538174"/>
              <a:ext cx="614387"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471410" y="3749675"/>
            <a:ext cx="5646737" cy="400050"/>
          </a:xfrm>
          <a:prstGeom prst="rect">
            <a:avLst/>
          </a:prstGeom>
          <a:solidFill>
            <a:schemeClr val="bg1">
              <a:lumMod val="85000"/>
              <a:lumOff val="15000"/>
            </a:schemeClr>
          </a:solidFill>
          <a:ln w="25400">
            <a:solidFill>
              <a:schemeClr val="tx1"/>
            </a:solidFill>
          </a:ln>
        </p:spPr>
        <p:txBody>
          <a:bodyPr>
            <a:spAutoFit/>
          </a:bodyPr>
          <a:lstStyle/>
          <a:p>
            <a:pPr algn="ctr">
              <a:defRPr/>
            </a:pPr>
            <a:r>
              <a:rPr lang="en-US" sz="2000" i="1" dirty="0">
                <a:latin typeface="Times New Roman" pitchFamily="18" charset="0"/>
                <a:cs typeface="Times New Roman" pitchFamily="18" charset="0"/>
              </a:rPr>
              <a:t>Illustration by Dr. John Spencer</a:t>
            </a:r>
          </a:p>
        </p:txBody>
      </p:sp>
      <p:sp>
        <p:nvSpPr>
          <p:cNvPr id="37" name="TextBox 36"/>
          <p:cNvSpPr txBox="1"/>
          <p:nvPr/>
        </p:nvSpPr>
        <p:spPr>
          <a:xfrm>
            <a:off x="42863" y="4395788"/>
            <a:ext cx="9101137" cy="2369880"/>
          </a:xfrm>
          <a:prstGeom prst="rect">
            <a:avLst/>
          </a:prstGeom>
          <a:noFill/>
        </p:spPr>
        <p:txBody>
          <a:bodyPr>
            <a:spAutoFit/>
          </a:bodyPr>
          <a:lstStyle/>
          <a:p>
            <a:pPr marL="342900" indent="-342900">
              <a:buFont typeface="Arial" pitchFamily="34" charset="0"/>
              <a:buChar char="•"/>
              <a:defRPr/>
            </a:pPr>
            <a:r>
              <a:rPr lang="en-US" sz="2000" b="1" dirty="0">
                <a:solidFill>
                  <a:srgbClr val="C00000"/>
                </a:solidFill>
                <a:latin typeface="Times New Roman" pitchFamily="18" charset="0"/>
                <a:cs typeface="Times New Roman" pitchFamily="18" charset="0"/>
              </a:rPr>
              <a:t>Io is the closest satellite to Jupiter</a:t>
            </a:r>
          </a:p>
          <a:p>
            <a:pPr marL="800100" lvl="1" indent="-342900">
              <a:buFont typeface="Arial" pitchFamily="34" charset="0"/>
              <a:buChar char="•"/>
              <a:defRPr/>
            </a:pPr>
            <a:r>
              <a:rPr lang="en-US" sz="2000" dirty="0">
                <a:latin typeface="Times New Roman" pitchFamily="18" charset="0"/>
                <a:cs typeface="Times New Roman" pitchFamily="18" charset="0"/>
              </a:rPr>
              <a:t>Radius ≈ 1820 km (slightly larger than our moon)</a:t>
            </a:r>
          </a:p>
          <a:p>
            <a:pPr marL="800100" lvl="1" indent="-342900">
              <a:buFont typeface="Arial" pitchFamily="34" charset="0"/>
              <a:buChar char="•"/>
              <a:defRPr/>
            </a:pPr>
            <a:r>
              <a:rPr lang="en-US" sz="2000" dirty="0">
                <a:latin typeface="Times New Roman" pitchFamily="18" charset="0"/>
                <a:cs typeface="Times New Roman" pitchFamily="18" charset="0"/>
              </a:rPr>
              <a:t>Atmosphere sustained by volcanism and sublimation from SO</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 surface frosts</a:t>
            </a:r>
          </a:p>
          <a:p>
            <a:pPr marL="800100" lvl="1" indent="-342900">
              <a:buFont typeface="Arial" pitchFamily="34" charset="0"/>
              <a:buChar char="•"/>
              <a:defRPr/>
            </a:pPr>
            <a:r>
              <a:rPr lang="en-US" sz="2000" dirty="0">
                <a:latin typeface="Times New Roman" pitchFamily="18" charset="0"/>
                <a:cs typeface="Times New Roman" pitchFamily="18" charset="0"/>
              </a:rPr>
              <a:t>Dominant dayside atmospheric species is SO</a:t>
            </a:r>
            <a:r>
              <a:rPr lang="en-US" sz="20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 </a:t>
            </a:r>
            <a:r>
              <a:rPr lang="en-US" sz="2000" dirty="0">
                <a:latin typeface="Times New Roman" pitchFamily="18" charset="0"/>
                <a:cs typeface="Times New Roman" pitchFamily="18" charset="0"/>
              </a:rPr>
              <a:t>lesser species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 S</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 SO, O, O</a:t>
            </a:r>
            <a:r>
              <a:rPr lang="en-US" sz="2000" baseline="-25000" dirty="0">
                <a:latin typeface="Times New Roman" pitchFamily="18" charset="0"/>
                <a:cs typeface="Times New Roman" pitchFamily="18" charset="0"/>
              </a:rPr>
              <a:t>2</a:t>
            </a:r>
            <a:endParaRPr lang="en-US" sz="2400" dirty="0">
              <a:latin typeface="Times New Roman" pitchFamily="18" charset="0"/>
              <a:cs typeface="Times New Roman" pitchFamily="18" charset="0"/>
            </a:endParaRPr>
          </a:p>
          <a:p>
            <a:pPr marL="342900" indent="-342900">
              <a:buFont typeface="Arial" pitchFamily="34" charset="0"/>
              <a:buChar char="•"/>
              <a:defRPr/>
            </a:pPr>
            <a:r>
              <a:rPr lang="en-US" sz="2000" b="1" dirty="0">
                <a:solidFill>
                  <a:srgbClr val="C00000"/>
                </a:solidFill>
                <a:latin typeface="Times New Roman" pitchFamily="18" charset="0"/>
                <a:cs typeface="Times New Roman" pitchFamily="18" charset="0"/>
              </a:rPr>
              <a:t>Io is the most volcanically active body in the solar system</a:t>
            </a:r>
          </a:p>
          <a:p>
            <a:pPr marL="800100" lvl="1" indent="-342900">
              <a:buFont typeface="Arial" pitchFamily="34" charset="0"/>
              <a:buChar char="•"/>
              <a:defRPr/>
            </a:pPr>
            <a:r>
              <a:rPr lang="en-US" sz="2000" dirty="0">
                <a:latin typeface="Times New Roman" pitchFamily="18" charset="0"/>
                <a:cs typeface="Times New Roman" pitchFamily="18" charset="0"/>
              </a:rPr>
              <a:t>Volcanism is due to an orbital resonance with Europa and Ganymede which causes strong tidal forces in Io’s solid</a:t>
            </a:r>
          </a:p>
        </p:txBody>
      </p:sp>
      <p:sp>
        <p:nvSpPr>
          <p:cNvPr id="22" name="TextBox 21"/>
          <p:cNvSpPr txBox="1"/>
          <p:nvPr/>
        </p:nvSpPr>
        <p:spPr>
          <a:xfrm>
            <a:off x="8686800" y="6400800"/>
            <a:ext cx="312906" cy="369332"/>
          </a:xfrm>
          <a:prstGeom prst="rect">
            <a:avLst/>
          </a:prstGeom>
          <a:noFill/>
        </p:spPr>
        <p:txBody>
          <a:bodyPr wrap="none" rtlCol="0">
            <a:spAutoFit/>
          </a:bodyPr>
          <a:lstStyle/>
          <a:p>
            <a:r>
              <a:rPr lang="en-US" dirty="0" smtClean="0"/>
              <a:t>4</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2057400" y="152400"/>
            <a:ext cx="5257800" cy="609600"/>
          </a:xfrm>
        </p:spPr>
        <p:txBody>
          <a:bodyPr/>
          <a:lstStyle/>
          <a:p>
            <a:pPr fontAlgn="auto">
              <a:spcAft>
                <a:spcPts val="0"/>
              </a:spcAft>
              <a:defRPr/>
            </a:pPr>
            <a:r>
              <a:rPr lang="en-US" sz="3200" b="1" dirty="0">
                <a:solidFill>
                  <a:schemeClr val="bg1"/>
                </a:solidFill>
                <a:latin typeface="Times New Roman" pitchFamily="18" charset="0"/>
                <a:cs typeface="Times New Roman" pitchFamily="18" charset="0"/>
              </a:rPr>
              <a:t>Overview of </a:t>
            </a:r>
            <a:r>
              <a:rPr lang="en-US" sz="3200" b="1" i="1" dirty="0">
                <a:solidFill>
                  <a:schemeClr val="bg1"/>
                </a:solidFill>
                <a:latin typeface="Times New Roman" pitchFamily="18" charset="0"/>
                <a:cs typeface="Times New Roman" pitchFamily="18" charset="0"/>
              </a:rPr>
              <a:t>our</a:t>
            </a:r>
            <a:r>
              <a:rPr lang="en-US" sz="3200" b="1" dirty="0">
                <a:solidFill>
                  <a:schemeClr val="bg1"/>
                </a:solidFill>
                <a:latin typeface="Times New Roman" pitchFamily="18" charset="0"/>
                <a:cs typeface="Times New Roman" pitchFamily="18" charset="0"/>
              </a:rPr>
              <a:t> DSMC code</a:t>
            </a:r>
          </a:p>
        </p:txBody>
      </p:sp>
      <p:sp>
        <p:nvSpPr>
          <p:cNvPr id="26627" name="Rectangle 3"/>
          <p:cNvSpPr>
            <a:spLocks noGrp="1" noChangeArrowheads="1"/>
          </p:cNvSpPr>
          <p:nvPr>
            <p:ph type="subTitle" idx="1"/>
          </p:nvPr>
        </p:nvSpPr>
        <p:spPr>
          <a:xfrm>
            <a:off x="0" y="1219200"/>
            <a:ext cx="5181600" cy="5562600"/>
          </a:xfrm>
        </p:spPr>
        <p:txBody>
          <a:bodyPr>
            <a:normAutofit fontScale="70000" lnSpcReduction="20000"/>
          </a:bodyPr>
          <a:lstStyle/>
          <a:p>
            <a:pPr algn="l" fontAlgn="auto">
              <a:lnSpc>
                <a:spcPct val="90000"/>
              </a:lnSpc>
              <a:spcAft>
                <a:spcPts val="0"/>
              </a:spcAft>
              <a:buFontTx/>
              <a:buChar char="•"/>
              <a:defRPr/>
            </a:pPr>
            <a:r>
              <a:rPr lang="en-US" sz="2900" b="1" dirty="0">
                <a:solidFill>
                  <a:srgbClr val="C00000"/>
                </a:solidFill>
                <a:effectLst/>
                <a:latin typeface="Times New Roman" pitchFamily="18" charset="0"/>
                <a:cs typeface="Times New Roman" pitchFamily="18" charset="0"/>
              </a:rPr>
              <a:t>Three-dimensional</a:t>
            </a:r>
          </a:p>
          <a:p>
            <a:pPr algn="l" fontAlgn="auto">
              <a:lnSpc>
                <a:spcPct val="90000"/>
              </a:lnSpc>
              <a:spcAft>
                <a:spcPts val="0"/>
              </a:spcAft>
              <a:buFontTx/>
              <a:buChar char="•"/>
              <a:defRPr/>
            </a:pPr>
            <a:r>
              <a:rPr lang="en-US" sz="2900" b="1" dirty="0">
                <a:solidFill>
                  <a:srgbClr val="C00000"/>
                </a:solidFill>
                <a:effectLst/>
                <a:latin typeface="Times New Roman" pitchFamily="18" charset="0"/>
                <a:cs typeface="Times New Roman" pitchFamily="18" charset="0"/>
              </a:rPr>
              <a:t>Parallel</a:t>
            </a:r>
          </a:p>
          <a:p>
            <a:pPr algn="l" fontAlgn="auto">
              <a:lnSpc>
                <a:spcPct val="90000"/>
              </a:lnSpc>
              <a:spcAft>
                <a:spcPts val="0"/>
              </a:spcAft>
              <a:buFontTx/>
              <a:buChar char="•"/>
              <a:defRPr/>
            </a:pPr>
            <a:r>
              <a:rPr lang="en-US" sz="2900" b="1" dirty="0" smtClean="0">
                <a:solidFill>
                  <a:srgbClr val="C00000"/>
                </a:solidFill>
                <a:effectLst/>
                <a:latin typeface="Times New Roman" pitchFamily="18" charset="0"/>
                <a:cs typeface="Times New Roman" pitchFamily="18" charset="0"/>
              </a:rPr>
              <a:t>Atmospheric models</a:t>
            </a:r>
          </a:p>
          <a:p>
            <a:pPr lvl="1" algn="l" fontAlgn="auto">
              <a:lnSpc>
                <a:spcPct val="90000"/>
              </a:lnSpc>
              <a:spcAft>
                <a:spcPts val="0"/>
              </a:spcAft>
              <a:buFontTx/>
              <a:buChar char="•"/>
              <a:defRPr/>
            </a:pPr>
            <a:r>
              <a:rPr lang="en-US" sz="2600" dirty="0" smtClean="0">
                <a:solidFill>
                  <a:schemeClr val="tx1"/>
                </a:solidFill>
                <a:effectLst/>
                <a:latin typeface="Times New Roman" pitchFamily="18" charset="0"/>
                <a:cs typeface="Times New Roman" pitchFamily="18" charset="0"/>
              </a:rPr>
              <a:t>Rotational and vibrational energy states</a:t>
            </a:r>
          </a:p>
          <a:p>
            <a:pPr lvl="1" algn="l" fontAlgn="auto">
              <a:lnSpc>
                <a:spcPct val="90000"/>
              </a:lnSpc>
              <a:spcAft>
                <a:spcPts val="0"/>
              </a:spcAft>
              <a:buFontTx/>
              <a:buChar char="•"/>
              <a:defRPr/>
            </a:pPr>
            <a:r>
              <a:rPr lang="en-US" sz="2600" dirty="0" smtClean="0">
                <a:solidFill>
                  <a:schemeClr val="tx1"/>
                </a:solidFill>
                <a:effectLst/>
                <a:latin typeface="Times New Roman" pitchFamily="18" charset="0"/>
                <a:cs typeface="Times New Roman" pitchFamily="18" charset="0"/>
              </a:rPr>
              <a:t>Sub-stepped emission</a:t>
            </a:r>
          </a:p>
          <a:p>
            <a:pPr lvl="1" algn="l" fontAlgn="auto">
              <a:lnSpc>
                <a:spcPct val="90000"/>
              </a:lnSpc>
              <a:spcAft>
                <a:spcPts val="0"/>
              </a:spcAft>
              <a:buFontTx/>
              <a:buChar char="•"/>
              <a:defRPr/>
            </a:pPr>
            <a:r>
              <a:rPr lang="en-US" sz="2600" dirty="0" smtClean="0">
                <a:solidFill>
                  <a:schemeClr val="tx1"/>
                </a:solidFill>
                <a:effectLst/>
                <a:latin typeface="Times New Roman" pitchFamily="18" charset="0"/>
                <a:cs typeface="Times New Roman" pitchFamily="18" charset="0"/>
              </a:rPr>
              <a:t>Variable gravity</a:t>
            </a:r>
          </a:p>
          <a:p>
            <a:pPr lvl="1" algn="l">
              <a:lnSpc>
                <a:spcPct val="90000"/>
              </a:lnSpc>
              <a:buFontTx/>
              <a:buChar char="•"/>
              <a:defRPr/>
            </a:pPr>
            <a:r>
              <a:rPr lang="en-US" sz="2600" b="1" dirty="0">
                <a:solidFill>
                  <a:srgbClr val="00B050"/>
                </a:solidFill>
                <a:latin typeface="Times New Roman" pitchFamily="18" charset="0"/>
                <a:cs typeface="Times New Roman" pitchFamily="18" charset="0"/>
              </a:rPr>
              <a:t>Radial energy flux to model plasma bombardment</a:t>
            </a:r>
          </a:p>
          <a:p>
            <a:pPr lvl="1" algn="l" fontAlgn="auto">
              <a:lnSpc>
                <a:spcPct val="90000"/>
              </a:lnSpc>
              <a:spcAft>
                <a:spcPts val="0"/>
              </a:spcAft>
              <a:buFontTx/>
              <a:buChar char="•"/>
              <a:defRPr/>
            </a:pPr>
            <a:r>
              <a:rPr lang="en-US" sz="2600" dirty="0">
                <a:solidFill>
                  <a:schemeClr val="bg1">
                    <a:lumMod val="50000"/>
                  </a:schemeClr>
                </a:solidFill>
                <a:latin typeface="Times New Roman" pitchFamily="18" charset="0"/>
                <a:cs typeface="Times New Roman" pitchFamily="18" charset="0"/>
              </a:rPr>
              <a:t>Chemistry: neutral, photo, ion, &amp; electron</a:t>
            </a:r>
            <a:endParaRPr lang="en-US" sz="2600" dirty="0" smtClean="0">
              <a:solidFill>
                <a:schemeClr val="bg1">
                  <a:lumMod val="50000"/>
                </a:schemeClr>
              </a:solidFill>
              <a:effectLst/>
              <a:latin typeface="Times New Roman" pitchFamily="18" charset="0"/>
              <a:cs typeface="Times New Roman" pitchFamily="18" charset="0"/>
            </a:endParaRPr>
          </a:p>
          <a:p>
            <a:pPr algn="l" fontAlgn="auto">
              <a:lnSpc>
                <a:spcPct val="90000"/>
              </a:lnSpc>
              <a:spcAft>
                <a:spcPts val="0"/>
              </a:spcAft>
              <a:buFontTx/>
              <a:buChar char="•"/>
              <a:defRPr/>
            </a:pPr>
            <a:r>
              <a:rPr lang="en-US" sz="2800" b="1" dirty="0" smtClean="0">
                <a:solidFill>
                  <a:srgbClr val="C00000"/>
                </a:solidFill>
                <a:effectLst/>
                <a:latin typeface="Times New Roman" pitchFamily="18" charset="0"/>
                <a:cs typeface="Times New Roman" pitchFamily="18" charset="0"/>
              </a:rPr>
              <a:t>Surface models</a:t>
            </a:r>
          </a:p>
          <a:p>
            <a:pPr lvl="1" algn="l" fontAlgn="auto">
              <a:lnSpc>
                <a:spcPct val="90000"/>
              </a:lnSpc>
              <a:spcAft>
                <a:spcPts val="0"/>
              </a:spcAft>
              <a:buFontTx/>
              <a:buChar char="•"/>
              <a:defRPr/>
            </a:pPr>
            <a:r>
              <a:rPr lang="en-US" sz="2600" b="1" dirty="0" smtClean="0">
                <a:solidFill>
                  <a:srgbClr val="00B050"/>
                </a:solidFill>
                <a:effectLst/>
                <a:latin typeface="Times New Roman" pitchFamily="18" charset="0"/>
                <a:cs typeface="Times New Roman" pitchFamily="18" charset="0"/>
              </a:rPr>
              <a:t>Non-uniform SO</a:t>
            </a:r>
            <a:r>
              <a:rPr lang="en-US" sz="2600" b="1" baseline="-25000" dirty="0" smtClean="0">
                <a:solidFill>
                  <a:srgbClr val="00B050"/>
                </a:solidFill>
                <a:effectLst/>
                <a:latin typeface="Times New Roman" pitchFamily="18" charset="0"/>
                <a:cs typeface="Times New Roman" pitchFamily="18" charset="0"/>
              </a:rPr>
              <a:t>2</a:t>
            </a:r>
            <a:r>
              <a:rPr lang="en-US" sz="2600" b="1" dirty="0" smtClean="0">
                <a:solidFill>
                  <a:srgbClr val="00B050"/>
                </a:solidFill>
                <a:effectLst/>
                <a:latin typeface="Times New Roman" pitchFamily="18" charset="0"/>
                <a:cs typeface="Times New Roman" pitchFamily="18" charset="0"/>
              </a:rPr>
              <a:t> surface frosts</a:t>
            </a:r>
          </a:p>
          <a:p>
            <a:pPr lvl="1" algn="l" fontAlgn="auto">
              <a:lnSpc>
                <a:spcPct val="90000"/>
              </a:lnSpc>
              <a:spcAft>
                <a:spcPts val="0"/>
              </a:spcAft>
              <a:buFontTx/>
              <a:buChar char="•"/>
              <a:defRPr/>
            </a:pPr>
            <a:r>
              <a:rPr lang="en-US" sz="2600" b="1" dirty="0" smtClean="0">
                <a:solidFill>
                  <a:srgbClr val="00B050"/>
                </a:solidFill>
                <a:effectLst/>
                <a:latin typeface="Times New Roman" pitchFamily="18" charset="0"/>
                <a:cs typeface="Times New Roman" pitchFamily="18" charset="0"/>
              </a:rPr>
              <a:t>Comprehensive surface thermal model</a:t>
            </a:r>
          </a:p>
          <a:p>
            <a:pPr lvl="1" algn="l" fontAlgn="auto">
              <a:lnSpc>
                <a:spcPct val="90000"/>
              </a:lnSpc>
              <a:spcAft>
                <a:spcPts val="0"/>
              </a:spcAft>
              <a:buFontTx/>
              <a:buChar char="•"/>
              <a:defRPr/>
            </a:pPr>
            <a:r>
              <a:rPr lang="en-US" sz="2600" b="1" dirty="0" smtClean="0">
                <a:solidFill>
                  <a:srgbClr val="00B050"/>
                </a:solidFill>
                <a:effectLst/>
                <a:latin typeface="Times New Roman" pitchFamily="18" charset="0"/>
                <a:cs typeface="Times New Roman" pitchFamily="18" charset="0"/>
              </a:rPr>
              <a:t>Volcanic hot spots</a:t>
            </a:r>
          </a:p>
          <a:p>
            <a:pPr lvl="1" algn="l" fontAlgn="auto">
              <a:lnSpc>
                <a:spcPct val="90000"/>
              </a:lnSpc>
              <a:spcAft>
                <a:spcPts val="0"/>
              </a:spcAft>
              <a:buFontTx/>
              <a:buChar char="•"/>
              <a:defRPr/>
            </a:pPr>
            <a:r>
              <a:rPr lang="en-US" sz="2600" b="1" dirty="0" smtClean="0">
                <a:solidFill>
                  <a:srgbClr val="00B050"/>
                </a:solidFill>
                <a:effectLst/>
                <a:latin typeface="Times New Roman" pitchFamily="18" charset="0"/>
                <a:cs typeface="Times New Roman" pitchFamily="18" charset="0"/>
              </a:rPr>
              <a:t>Residence time on the non-frost surface</a:t>
            </a:r>
          </a:p>
          <a:p>
            <a:pPr lvl="1" algn="l">
              <a:lnSpc>
                <a:spcPct val="90000"/>
              </a:lnSpc>
              <a:buFontTx/>
              <a:buChar char="•"/>
              <a:defRPr/>
            </a:pPr>
            <a:r>
              <a:rPr lang="en-US" sz="2600" dirty="0">
                <a:solidFill>
                  <a:schemeClr val="bg1">
                    <a:lumMod val="50000"/>
                  </a:schemeClr>
                </a:solidFill>
                <a:latin typeface="Times New Roman" pitchFamily="18" charset="0"/>
                <a:cs typeface="Times New Roman" pitchFamily="18" charset="0"/>
              </a:rPr>
              <a:t>Surface sputtering by energetic </a:t>
            </a:r>
            <a:r>
              <a:rPr lang="en-US" sz="2600" dirty="0" smtClean="0">
                <a:solidFill>
                  <a:schemeClr val="bg1">
                    <a:lumMod val="50000"/>
                  </a:schemeClr>
                </a:solidFill>
                <a:latin typeface="Times New Roman" pitchFamily="18" charset="0"/>
                <a:cs typeface="Times New Roman" pitchFamily="18" charset="0"/>
              </a:rPr>
              <a:t>ions</a:t>
            </a:r>
            <a:endParaRPr lang="en-US" sz="2600" dirty="0" smtClean="0">
              <a:solidFill>
                <a:schemeClr val="bg1">
                  <a:lumMod val="50000"/>
                </a:schemeClr>
              </a:solidFill>
              <a:effectLst/>
              <a:latin typeface="Times New Roman" pitchFamily="18" charset="0"/>
              <a:cs typeface="Times New Roman" pitchFamily="18" charset="0"/>
            </a:endParaRPr>
          </a:p>
          <a:p>
            <a:pPr algn="l" fontAlgn="auto">
              <a:lnSpc>
                <a:spcPct val="90000"/>
              </a:lnSpc>
              <a:spcAft>
                <a:spcPts val="0"/>
              </a:spcAft>
              <a:buFontTx/>
              <a:buChar char="•"/>
              <a:defRPr/>
            </a:pPr>
            <a:r>
              <a:rPr lang="en-US" sz="2800" b="1" dirty="0" smtClean="0">
                <a:solidFill>
                  <a:srgbClr val="C00000"/>
                </a:solidFill>
                <a:effectLst/>
                <a:latin typeface="Times New Roman" pitchFamily="18" charset="0"/>
                <a:cs typeface="Times New Roman" pitchFamily="18" charset="0"/>
              </a:rPr>
              <a:t>Numerical models</a:t>
            </a:r>
          </a:p>
          <a:p>
            <a:pPr marL="457200" lvl="2" algn="l" fontAlgn="auto">
              <a:lnSpc>
                <a:spcPct val="90000"/>
              </a:lnSpc>
              <a:spcAft>
                <a:spcPts val="0"/>
              </a:spcAft>
              <a:buFontTx/>
              <a:buChar char="•"/>
              <a:defRPr/>
            </a:pPr>
            <a:r>
              <a:rPr lang="en-US" sz="2600" dirty="0">
                <a:solidFill>
                  <a:schemeClr val="tx1"/>
                </a:solidFill>
                <a:effectLst/>
                <a:latin typeface="Times New Roman" pitchFamily="18" charset="0"/>
                <a:cs typeface="Times New Roman" pitchFamily="18" charset="0"/>
              </a:rPr>
              <a:t>Spatially and </a:t>
            </a:r>
            <a:r>
              <a:rPr lang="en-US" sz="2600" dirty="0" smtClean="0">
                <a:solidFill>
                  <a:schemeClr val="tx1"/>
                </a:solidFill>
                <a:effectLst/>
                <a:latin typeface="Times New Roman" pitchFamily="18" charset="0"/>
                <a:cs typeface="Times New Roman" pitchFamily="18" charset="0"/>
              </a:rPr>
              <a:t>temporally </a:t>
            </a:r>
            <a:r>
              <a:rPr lang="en-US" sz="2600" dirty="0">
                <a:solidFill>
                  <a:schemeClr val="tx1"/>
                </a:solidFill>
                <a:effectLst/>
                <a:latin typeface="Times New Roman" pitchFamily="18" charset="0"/>
                <a:cs typeface="Times New Roman" pitchFamily="18" charset="0"/>
              </a:rPr>
              <a:t>varying weighting functions</a:t>
            </a:r>
            <a:r>
              <a:rPr lang="en-US" sz="2600" dirty="0" smtClean="0">
                <a:solidFill>
                  <a:schemeClr val="tx1"/>
                </a:solidFill>
                <a:effectLst/>
                <a:latin typeface="Times New Roman" pitchFamily="18" charset="0"/>
                <a:cs typeface="Times New Roman" pitchFamily="18" charset="0"/>
              </a:rPr>
              <a:t>.</a:t>
            </a:r>
          </a:p>
          <a:p>
            <a:pPr marL="457200" lvl="2" algn="l" fontAlgn="auto">
              <a:lnSpc>
                <a:spcPct val="90000"/>
              </a:lnSpc>
              <a:spcAft>
                <a:spcPts val="0"/>
              </a:spcAft>
              <a:buFontTx/>
              <a:buChar char="•"/>
              <a:defRPr/>
            </a:pPr>
            <a:r>
              <a:rPr lang="en-US" sz="2600" dirty="0" smtClean="0">
                <a:solidFill>
                  <a:schemeClr val="tx1"/>
                </a:solidFill>
                <a:effectLst/>
                <a:latin typeface="Times New Roman" pitchFamily="18" charset="0"/>
                <a:cs typeface="Times New Roman" pitchFamily="18" charset="0"/>
              </a:rPr>
              <a:t>Adaptive vertical grid that resolves </a:t>
            </a:r>
            <a:r>
              <a:rPr lang="en-US" sz="2600" dirty="0" err="1" smtClean="0">
                <a:solidFill>
                  <a:schemeClr val="tx1"/>
                </a:solidFill>
                <a:effectLst/>
                <a:latin typeface="Times New Roman" pitchFamily="18" charset="0"/>
                <a:cs typeface="Times New Roman" pitchFamily="18" charset="0"/>
              </a:rPr>
              <a:t>mfp</a:t>
            </a:r>
            <a:endParaRPr lang="en-US" sz="2600" dirty="0" smtClean="0">
              <a:solidFill>
                <a:schemeClr val="tx1"/>
              </a:solidFill>
              <a:effectLst/>
              <a:latin typeface="Times New Roman" pitchFamily="18" charset="0"/>
              <a:cs typeface="Times New Roman" pitchFamily="18" charset="0"/>
            </a:endParaRPr>
          </a:p>
          <a:p>
            <a:pPr marL="457200" lvl="2" algn="l" fontAlgn="auto">
              <a:lnSpc>
                <a:spcPct val="90000"/>
              </a:lnSpc>
              <a:spcAft>
                <a:spcPts val="0"/>
              </a:spcAft>
              <a:buFontTx/>
              <a:buChar char="•"/>
              <a:defRPr/>
            </a:pPr>
            <a:r>
              <a:rPr lang="en-US" sz="2600" dirty="0" smtClean="0">
                <a:solidFill>
                  <a:schemeClr val="tx1"/>
                </a:solidFill>
                <a:effectLst/>
                <a:latin typeface="Times New Roman" pitchFamily="18" charset="0"/>
                <a:cs typeface="Times New Roman" pitchFamily="18" charset="0"/>
              </a:rPr>
              <a:t>Sample onto to uniform output grid</a:t>
            </a:r>
          </a:p>
          <a:p>
            <a:pPr marL="457200" lvl="2" algn="l" fontAlgn="auto">
              <a:lnSpc>
                <a:spcPct val="90000"/>
              </a:lnSpc>
              <a:spcAft>
                <a:spcPts val="0"/>
              </a:spcAft>
              <a:buFontTx/>
              <a:buChar char="•"/>
              <a:defRPr/>
            </a:pPr>
            <a:r>
              <a:rPr lang="en-US" sz="2600" dirty="0" smtClean="0">
                <a:solidFill>
                  <a:schemeClr val="bg1">
                    <a:lumMod val="50000"/>
                  </a:schemeClr>
                </a:solidFill>
                <a:latin typeface="Times New Roman" pitchFamily="18" charset="0"/>
                <a:cs typeface="Times New Roman" pitchFamily="18" charset="0"/>
              </a:rPr>
              <a:t>Separate plasma and neutral </a:t>
            </a:r>
            <a:r>
              <a:rPr lang="en-US" sz="2600" dirty="0" err="1" smtClean="0">
                <a:solidFill>
                  <a:schemeClr val="bg1">
                    <a:lumMod val="50000"/>
                  </a:schemeClr>
                </a:solidFill>
                <a:latin typeface="Times New Roman" pitchFamily="18" charset="0"/>
                <a:cs typeface="Times New Roman" pitchFamily="18" charset="0"/>
              </a:rPr>
              <a:t>timesteps</a:t>
            </a:r>
            <a:endParaRPr lang="en-US" sz="2400" dirty="0">
              <a:solidFill>
                <a:schemeClr val="bg1">
                  <a:lumMod val="50000"/>
                </a:schemeClr>
              </a:solidFill>
              <a:effectLst/>
            </a:endParaRPr>
          </a:p>
        </p:txBody>
      </p:sp>
      <p:sp>
        <p:nvSpPr>
          <p:cNvPr id="26628" name="Text Box 4"/>
          <p:cNvSpPr txBox="1">
            <a:spLocks noChangeArrowheads="1"/>
          </p:cNvSpPr>
          <p:nvPr/>
        </p:nvSpPr>
        <p:spPr bwMode="auto">
          <a:xfrm>
            <a:off x="4724400" y="1066800"/>
            <a:ext cx="4267200" cy="5309146"/>
          </a:xfrm>
          <a:prstGeom prst="rect">
            <a:avLst/>
          </a:prstGeom>
          <a:noFill/>
          <a:ln w="22225">
            <a:solidFill>
              <a:schemeClr val="tx1"/>
            </a:solidFill>
            <a:miter lim="800000"/>
            <a:headEnd/>
            <a:tailEnd/>
          </a:ln>
          <a:effectLst>
            <a:glow rad="63500">
              <a:schemeClr val="accent2">
                <a:lumMod val="40000"/>
                <a:lumOff val="60000"/>
                <a:alpha val="40000"/>
              </a:schemeClr>
            </a:glow>
          </a:effectLst>
          <a:extLst>
            <a:ext uri="{909E8E84-426E-40DD-AFC4-6F175D3DCCD1}">
              <a14:hiddenFill xmlns:a14="http://schemas.microsoft.com/office/drawing/2010/main">
                <a:solidFill>
                  <a:schemeClr val="accent1"/>
                </a:solidFill>
              </a14:hiddenFill>
            </a:ext>
          </a:extLst>
        </p:spPr>
        <p:txBody>
          <a:bodyPr wrap="square">
            <a:spAutoFit/>
          </a:bodyPr>
          <a:lstStyle/>
          <a:p>
            <a:pPr algn="ctr">
              <a:spcBef>
                <a:spcPct val="50000"/>
              </a:spcBef>
              <a:defRPr/>
            </a:pPr>
            <a:r>
              <a:rPr lang="en-US" sz="2400" dirty="0">
                <a:latin typeface="Times New Roman" pitchFamily="18" charset="0"/>
                <a:cs typeface="Times New Roman" pitchFamily="18" charset="0"/>
              </a:rPr>
              <a:t>Time scales</a:t>
            </a:r>
          </a:p>
          <a:p>
            <a:pPr>
              <a:spcBef>
                <a:spcPct val="50000"/>
              </a:spcBef>
              <a:defRPr/>
            </a:pPr>
            <a:r>
              <a:rPr lang="en-US" sz="1400" b="1" dirty="0" smtClean="0">
                <a:solidFill>
                  <a:schemeClr val="bg1">
                    <a:lumMod val="65000"/>
                  </a:schemeClr>
                </a:solidFill>
                <a:latin typeface="Times New Roman" pitchFamily="18" charset="0"/>
                <a:cs typeface="Times New Roman" pitchFamily="18" charset="0"/>
              </a:rPr>
              <a:t>Chemistry		picoseconds</a:t>
            </a:r>
          </a:p>
          <a:p>
            <a:pPr>
              <a:spcBef>
                <a:spcPct val="50000"/>
              </a:spcBef>
              <a:defRPr/>
            </a:pPr>
            <a:r>
              <a:rPr lang="en-US" sz="1400" b="1" dirty="0" smtClean="0">
                <a:solidFill>
                  <a:schemeClr val="bg1">
                    <a:lumMod val="65000"/>
                  </a:schemeClr>
                </a:solidFill>
                <a:latin typeface="Times New Roman" pitchFamily="18" charset="0"/>
                <a:cs typeface="Times New Roman" pitchFamily="18" charset="0"/>
              </a:rPr>
              <a:t>Surface Sputtering	nanoseconds</a:t>
            </a:r>
          </a:p>
          <a:p>
            <a:pPr>
              <a:spcBef>
                <a:spcPct val="50000"/>
              </a:spcBef>
              <a:defRPr/>
            </a:pPr>
            <a:r>
              <a:rPr lang="en-US" sz="1400" b="1" dirty="0" smtClean="0">
                <a:solidFill>
                  <a:schemeClr val="bg1">
                    <a:lumMod val="65000"/>
                  </a:schemeClr>
                </a:solidFill>
                <a:latin typeface="Times New Roman" pitchFamily="18" charset="0"/>
                <a:cs typeface="Times New Roman" pitchFamily="18" charset="0"/>
              </a:rPr>
              <a:t>Plasma </a:t>
            </a:r>
            <a:r>
              <a:rPr lang="en-US" sz="1400" b="1" dirty="0" err="1" smtClean="0">
                <a:solidFill>
                  <a:schemeClr val="bg1">
                    <a:lumMod val="65000"/>
                  </a:schemeClr>
                </a:solidFill>
                <a:latin typeface="Times New Roman" pitchFamily="18" charset="0"/>
                <a:cs typeface="Times New Roman" pitchFamily="18" charset="0"/>
              </a:rPr>
              <a:t>Timestep</a:t>
            </a:r>
            <a:r>
              <a:rPr lang="en-US" sz="1400" b="1" dirty="0" smtClean="0">
                <a:solidFill>
                  <a:schemeClr val="bg1">
                    <a:lumMod val="65000"/>
                  </a:schemeClr>
                </a:solidFill>
                <a:latin typeface="Times New Roman" pitchFamily="18" charset="0"/>
                <a:cs typeface="Times New Roman" pitchFamily="18" charset="0"/>
              </a:rPr>
              <a:t>	0.005 seconds</a:t>
            </a:r>
          </a:p>
          <a:p>
            <a:pPr>
              <a:spcBef>
                <a:spcPct val="50000"/>
              </a:spcBef>
              <a:defRPr/>
            </a:pPr>
            <a:r>
              <a:rPr lang="en-US" sz="1400" b="1" dirty="0" smtClean="0">
                <a:solidFill>
                  <a:schemeClr val="bg1">
                    <a:lumMod val="65000"/>
                  </a:schemeClr>
                </a:solidFill>
                <a:latin typeface="Times New Roman" pitchFamily="18" charset="0"/>
                <a:cs typeface="Times New Roman" pitchFamily="18" charset="0"/>
              </a:rPr>
              <a:t>Ion-Neutral </a:t>
            </a:r>
            <a:r>
              <a:rPr lang="en-US" sz="1400" b="1" dirty="0" err="1" smtClean="0">
                <a:solidFill>
                  <a:schemeClr val="bg1">
                    <a:lumMod val="65000"/>
                  </a:schemeClr>
                </a:solidFill>
                <a:latin typeface="Times New Roman" pitchFamily="18" charset="0"/>
                <a:cs typeface="Times New Roman" pitchFamily="18" charset="0"/>
              </a:rPr>
              <a:t>Collsions</a:t>
            </a:r>
            <a:r>
              <a:rPr lang="en-US" sz="1400" b="1" dirty="0" smtClean="0">
                <a:solidFill>
                  <a:schemeClr val="bg1">
                    <a:lumMod val="65000"/>
                  </a:schemeClr>
                </a:solidFill>
                <a:latin typeface="Times New Roman" pitchFamily="18" charset="0"/>
                <a:cs typeface="Times New Roman" pitchFamily="18" charset="0"/>
              </a:rPr>
              <a:t> 	0.01 seconds - Hours</a:t>
            </a:r>
          </a:p>
          <a:p>
            <a:pPr>
              <a:spcBef>
                <a:spcPct val="50000"/>
              </a:spcBef>
              <a:defRPr/>
            </a:pPr>
            <a:r>
              <a:rPr lang="en-US" sz="1400" b="1" dirty="0" smtClean="0">
                <a:latin typeface="Times New Roman" pitchFamily="18" charset="0"/>
                <a:cs typeface="Times New Roman" pitchFamily="18" charset="0"/>
              </a:rPr>
              <a:t>Vibrational </a:t>
            </a:r>
            <a:r>
              <a:rPr lang="en-US" sz="1400" b="1" dirty="0">
                <a:latin typeface="Times New Roman" pitchFamily="18" charset="0"/>
                <a:cs typeface="Times New Roman" pitchFamily="18" charset="0"/>
              </a:rPr>
              <a:t>Half-life	</a:t>
            </a:r>
            <a:r>
              <a:rPr lang="en-US" sz="1400" b="1" dirty="0" smtClean="0">
                <a:latin typeface="Times New Roman" pitchFamily="18" charset="0"/>
                <a:cs typeface="Times New Roman" pitchFamily="18" charset="0"/>
              </a:rPr>
              <a:t>millisecond-second</a:t>
            </a:r>
          </a:p>
          <a:p>
            <a:pPr>
              <a:spcBef>
                <a:spcPct val="50000"/>
              </a:spcBef>
              <a:defRPr/>
            </a:pPr>
            <a:r>
              <a:rPr lang="en-US" sz="1400" b="1" dirty="0" smtClean="0">
                <a:solidFill>
                  <a:schemeClr val="bg1">
                    <a:lumMod val="65000"/>
                  </a:schemeClr>
                </a:solidFill>
                <a:latin typeface="Times New Roman" pitchFamily="18" charset="0"/>
                <a:cs typeface="Times New Roman" pitchFamily="18" charset="0"/>
              </a:rPr>
              <a:t>Cyclotron Gyration	0.5 seconds</a:t>
            </a:r>
            <a:endParaRPr lang="en-US" sz="1400" b="1" dirty="0">
              <a:solidFill>
                <a:schemeClr val="bg1">
                  <a:lumMod val="65000"/>
                </a:schemeClr>
              </a:solidFill>
              <a:latin typeface="Times New Roman" pitchFamily="18" charset="0"/>
              <a:cs typeface="Times New Roman" pitchFamily="18" charset="0"/>
            </a:endParaRPr>
          </a:p>
          <a:p>
            <a:pPr>
              <a:spcBef>
                <a:spcPct val="50000"/>
              </a:spcBef>
              <a:defRPr/>
            </a:pPr>
            <a:r>
              <a:rPr lang="en-US" sz="1400" b="1" i="1" dirty="0" smtClean="0">
                <a:solidFill>
                  <a:srgbClr val="FF0000"/>
                </a:solidFill>
                <a:latin typeface="Times New Roman" pitchFamily="18" charset="0"/>
                <a:cs typeface="Times New Roman" pitchFamily="18" charset="0"/>
              </a:rPr>
              <a:t>Gas </a:t>
            </a:r>
            <a:r>
              <a:rPr lang="en-US" sz="1400" b="1" i="1" dirty="0" err="1" smtClean="0">
                <a:solidFill>
                  <a:srgbClr val="FF0000"/>
                </a:solidFill>
                <a:latin typeface="Times New Roman" pitchFamily="18" charset="0"/>
                <a:cs typeface="Times New Roman" pitchFamily="18" charset="0"/>
              </a:rPr>
              <a:t>Timestep</a:t>
            </a:r>
            <a:r>
              <a:rPr lang="en-US" sz="1400" b="1" i="1" dirty="0">
                <a:solidFill>
                  <a:srgbClr val="FF0000"/>
                </a:solidFill>
                <a:latin typeface="Times New Roman" pitchFamily="18" charset="0"/>
                <a:cs typeface="Times New Roman" pitchFamily="18" charset="0"/>
              </a:rPr>
              <a:t>	</a:t>
            </a:r>
            <a:r>
              <a:rPr lang="en-US" sz="1400" b="1" i="1" dirty="0" smtClean="0">
                <a:solidFill>
                  <a:srgbClr val="FF0000"/>
                </a:solidFill>
                <a:latin typeface="Times New Roman" pitchFamily="18" charset="0"/>
                <a:cs typeface="Times New Roman" pitchFamily="18" charset="0"/>
              </a:rPr>
              <a:t>0.5 </a:t>
            </a:r>
            <a:r>
              <a:rPr lang="en-US" sz="1400" b="1" i="1" dirty="0">
                <a:solidFill>
                  <a:srgbClr val="FF0000"/>
                </a:solidFill>
                <a:latin typeface="Times New Roman" pitchFamily="18" charset="0"/>
                <a:cs typeface="Times New Roman" pitchFamily="18" charset="0"/>
              </a:rPr>
              <a:t>seconds</a:t>
            </a:r>
          </a:p>
          <a:p>
            <a:pPr>
              <a:spcBef>
                <a:spcPct val="50000"/>
              </a:spcBef>
              <a:defRPr/>
            </a:pPr>
            <a:r>
              <a:rPr lang="en-US" sz="1400" b="1" dirty="0" smtClean="0">
                <a:latin typeface="Times New Roman" pitchFamily="18" charset="0"/>
                <a:cs typeface="Times New Roman" pitchFamily="18" charset="0"/>
              </a:rPr>
              <a:t>Neutral </a:t>
            </a:r>
            <a:r>
              <a:rPr lang="en-US" sz="1400" b="1" dirty="0">
                <a:latin typeface="Times New Roman" pitchFamily="18" charset="0"/>
                <a:cs typeface="Times New Roman" pitchFamily="18" charset="0"/>
              </a:rPr>
              <a:t>Collisions	0.1 seconds - hours</a:t>
            </a:r>
          </a:p>
          <a:p>
            <a:pPr>
              <a:spcBef>
                <a:spcPct val="50000"/>
              </a:spcBef>
              <a:defRPr/>
            </a:pPr>
            <a:r>
              <a:rPr lang="en-US" sz="1400" b="1" dirty="0">
                <a:solidFill>
                  <a:srgbClr val="00B050"/>
                </a:solidFill>
                <a:latin typeface="Times New Roman" pitchFamily="18" charset="0"/>
                <a:cs typeface="Times New Roman" pitchFamily="18" charset="0"/>
              </a:rPr>
              <a:t>Residence Time	Seconds - Hours</a:t>
            </a:r>
          </a:p>
          <a:p>
            <a:pPr>
              <a:spcBef>
                <a:spcPct val="50000"/>
              </a:spcBef>
              <a:defRPr/>
            </a:pPr>
            <a:r>
              <a:rPr lang="en-US" sz="1400" b="1" dirty="0">
                <a:latin typeface="Times New Roman" pitchFamily="18" charset="0"/>
                <a:cs typeface="Times New Roman" pitchFamily="18" charset="0"/>
              </a:rPr>
              <a:t>Ballistic Time	2-3 Minutes</a:t>
            </a:r>
          </a:p>
          <a:p>
            <a:pPr>
              <a:spcBef>
                <a:spcPct val="50000"/>
              </a:spcBef>
              <a:defRPr/>
            </a:pPr>
            <a:r>
              <a:rPr lang="en-US" sz="1400" b="1" dirty="0">
                <a:latin typeface="Times New Roman" pitchFamily="18" charset="0"/>
                <a:cs typeface="Times New Roman" pitchFamily="18" charset="0"/>
              </a:rPr>
              <a:t>Flow Evolution	1-2 </a:t>
            </a:r>
            <a:r>
              <a:rPr lang="en-US" sz="1400" b="1" dirty="0" smtClean="0">
                <a:latin typeface="Times New Roman" pitchFamily="18" charset="0"/>
                <a:cs typeface="Times New Roman" pitchFamily="18" charset="0"/>
              </a:rPr>
              <a:t>Hours</a:t>
            </a:r>
            <a:endParaRPr lang="en-US" sz="1400" b="1" i="1" dirty="0">
              <a:solidFill>
                <a:schemeClr val="accent2"/>
              </a:solidFill>
              <a:latin typeface="Times New Roman" pitchFamily="18" charset="0"/>
              <a:cs typeface="Times New Roman" pitchFamily="18" charset="0"/>
            </a:endParaRPr>
          </a:p>
          <a:p>
            <a:pPr>
              <a:spcBef>
                <a:spcPct val="50000"/>
              </a:spcBef>
              <a:defRPr/>
            </a:pPr>
            <a:r>
              <a:rPr lang="en-US" sz="1400" b="1" dirty="0">
                <a:solidFill>
                  <a:srgbClr val="00B050"/>
                </a:solidFill>
                <a:latin typeface="Times New Roman" pitchFamily="18" charset="0"/>
                <a:cs typeface="Times New Roman" pitchFamily="18" charset="0"/>
              </a:rPr>
              <a:t>Eclipse		2 </a:t>
            </a:r>
            <a:r>
              <a:rPr lang="en-US" sz="1400" b="1" dirty="0" smtClean="0">
                <a:solidFill>
                  <a:srgbClr val="00B050"/>
                </a:solidFill>
                <a:latin typeface="Times New Roman" pitchFamily="18" charset="0"/>
                <a:cs typeface="Times New Roman" pitchFamily="18" charset="0"/>
              </a:rPr>
              <a:t>hours</a:t>
            </a:r>
          </a:p>
          <a:p>
            <a:pPr>
              <a:spcBef>
                <a:spcPct val="50000"/>
              </a:spcBef>
              <a:defRPr/>
            </a:pPr>
            <a:r>
              <a:rPr lang="en-US" sz="1400" b="1" i="1" dirty="0">
                <a:solidFill>
                  <a:srgbClr val="002060"/>
                </a:solidFill>
                <a:latin typeface="Times New Roman" pitchFamily="18" charset="0"/>
                <a:cs typeface="Times New Roman" pitchFamily="18" charset="0"/>
              </a:rPr>
              <a:t>Io hours simulated	~8 hours</a:t>
            </a:r>
            <a:r>
              <a:rPr lang="en-US" sz="1400" b="1" i="1" dirty="0">
                <a:solidFill>
                  <a:schemeClr val="accent2"/>
                </a:solidFill>
                <a:latin typeface="Times New Roman" pitchFamily="18" charset="0"/>
                <a:cs typeface="Times New Roman" pitchFamily="18" charset="0"/>
              </a:rPr>
              <a:t>	</a:t>
            </a:r>
            <a:endParaRPr lang="en-US" sz="1400" b="1" dirty="0" smtClean="0">
              <a:solidFill>
                <a:srgbClr val="00B050"/>
              </a:solidFill>
              <a:latin typeface="Times New Roman" pitchFamily="18" charset="0"/>
              <a:cs typeface="Times New Roman" pitchFamily="18" charset="0"/>
            </a:endParaRPr>
          </a:p>
          <a:p>
            <a:pPr>
              <a:spcBef>
                <a:spcPct val="50000"/>
              </a:spcBef>
              <a:defRPr/>
            </a:pPr>
            <a:r>
              <a:rPr lang="en-US" sz="1400" b="1" dirty="0">
                <a:solidFill>
                  <a:schemeClr val="bg1">
                    <a:lumMod val="65000"/>
                  </a:schemeClr>
                </a:solidFill>
                <a:latin typeface="Times New Roman" pitchFamily="18" charset="0"/>
                <a:cs typeface="Times New Roman" pitchFamily="18" charset="0"/>
              </a:rPr>
              <a:t>SO</a:t>
            </a:r>
            <a:r>
              <a:rPr lang="en-US" sz="1400" b="1" baseline="-25000" dirty="0">
                <a:solidFill>
                  <a:schemeClr val="bg1">
                    <a:lumMod val="65000"/>
                  </a:schemeClr>
                </a:solidFill>
                <a:latin typeface="Times New Roman" pitchFamily="18" charset="0"/>
                <a:cs typeface="Times New Roman" pitchFamily="18" charset="0"/>
              </a:rPr>
              <a:t>2</a:t>
            </a:r>
            <a:r>
              <a:rPr lang="en-US" sz="1400" b="1" dirty="0">
                <a:solidFill>
                  <a:schemeClr val="bg1">
                    <a:lumMod val="65000"/>
                  </a:schemeClr>
                </a:solidFill>
                <a:latin typeface="Times New Roman" pitchFamily="18" charset="0"/>
                <a:cs typeface="Times New Roman" pitchFamily="18" charset="0"/>
              </a:rPr>
              <a:t> Photo Half-life	</a:t>
            </a:r>
            <a:r>
              <a:rPr lang="en-US" sz="1400" b="1" dirty="0" smtClean="0">
                <a:solidFill>
                  <a:schemeClr val="bg1">
                    <a:lumMod val="65000"/>
                  </a:schemeClr>
                </a:solidFill>
                <a:latin typeface="Times New Roman" pitchFamily="18" charset="0"/>
                <a:cs typeface="Times New Roman" pitchFamily="18" charset="0"/>
              </a:rPr>
              <a:t>36 hours</a:t>
            </a:r>
            <a:endParaRPr lang="en-US" sz="1400" b="1" dirty="0">
              <a:solidFill>
                <a:schemeClr val="bg1">
                  <a:lumMod val="65000"/>
                </a:schemeClr>
              </a:solidFill>
              <a:latin typeface="Times New Roman" pitchFamily="18" charset="0"/>
              <a:cs typeface="Times New Roman" pitchFamily="18" charset="0"/>
            </a:endParaRPr>
          </a:p>
          <a:p>
            <a:pPr>
              <a:spcBef>
                <a:spcPct val="50000"/>
              </a:spcBef>
              <a:defRPr/>
            </a:pPr>
            <a:r>
              <a:rPr lang="en-US" sz="1400" b="1" dirty="0">
                <a:latin typeface="Times New Roman" pitchFamily="18" charset="0"/>
                <a:cs typeface="Times New Roman" pitchFamily="18" charset="0"/>
              </a:rPr>
              <a:t>Io Day		42 Hours</a:t>
            </a:r>
          </a:p>
        </p:txBody>
      </p:sp>
      <p:sp>
        <p:nvSpPr>
          <p:cNvPr id="5" name="TextBox 4"/>
          <p:cNvSpPr txBox="1"/>
          <p:nvPr/>
        </p:nvSpPr>
        <p:spPr>
          <a:xfrm>
            <a:off x="8686800" y="6400800"/>
            <a:ext cx="312906" cy="369332"/>
          </a:xfrm>
          <a:prstGeom prst="rect">
            <a:avLst/>
          </a:prstGeom>
          <a:noFill/>
        </p:spPr>
        <p:txBody>
          <a:bodyPr wrap="none" rtlCol="0">
            <a:spAutoFit/>
          </a:bodyPr>
          <a:lstStyle/>
          <a:p>
            <a:r>
              <a:rPr lang="en-US" dirty="0" smtClean="0"/>
              <a:t>5</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429000" y="152400"/>
            <a:ext cx="2514600" cy="609600"/>
          </a:xfrm>
        </p:spPr>
        <p:txBody>
          <a:bodyPr>
            <a:normAutofit/>
          </a:bodyPr>
          <a:lstStyle/>
          <a:p>
            <a:pPr fontAlgn="auto">
              <a:spcAft>
                <a:spcPts val="0"/>
              </a:spcAft>
              <a:defRPr/>
            </a:pPr>
            <a:r>
              <a:rPr lang="en-US" sz="3200" b="1" dirty="0" smtClean="0">
                <a:solidFill>
                  <a:schemeClr val="bg1"/>
                </a:solidFill>
                <a:latin typeface="Times New Roman" pitchFamily="18" charset="0"/>
                <a:cs typeface="Times New Roman" pitchFamily="18" charset="0"/>
              </a:rPr>
              <a:t>3D / Parallel</a:t>
            </a:r>
            <a:endParaRPr lang="en-US" sz="32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838200"/>
            <a:ext cx="8808145" cy="4114800"/>
          </a:xfrm>
          <a:prstGeom prst="rect">
            <a:avLst/>
          </a:prstGeom>
        </p:spPr>
      </p:pic>
      <p:sp>
        <p:nvSpPr>
          <p:cNvPr id="5" name="TextBox 4"/>
          <p:cNvSpPr txBox="1"/>
          <p:nvPr/>
        </p:nvSpPr>
        <p:spPr>
          <a:xfrm>
            <a:off x="304800" y="4506686"/>
            <a:ext cx="4267200" cy="2062103"/>
          </a:xfrm>
          <a:prstGeom prst="rect">
            <a:avLst/>
          </a:prstGeom>
          <a:noFill/>
        </p:spPr>
        <p:txBody>
          <a:bodyPr wrap="square" rtlCol="0">
            <a:spAutoFit/>
          </a:bodyPr>
          <a:lstStyle/>
          <a:p>
            <a:pPr marL="342900" indent="-342900">
              <a:buFont typeface="Arial" pitchFamily="34" charset="0"/>
              <a:buChar char="•"/>
            </a:pPr>
            <a:r>
              <a:rPr lang="en-US" sz="2400" b="1" dirty="0" smtClean="0">
                <a:solidFill>
                  <a:srgbClr val="C00000"/>
                </a:solidFill>
                <a:latin typeface="Times New Roman" pitchFamily="18" charset="0"/>
                <a:cs typeface="Times New Roman" pitchFamily="18" charset="0"/>
              </a:rPr>
              <a:t>3D</a:t>
            </a:r>
          </a:p>
          <a:p>
            <a:pPr marL="800100" lvl="1" indent="-342900">
              <a:buFont typeface="Arial" pitchFamily="34" charset="0"/>
              <a:buChar char="•"/>
            </a:pPr>
            <a:r>
              <a:rPr lang="en-US" sz="2000" dirty="0" smtClean="0">
                <a:latin typeface="Times New Roman" pitchFamily="18" charset="0"/>
                <a:cs typeface="Times New Roman" pitchFamily="18" charset="0"/>
              </a:rPr>
              <a:t>Domain discretized by a spherical grid</a:t>
            </a:r>
          </a:p>
          <a:p>
            <a:pPr marL="342900" indent="-342900">
              <a:buFont typeface="Arial" pitchFamily="34" charset="0"/>
              <a:buChar char="•"/>
            </a:pPr>
            <a:r>
              <a:rPr lang="en-US" sz="2400" b="1" dirty="0" smtClean="0">
                <a:solidFill>
                  <a:srgbClr val="C00000"/>
                </a:solidFill>
                <a:latin typeface="Times New Roman" pitchFamily="18" charset="0"/>
                <a:cs typeface="Times New Roman" pitchFamily="18" charset="0"/>
              </a:rPr>
              <a:t>Parallel</a:t>
            </a:r>
          </a:p>
          <a:p>
            <a:pPr marL="800100" lvl="1" indent="-342900">
              <a:buFont typeface="Arial" pitchFamily="34" charset="0"/>
              <a:buChar char="•"/>
            </a:pPr>
            <a:r>
              <a:rPr lang="en-US" sz="2000" dirty="0" smtClean="0">
                <a:latin typeface="Times New Roman" pitchFamily="18" charset="0"/>
                <a:cs typeface="Times New Roman" pitchFamily="18" charset="0"/>
              </a:rPr>
              <a:t>MPI</a:t>
            </a:r>
          </a:p>
          <a:p>
            <a:pPr marL="800100" lvl="1" indent="-342900">
              <a:buFont typeface="Arial" pitchFamily="34" charset="0"/>
              <a:buChar char="•"/>
            </a:pPr>
            <a:r>
              <a:rPr lang="en-US" sz="2000" dirty="0" smtClean="0">
                <a:latin typeface="Times New Roman" pitchFamily="18" charset="0"/>
                <a:cs typeface="Times New Roman" pitchFamily="18" charset="0"/>
              </a:rPr>
              <a:t>Tested up to 360 </a:t>
            </a:r>
            <a:r>
              <a:rPr lang="en-US" sz="2000" dirty="0" err="1" smtClean="0">
                <a:latin typeface="Times New Roman" pitchFamily="18" charset="0"/>
                <a:cs typeface="Times New Roman" pitchFamily="18" charset="0"/>
              </a:rPr>
              <a:t>procesors</a:t>
            </a:r>
            <a:endParaRPr lang="en-US" sz="2000" dirty="0" smtClean="0">
              <a:latin typeface="Times New Roman" pitchFamily="18" charset="0"/>
              <a:cs typeface="Times New Roman" pitchFamily="18" charset="0"/>
            </a:endParaRPr>
          </a:p>
        </p:txBody>
      </p:sp>
      <p:sp>
        <p:nvSpPr>
          <p:cNvPr id="8" name="TextBox 7"/>
          <p:cNvSpPr txBox="1"/>
          <p:nvPr/>
        </p:nvSpPr>
        <p:spPr>
          <a:xfrm>
            <a:off x="4724400" y="4691351"/>
            <a:ext cx="4267200" cy="1692771"/>
          </a:xfrm>
          <a:prstGeom prst="rect">
            <a:avLst/>
          </a:prstGeom>
          <a:noFill/>
        </p:spPr>
        <p:txBody>
          <a:bodyPr wrap="square" rtlCol="0">
            <a:spAutoFit/>
          </a:bodyPr>
          <a:lstStyle/>
          <a:p>
            <a:pPr marL="342900" indent="-342900">
              <a:buFont typeface="Arial" pitchFamily="34" charset="0"/>
              <a:buChar char="•"/>
            </a:pPr>
            <a:r>
              <a:rPr lang="en-US" sz="2400" b="1" dirty="0" smtClean="0">
                <a:solidFill>
                  <a:srgbClr val="C00000"/>
                </a:solidFill>
                <a:latin typeface="Times New Roman" pitchFamily="18" charset="0"/>
                <a:cs typeface="Times New Roman" pitchFamily="18" charset="0"/>
              </a:rPr>
              <a:t>Parameters</a:t>
            </a:r>
          </a:p>
          <a:p>
            <a:pPr marL="800100" lvl="1" indent="-342900">
              <a:buFont typeface="Arial" pitchFamily="34" charset="0"/>
              <a:buChar char="•"/>
            </a:pPr>
            <a:r>
              <a:rPr lang="en-US" sz="2000" dirty="0" smtClean="0">
                <a:latin typeface="Times New Roman" pitchFamily="18" charset="0"/>
                <a:cs typeface="Times New Roman" pitchFamily="18" charset="0"/>
              </a:rPr>
              <a:t>720 million molecules instantaneously</a:t>
            </a:r>
          </a:p>
          <a:p>
            <a:pPr marL="800100" lvl="1" indent="-342900">
              <a:buFont typeface="Arial" pitchFamily="34" charset="0"/>
              <a:buChar char="•"/>
            </a:pPr>
            <a:r>
              <a:rPr lang="en-US" sz="2000" dirty="0" smtClean="0">
                <a:latin typeface="Times New Roman" pitchFamily="18" charset="0"/>
                <a:cs typeface="Times New Roman" pitchFamily="18" charset="0"/>
              </a:rPr>
              <a:t>Simulated ~1/6</a:t>
            </a:r>
            <a:r>
              <a:rPr lang="en-US" sz="2000" baseline="30000" dirty="0"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of Io’s orbit</a:t>
            </a:r>
          </a:p>
          <a:p>
            <a:pPr marL="800100" lvl="1" indent="-342900">
              <a:buFont typeface="Arial" pitchFamily="34" charset="0"/>
              <a:buChar char="•"/>
            </a:pPr>
            <a:r>
              <a:rPr lang="en-US" sz="2000" dirty="0" smtClean="0">
                <a:latin typeface="Times New Roman" pitchFamily="18" charset="0"/>
                <a:cs typeface="Times New Roman" pitchFamily="18" charset="0"/>
              </a:rPr>
              <a:t>~120,000 computational hours</a:t>
            </a:r>
          </a:p>
        </p:txBody>
      </p:sp>
      <p:sp>
        <p:nvSpPr>
          <p:cNvPr id="6" name="TextBox 5"/>
          <p:cNvSpPr txBox="1"/>
          <p:nvPr/>
        </p:nvSpPr>
        <p:spPr>
          <a:xfrm>
            <a:off x="8686800" y="6400800"/>
            <a:ext cx="312906" cy="369332"/>
          </a:xfrm>
          <a:prstGeom prst="rect">
            <a:avLst/>
          </a:prstGeom>
          <a:noFill/>
        </p:spPr>
        <p:txBody>
          <a:bodyPr wrap="none" rtlCol="0">
            <a:spAutoFit/>
          </a:bodyPr>
          <a:lstStyle/>
          <a:p>
            <a:r>
              <a:rPr lang="en-US" dirty="0" smtClean="0"/>
              <a:t>6</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229028" y="152400"/>
            <a:ext cx="4857572" cy="609600"/>
          </a:xfrm>
        </p:spPr>
        <p:txBody>
          <a:bodyPr>
            <a:normAutofit/>
          </a:bodyPr>
          <a:lstStyle/>
          <a:p>
            <a:pPr fontAlgn="auto">
              <a:spcAft>
                <a:spcPts val="0"/>
              </a:spcAft>
              <a:defRPr/>
            </a:pPr>
            <a:r>
              <a:rPr lang="en-US" sz="3200" b="1" dirty="0" smtClean="0">
                <a:solidFill>
                  <a:schemeClr val="bg1"/>
                </a:solidFill>
                <a:latin typeface="Times New Roman" pitchFamily="18" charset="0"/>
                <a:cs typeface="Times New Roman" pitchFamily="18" charset="0"/>
              </a:rPr>
              <a:t>Orientation of Eclipse</a:t>
            </a:r>
            <a:endParaRPr lang="en-US" sz="3200" b="1" dirty="0">
              <a:solidFill>
                <a:schemeClr val="bg1"/>
              </a:solidFill>
              <a:latin typeface="Times New Roman" pitchFamily="18" charset="0"/>
              <a:cs typeface="Times New Roman" pitchFamily="18" charset="0"/>
            </a:endParaRPr>
          </a:p>
        </p:txBody>
      </p:sp>
      <p:sp>
        <p:nvSpPr>
          <p:cNvPr id="5" name="TextBox 4"/>
          <p:cNvSpPr txBox="1"/>
          <p:nvPr/>
        </p:nvSpPr>
        <p:spPr>
          <a:xfrm>
            <a:off x="304800" y="4506686"/>
            <a:ext cx="8610600" cy="2123658"/>
          </a:xfrm>
          <a:prstGeom prst="rect">
            <a:avLst/>
          </a:prstGeom>
          <a:noFill/>
        </p:spPr>
        <p:txBody>
          <a:bodyPr wrap="square" rtlCol="0">
            <a:spAutoFit/>
          </a:bodyPr>
          <a:lstStyle/>
          <a:p>
            <a:pPr marL="342900" indent="-342900">
              <a:buFont typeface="Arial" pitchFamily="34" charset="0"/>
              <a:buChar char="•"/>
            </a:pPr>
            <a:r>
              <a:rPr lang="en-US" sz="2400" b="1" dirty="0" smtClean="0">
                <a:solidFill>
                  <a:srgbClr val="C00000"/>
                </a:solidFill>
                <a:latin typeface="Times New Roman" pitchFamily="18" charset="0"/>
                <a:cs typeface="Times New Roman" pitchFamily="18" charset="0"/>
              </a:rPr>
              <a:t>Simulations begin ~2.5 hours before eclipse, extends through the 2 hour eclipse, and finishes ~3 hours after exit from eclipse</a:t>
            </a:r>
          </a:p>
          <a:p>
            <a:pPr marL="800100" lvl="1" indent="-342900">
              <a:buFont typeface="Arial" pitchFamily="34" charset="0"/>
              <a:buChar char="•"/>
            </a:pPr>
            <a:r>
              <a:rPr lang="en-US" sz="2000" dirty="0" smtClean="0">
                <a:latin typeface="Times New Roman" pitchFamily="18" charset="0"/>
                <a:cs typeface="Times New Roman" pitchFamily="18" charset="0"/>
              </a:rPr>
              <a:t>The initial orientation is ~330 W and Io enter eclipse at ~351 W</a:t>
            </a:r>
          </a:p>
          <a:p>
            <a:pPr marL="800100" lvl="1" indent="-342900">
              <a:buFont typeface="Arial" pitchFamily="34" charset="0"/>
              <a:buChar char="•"/>
            </a:pPr>
            <a:r>
              <a:rPr lang="en-US" sz="2000" dirty="0" smtClean="0">
                <a:latin typeface="Times New Roman" pitchFamily="18" charset="0"/>
                <a:cs typeface="Times New Roman" pitchFamily="18" charset="0"/>
              </a:rPr>
              <a:t>Io is tidally locked and therefore the sub-Jovian point (0 W) is fixed</a:t>
            </a:r>
          </a:p>
          <a:p>
            <a:pPr marL="800100" lvl="1" indent="-342900">
              <a:buFont typeface="Arial" pitchFamily="34" charset="0"/>
              <a:buChar char="•"/>
            </a:pPr>
            <a:r>
              <a:rPr lang="en-US" sz="2000" dirty="0" smtClean="0">
                <a:latin typeface="Times New Roman" pitchFamily="18" charset="0"/>
                <a:cs typeface="Times New Roman" pitchFamily="18" charset="0"/>
              </a:rPr>
              <a:t>Consequently, only half of Io ever experiences eclipse</a:t>
            </a:r>
          </a:p>
          <a:p>
            <a:r>
              <a:rPr lang="en-US" sz="2000" b="1" dirty="0" smtClean="0">
                <a:latin typeface="Times New Roman" pitchFamily="18" charset="0"/>
                <a:cs typeface="Times New Roman" pitchFamily="18" charset="0"/>
              </a:rPr>
              <a:t>Note: Figure is not to scale.</a:t>
            </a:r>
            <a:endParaRPr lang="en-US" b="1" dirty="0" smtClean="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57" y="998665"/>
            <a:ext cx="3783142" cy="3361297"/>
          </a:xfrm>
          <a:prstGeom prst="rect">
            <a:avLst/>
          </a:prstGeom>
        </p:spPr>
      </p:pic>
      <p:cxnSp>
        <p:nvCxnSpPr>
          <p:cNvPr id="7" name="Straight Arrow Connector 6"/>
          <p:cNvCxnSpPr/>
          <p:nvPr/>
        </p:nvCxnSpPr>
        <p:spPr>
          <a:xfrm flipH="1">
            <a:off x="2229028" y="2133600"/>
            <a:ext cx="590372" cy="1143000"/>
          </a:xfrm>
          <a:prstGeom prst="straightConnector1">
            <a:avLst/>
          </a:prstGeom>
          <a:ln w="254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95600" y="2133600"/>
            <a:ext cx="0" cy="1371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13328" y="1992086"/>
            <a:ext cx="828586"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27621" y="1524000"/>
            <a:ext cx="1082348" cy="369332"/>
          </a:xfrm>
          <a:prstGeom prst="rect">
            <a:avLst/>
          </a:prstGeom>
          <a:noFill/>
        </p:spPr>
        <p:txBody>
          <a:bodyPr wrap="none" rtlCol="0">
            <a:spAutoFit/>
          </a:bodyPr>
          <a:lstStyle/>
          <a:p>
            <a:r>
              <a:rPr lang="en-US" dirty="0" err="1" smtClean="0">
                <a:solidFill>
                  <a:schemeClr val="bg1"/>
                </a:solidFill>
                <a:latin typeface="Calibri" pitchFamily="34" charset="0"/>
                <a:cs typeface="Calibri" pitchFamily="34" charset="0"/>
              </a:rPr>
              <a:t>Nightside</a:t>
            </a:r>
            <a:endParaRPr lang="en-US" dirty="0">
              <a:solidFill>
                <a:schemeClr val="bg1"/>
              </a:solidFill>
              <a:latin typeface="Calibri" pitchFamily="34" charset="0"/>
              <a:cs typeface="Calibri" pitchFamily="34" charset="0"/>
            </a:endParaRPr>
          </a:p>
        </p:txBody>
      </p:sp>
      <p:sp>
        <p:nvSpPr>
          <p:cNvPr id="24" name="TextBox 23"/>
          <p:cNvSpPr txBox="1"/>
          <p:nvPr/>
        </p:nvSpPr>
        <p:spPr>
          <a:xfrm>
            <a:off x="3026230" y="2079182"/>
            <a:ext cx="941283" cy="369332"/>
          </a:xfrm>
          <a:prstGeom prst="rect">
            <a:avLst/>
          </a:prstGeom>
          <a:noFill/>
        </p:spPr>
        <p:txBody>
          <a:bodyPr wrap="none" rtlCol="0">
            <a:spAutoFit/>
          </a:bodyPr>
          <a:lstStyle/>
          <a:p>
            <a:r>
              <a:rPr lang="en-US" dirty="0" smtClean="0">
                <a:solidFill>
                  <a:schemeClr val="bg1"/>
                </a:solidFill>
                <a:latin typeface="Calibri" pitchFamily="34" charset="0"/>
                <a:cs typeface="Calibri" pitchFamily="34" charset="0"/>
              </a:rPr>
              <a:t>Dayside</a:t>
            </a:r>
            <a:endParaRPr lang="en-US" dirty="0">
              <a:solidFill>
                <a:schemeClr val="bg1"/>
              </a:solidFill>
              <a:latin typeface="Calibri" pitchFamily="34" charset="0"/>
              <a:cs typeface="Calibri" pitchFamily="34" charset="0"/>
            </a:endParaRPr>
          </a:p>
        </p:txBody>
      </p:sp>
      <p:cxnSp>
        <p:nvCxnSpPr>
          <p:cNvPr id="30" name="Straight Arrow Connector 29"/>
          <p:cNvCxnSpPr/>
          <p:nvPr/>
        </p:nvCxnSpPr>
        <p:spPr>
          <a:xfrm flipV="1">
            <a:off x="1645923" y="2133600"/>
            <a:ext cx="1173477" cy="46352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7200" y="2273962"/>
            <a:ext cx="1188723" cy="646331"/>
          </a:xfrm>
          <a:prstGeom prst="rect">
            <a:avLst/>
          </a:prstGeom>
          <a:noFill/>
          <a:ln>
            <a:solidFill>
              <a:schemeClr val="bg1"/>
            </a:solidFill>
          </a:ln>
        </p:spPr>
        <p:txBody>
          <a:bodyPr wrap="none" rtlCol="0">
            <a:spAutoFit/>
          </a:bodyPr>
          <a:lstStyle/>
          <a:p>
            <a:r>
              <a:rPr lang="en-US" dirty="0" smtClean="0">
                <a:solidFill>
                  <a:schemeClr val="bg1"/>
                </a:solidFill>
                <a:latin typeface="Calibri" pitchFamily="34" charset="0"/>
                <a:cs typeface="Calibri" pitchFamily="34" charset="0"/>
              </a:rPr>
              <a:t>Sub-Jovian</a:t>
            </a:r>
          </a:p>
          <a:p>
            <a:r>
              <a:rPr lang="en-US" dirty="0" smtClean="0">
                <a:solidFill>
                  <a:schemeClr val="bg1"/>
                </a:solidFill>
                <a:latin typeface="Calibri" pitchFamily="34" charset="0"/>
                <a:cs typeface="Calibri" pitchFamily="34" charset="0"/>
              </a:rPr>
              <a:t>Point</a:t>
            </a:r>
            <a:endParaRPr lang="en-US" dirty="0">
              <a:solidFill>
                <a:schemeClr val="bg1"/>
              </a:solidFill>
              <a:latin typeface="Calibri" pitchFamily="34" charset="0"/>
              <a:cs typeface="Calibri" pitchFamily="34" charset="0"/>
            </a:endParaRPr>
          </a:p>
        </p:txBody>
      </p:sp>
      <p:cxnSp>
        <p:nvCxnSpPr>
          <p:cNvPr id="27653" name="Straight Arrow Connector 27652"/>
          <p:cNvCxnSpPr/>
          <p:nvPr/>
        </p:nvCxnSpPr>
        <p:spPr>
          <a:xfrm flipH="1" flipV="1">
            <a:off x="2895600" y="2133600"/>
            <a:ext cx="304800" cy="6858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050381" y="2819400"/>
            <a:ext cx="988219" cy="646331"/>
          </a:xfrm>
          <a:prstGeom prst="rect">
            <a:avLst/>
          </a:prstGeom>
          <a:noFill/>
          <a:ln>
            <a:solidFill>
              <a:schemeClr val="bg1"/>
            </a:solidFill>
          </a:ln>
        </p:spPr>
        <p:txBody>
          <a:bodyPr wrap="none" rtlCol="0">
            <a:spAutoFit/>
          </a:bodyPr>
          <a:lstStyle/>
          <a:p>
            <a:r>
              <a:rPr lang="en-US" dirty="0" err="1" smtClean="0">
                <a:solidFill>
                  <a:schemeClr val="bg1"/>
                </a:solidFill>
                <a:latin typeface="Calibri" pitchFamily="34" charset="0"/>
                <a:cs typeface="Calibri" pitchFamily="34" charset="0"/>
              </a:rPr>
              <a:t>Subsolar</a:t>
            </a:r>
            <a:endParaRPr lang="en-US" dirty="0" smtClean="0">
              <a:solidFill>
                <a:schemeClr val="bg1"/>
              </a:solidFill>
              <a:latin typeface="Calibri" pitchFamily="34" charset="0"/>
              <a:cs typeface="Calibri" pitchFamily="34" charset="0"/>
            </a:endParaRPr>
          </a:p>
          <a:p>
            <a:r>
              <a:rPr lang="en-US" dirty="0" smtClean="0">
                <a:solidFill>
                  <a:schemeClr val="bg1"/>
                </a:solidFill>
                <a:latin typeface="Calibri" pitchFamily="34" charset="0"/>
                <a:cs typeface="Calibri" pitchFamily="34" charset="0"/>
              </a:rPr>
              <a:t>Point</a:t>
            </a:r>
            <a:endParaRPr lang="en-US" dirty="0">
              <a:solidFill>
                <a:schemeClr val="bg1"/>
              </a:solidFill>
              <a:latin typeface="Calibri" pitchFamily="34" charset="0"/>
              <a:cs typeface="Calibri" pitchFamily="34" charset="0"/>
            </a:endParaRPr>
          </a:p>
        </p:txBody>
      </p:sp>
      <p:sp>
        <p:nvSpPr>
          <p:cNvPr id="4" name="Rectangle 3"/>
          <p:cNvSpPr/>
          <p:nvPr/>
        </p:nvSpPr>
        <p:spPr>
          <a:xfrm>
            <a:off x="1862728" y="1045029"/>
            <a:ext cx="695414" cy="5116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75940" y="1012368"/>
            <a:ext cx="858888" cy="830997"/>
          </a:xfrm>
          <a:prstGeom prst="rect">
            <a:avLst/>
          </a:prstGeom>
          <a:noFill/>
        </p:spPr>
        <p:txBody>
          <a:bodyPr wrap="none" rtlCol="0">
            <a:spAutoFit/>
          </a:bodyPr>
          <a:lstStyle/>
          <a:p>
            <a:pPr algn="ctr"/>
            <a:r>
              <a:rPr lang="en-US" sz="1600" dirty="0" smtClean="0">
                <a:solidFill>
                  <a:schemeClr val="bg1"/>
                </a:solidFill>
                <a:latin typeface="Calibri" pitchFamily="34" charset="0"/>
                <a:cs typeface="Calibri" pitchFamily="34" charset="0"/>
              </a:rPr>
              <a:t>Eclipsed</a:t>
            </a:r>
          </a:p>
          <a:p>
            <a:pPr algn="ctr"/>
            <a:r>
              <a:rPr lang="en-US" sz="1600" dirty="0" smtClean="0">
                <a:solidFill>
                  <a:schemeClr val="bg1"/>
                </a:solidFill>
                <a:latin typeface="Calibri" pitchFamily="34" charset="0"/>
                <a:cs typeface="Calibri" pitchFamily="34" charset="0"/>
              </a:rPr>
              <a:t>By</a:t>
            </a:r>
          </a:p>
          <a:p>
            <a:pPr algn="ctr"/>
            <a:r>
              <a:rPr lang="en-US" sz="1600" dirty="0" smtClean="0">
                <a:solidFill>
                  <a:schemeClr val="bg1"/>
                </a:solidFill>
                <a:latin typeface="Calibri" pitchFamily="34" charset="0"/>
                <a:cs typeface="Calibri" pitchFamily="34" charset="0"/>
              </a:rPr>
              <a:t>Jupiter</a:t>
            </a:r>
            <a:endParaRPr lang="en-US" sz="1600" dirty="0">
              <a:solidFill>
                <a:schemeClr val="bg1"/>
              </a:solidFill>
              <a:latin typeface="Calibri" pitchFamily="34" charset="0"/>
              <a:cs typeface="Calibri" pitchFamily="34" charset="0"/>
            </a:endParaRPr>
          </a:p>
        </p:txBody>
      </p:sp>
      <p:pic>
        <p:nvPicPr>
          <p:cNvPr id="9" name="io_eclipsed_by_jupiter.swf"/>
          <p:cNvPicPr>
            <a:picLocks noRot="1" noChangeAspect="1"/>
          </p:cNvPicPr>
          <p:nvPr>
            <a:videoFile r:link="rId1"/>
          </p:nvPr>
        </p:nvPicPr>
        <p:blipFill>
          <a:blip r:embed="rId4"/>
          <a:stretch>
            <a:fillRect/>
          </a:stretch>
        </p:blipFill>
        <p:spPr>
          <a:xfrm>
            <a:off x="4419600" y="1012368"/>
            <a:ext cx="4495800" cy="3371850"/>
          </a:xfrm>
          <a:prstGeom prst="rect">
            <a:avLst/>
          </a:prstGeom>
        </p:spPr>
      </p:pic>
      <p:sp>
        <p:nvSpPr>
          <p:cNvPr id="17" name="TextBox 16"/>
          <p:cNvSpPr txBox="1"/>
          <p:nvPr/>
        </p:nvSpPr>
        <p:spPr>
          <a:xfrm>
            <a:off x="8686800" y="6400800"/>
            <a:ext cx="312906" cy="369332"/>
          </a:xfrm>
          <a:prstGeom prst="rect">
            <a:avLst/>
          </a:prstGeom>
          <a:noFill/>
        </p:spPr>
        <p:txBody>
          <a:bodyPr wrap="none" rtlCol="0">
            <a:spAutoFit/>
          </a:bodyPr>
          <a:lstStyle/>
          <a:p>
            <a:r>
              <a:rPr lang="en-US" dirty="0" smtClean="0"/>
              <a:t>7</a:t>
            </a:r>
            <a:endParaRPr lang="en-US" dirty="0"/>
          </a:p>
        </p:txBody>
      </p:sp>
      <p:sp>
        <p:nvSpPr>
          <p:cNvPr id="3" name="Rectangle 2"/>
          <p:cNvSpPr/>
          <p:nvPr/>
        </p:nvSpPr>
        <p:spPr>
          <a:xfrm>
            <a:off x="1066800" y="3744686"/>
            <a:ext cx="2606039"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V="1">
            <a:off x="1524000" y="3744686"/>
            <a:ext cx="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752600" y="3733800"/>
            <a:ext cx="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81200" y="3733800"/>
            <a:ext cx="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209800" y="3733800"/>
            <a:ext cx="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438400" y="3733800"/>
            <a:ext cx="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667000" y="3733800"/>
            <a:ext cx="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895600" y="3733800"/>
            <a:ext cx="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74705" y="3864820"/>
            <a:ext cx="945580" cy="369332"/>
          </a:xfrm>
          <a:prstGeom prst="rect">
            <a:avLst/>
          </a:prstGeom>
          <a:noFill/>
        </p:spPr>
        <p:txBody>
          <a:bodyPr wrap="none" rtlCol="0">
            <a:spAutoFit/>
          </a:bodyPr>
          <a:lstStyle/>
          <a:p>
            <a:r>
              <a:rPr lang="en-US" dirty="0" smtClean="0">
                <a:solidFill>
                  <a:schemeClr val="bg1"/>
                </a:solidFill>
                <a:latin typeface="Calibri" pitchFamily="34" charset="0"/>
                <a:cs typeface="Calibri" pitchFamily="34" charset="0"/>
              </a:rPr>
              <a:t>Sunlight</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04603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52600" y="76200"/>
            <a:ext cx="5791200" cy="609600"/>
          </a:xfrm>
        </p:spPr>
        <p:txBody>
          <a:bodyPr>
            <a:normAutofit/>
          </a:bodyPr>
          <a:lstStyle/>
          <a:p>
            <a:pPr fontAlgn="auto">
              <a:spcAft>
                <a:spcPts val="0"/>
              </a:spcAft>
              <a:defRPr/>
            </a:pPr>
            <a:r>
              <a:rPr lang="en-US" sz="2400" b="1" dirty="0" smtClean="0">
                <a:solidFill>
                  <a:schemeClr val="bg1"/>
                </a:solidFill>
                <a:latin typeface="Times New Roman" pitchFamily="18" charset="0"/>
                <a:cs typeface="Times New Roman" pitchFamily="18" charset="0"/>
              </a:rPr>
              <a:t>Solid Surface Boundary Conditions</a:t>
            </a:r>
            <a:endParaRPr lang="en-US" sz="2400" b="1" dirty="0">
              <a:solidFill>
                <a:schemeClr val="bg1"/>
              </a:solidFill>
              <a:latin typeface="Times New Roman" pitchFamily="18" charset="0"/>
              <a:cs typeface="Times New Roman" pitchFamily="18" charset="0"/>
            </a:endParaRPr>
          </a:p>
        </p:txBody>
      </p:sp>
      <p:sp>
        <p:nvSpPr>
          <p:cNvPr id="14339" name="Rectangle 3"/>
          <p:cNvSpPr>
            <a:spLocks noChangeArrowheads="1"/>
          </p:cNvSpPr>
          <p:nvPr/>
        </p:nvSpPr>
        <p:spPr bwMode="auto">
          <a:xfrm>
            <a:off x="402772" y="4964591"/>
            <a:ext cx="8382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solidFill>
                  <a:srgbClr val="C00000"/>
                </a:solidFill>
                <a:latin typeface="Times New Roman" pitchFamily="18" charset="0"/>
                <a:cs typeface="Times New Roman" pitchFamily="18" charset="0"/>
              </a:rPr>
              <a:t>Frost and non-frost surface temperature boundary conditions as a function of time near eclipse</a:t>
            </a:r>
          </a:p>
          <a:p>
            <a:pPr lvl="1">
              <a:spcBef>
                <a:spcPct val="20000"/>
              </a:spcBef>
              <a:buFontTx/>
              <a:buChar char="•"/>
            </a:pPr>
            <a:r>
              <a:rPr lang="en-US" b="1" dirty="0" smtClean="0">
                <a:latin typeface="Times New Roman" pitchFamily="18" charset="0"/>
                <a:cs typeface="Times New Roman" pitchFamily="18" charset="0"/>
              </a:rPr>
              <a:t> The SO</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surface frost temperature drops ~10 K during the 2 hours of eclipse</a:t>
            </a:r>
          </a:p>
          <a:p>
            <a:pPr lvl="1">
              <a:spcBef>
                <a:spcPct val="20000"/>
              </a:spcBef>
              <a:buFontTx/>
              <a:buChar char="•"/>
            </a:pPr>
            <a:r>
              <a:rPr lang="en-US" b="1" dirty="0" smtClean="0">
                <a:latin typeface="Times New Roman" pitchFamily="18" charset="0"/>
                <a:cs typeface="Times New Roman" pitchFamily="18" charset="0"/>
              </a:rPr>
              <a:t>Due to exponential dependence, SO</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column density drops ~10×</a:t>
            </a:r>
          </a:p>
          <a:p>
            <a:pPr lvl="1">
              <a:spcBef>
                <a:spcPct val="20000"/>
              </a:spcBef>
              <a:buFontTx/>
              <a:buChar char="•"/>
            </a:pPr>
            <a:endParaRPr lang="en-US" sz="1600" dirty="0">
              <a:latin typeface="Times New Roman" pitchFamily="18" charset="0"/>
              <a:cs typeface="Times New Roman" pitchFamily="18" charset="0"/>
            </a:endParaRPr>
          </a:p>
          <a:p>
            <a:pPr lvl="1">
              <a:spcBef>
                <a:spcPct val="20000"/>
              </a:spcBef>
            </a:pPr>
            <a:endParaRPr lang="en-US" sz="1600" dirty="0">
              <a:latin typeface="Times New Roman" pitchFamily="18" charset="0"/>
              <a:cs typeface="Times New Roman" pitchFamily="18" charset="0"/>
            </a:endParaRPr>
          </a:p>
          <a:p>
            <a:pPr lvl="1">
              <a:spcBef>
                <a:spcPct val="20000"/>
              </a:spcBef>
            </a:pPr>
            <a:endParaRPr lang="en-US" sz="900" dirty="0"/>
          </a:p>
        </p:txBody>
      </p:sp>
      <p:pic>
        <p:nvPicPr>
          <p:cNvPr id="3" name="frost_temperature_animation_through_eclipse.swf"/>
          <p:cNvPicPr>
            <a:picLocks noRot="1" noChangeAspect="1"/>
          </p:cNvPicPr>
          <p:nvPr>
            <a:videoFile r:link="rId1"/>
          </p:nvPr>
        </p:nvPicPr>
        <p:blipFill>
          <a:blip r:embed="rId4"/>
          <a:stretch>
            <a:fillRect/>
          </a:stretch>
        </p:blipFill>
        <p:spPr>
          <a:xfrm>
            <a:off x="119744" y="1099457"/>
            <a:ext cx="4426856" cy="3320142"/>
          </a:xfrm>
          <a:prstGeom prst="rect">
            <a:avLst/>
          </a:prstGeom>
          <a:ln w="19050">
            <a:solidFill>
              <a:schemeClr val="tx1"/>
            </a:solidFill>
          </a:ln>
        </p:spPr>
      </p:pic>
      <p:pic>
        <p:nvPicPr>
          <p:cNvPr id="4" name="non-frost_temperature_animation_through_eclipse.swf"/>
          <p:cNvPicPr>
            <a:picLocks noRot="1" noChangeAspect="1"/>
          </p:cNvPicPr>
          <p:nvPr>
            <a:videoFile r:link="rId2"/>
          </p:nvPr>
        </p:nvPicPr>
        <p:blipFill>
          <a:blip r:embed="rId4"/>
          <a:stretch>
            <a:fillRect/>
          </a:stretch>
        </p:blipFill>
        <p:spPr>
          <a:xfrm>
            <a:off x="4593772" y="1099456"/>
            <a:ext cx="4426857" cy="3320143"/>
          </a:xfrm>
          <a:prstGeom prst="rect">
            <a:avLst/>
          </a:prstGeom>
          <a:ln w="19050">
            <a:solidFill>
              <a:schemeClr val="tx1"/>
            </a:solidFill>
          </a:ln>
        </p:spPr>
      </p:pic>
      <p:sp>
        <p:nvSpPr>
          <p:cNvPr id="2" name="TextBox 1"/>
          <p:cNvSpPr txBox="1"/>
          <p:nvPr/>
        </p:nvSpPr>
        <p:spPr>
          <a:xfrm>
            <a:off x="871970" y="4431894"/>
            <a:ext cx="2922403" cy="523220"/>
          </a:xfrm>
          <a:prstGeom prst="rect">
            <a:avLst/>
          </a:prstGeom>
          <a:noFill/>
        </p:spPr>
        <p:txBody>
          <a:bodyPr wrap="none" rtlCol="0">
            <a:spAutoFit/>
          </a:bodyPr>
          <a:lstStyle/>
          <a:p>
            <a:r>
              <a:rPr lang="en-US" sz="2800" b="1" dirty="0" smtClean="0">
                <a:latin typeface="Calibri" pitchFamily="34" charset="0"/>
                <a:cs typeface="Calibri" pitchFamily="34" charset="0"/>
              </a:rPr>
              <a:t>Frost Temperature</a:t>
            </a:r>
            <a:endParaRPr lang="en-US" sz="2800" b="1" dirty="0">
              <a:latin typeface="Calibri" pitchFamily="34" charset="0"/>
              <a:cs typeface="Calibri" pitchFamily="34" charset="0"/>
            </a:endParaRPr>
          </a:p>
        </p:txBody>
      </p:sp>
      <p:sp>
        <p:nvSpPr>
          <p:cNvPr id="7" name="TextBox 6"/>
          <p:cNvSpPr txBox="1"/>
          <p:nvPr/>
        </p:nvSpPr>
        <p:spPr>
          <a:xfrm>
            <a:off x="4979712" y="4452961"/>
            <a:ext cx="3654975" cy="523220"/>
          </a:xfrm>
          <a:prstGeom prst="rect">
            <a:avLst/>
          </a:prstGeom>
          <a:noFill/>
        </p:spPr>
        <p:txBody>
          <a:bodyPr wrap="none" rtlCol="0">
            <a:spAutoFit/>
          </a:bodyPr>
          <a:lstStyle/>
          <a:p>
            <a:r>
              <a:rPr lang="en-US" sz="2800" b="1" dirty="0" smtClean="0">
                <a:latin typeface="Calibri" pitchFamily="34" charset="0"/>
                <a:cs typeface="Calibri" pitchFamily="34" charset="0"/>
              </a:rPr>
              <a:t>Non-Frost Temperature</a:t>
            </a:r>
            <a:endParaRPr lang="en-US" sz="2800" b="1" dirty="0">
              <a:latin typeface="Calibri" pitchFamily="34" charset="0"/>
              <a:cs typeface="Calibri" pitchFamily="34" charset="0"/>
            </a:endParaRPr>
          </a:p>
        </p:txBody>
      </p:sp>
      <p:sp>
        <p:nvSpPr>
          <p:cNvPr id="8" name="TextBox 7"/>
          <p:cNvSpPr txBox="1"/>
          <p:nvPr/>
        </p:nvSpPr>
        <p:spPr>
          <a:xfrm>
            <a:off x="8686800" y="6400800"/>
            <a:ext cx="312906" cy="369332"/>
          </a:xfrm>
          <a:prstGeom prst="rect">
            <a:avLst/>
          </a:prstGeom>
          <a:noFill/>
        </p:spPr>
        <p:txBody>
          <a:bodyPr wrap="none" rtlCol="0">
            <a:spAutoFit/>
          </a:bodyPr>
          <a:lstStyle/>
          <a:p>
            <a:r>
              <a:rPr lang="en-US" dirty="0" smtClean="0"/>
              <a:t>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3"/>
                </p:tgtEl>
              </p:cMediaNode>
            </p:video>
            <p:video>
              <p:cMediaNode vol="80000">
                <p:cTn id="11"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52600" y="76200"/>
            <a:ext cx="5791200" cy="609600"/>
          </a:xfrm>
        </p:spPr>
        <p:txBody>
          <a:bodyPr>
            <a:normAutofit/>
          </a:bodyPr>
          <a:lstStyle/>
          <a:p>
            <a:pPr fontAlgn="auto">
              <a:spcAft>
                <a:spcPts val="0"/>
              </a:spcAft>
              <a:defRPr/>
            </a:pPr>
            <a:r>
              <a:rPr lang="en-US" sz="2400" b="1" dirty="0" smtClean="0">
                <a:solidFill>
                  <a:schemeClr val="bg1"/>
                </a:solidFill>
                <a:latin typeface="Times New Roman" pitchFamily="18" charset="0"/>
                <a:cs typeface="Times New Roman" pitchFamily="18" charset="0"/>
              </a:rPr>
              <a:t>Equatorial Slice of Atmosphere</a:t>
            </a:r>
            <a:endParaRPr lang="en-US" sz="2400" b="1" dirty="0">
              <a:solidFill>
                <a:schemeClr val="bg1"/>
              </a:solidFill>
              <a:latin typeface="Times New Roman" pitchFamily="18" charset="0"/>
              <a:cs typeface="Times New Roman" pitchFamily="18" charset="0"/>
            </a:endParaRPr>
          </a:p>
        </p:txBody>
      </p:sp>
      <p:sp>
        <p:nvSpPr>
          <p:cNvPr id="14339" name="Rectangle 3"/>
          <p:cNvSpPr>
            <a:spLocks noChangeArrowheads="1"/>
          </p:cNvSpPr>
          <p:nvPr/>
        </p:nvSpPr>
        <p:spPr bwMode="auto">
          <a:xfrm>
            <a:off x="228600" y="5562600"/>
            <a:ext cx="8771106" cy="96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en-US" sz="2400" b="1" dirty="0" smtClean="0">
                <a:latin typeface="Times New Roman" pitchFamily="18" charset="0"/>
                <a:cs typeface="Times New Roman" pitchFamily="18" charset="0"/>
              </a:rPr>
              <a:t>(Left) Actual geometry of equatorial slice. </a:t>
            </a:r>
          </a:p>
          <a:p>
            <a:pPr>
              <a:spcBef>
                <a:spcPct val="20000"/>
              </a:spcBef>
              <a:buFontTx/>
              <a:buChar char="•"/>
            </a:pPr>
            <a:r>
              <a:rPr lang="en-US" sz="2400" b="1" dirty="0" smtClean="0">
                <a:latin typeface="Times New Roman" pitchFamily="18" charset="0"/>
                <a:cs typeface="Times New Roman" pitchFamily="18" charset="0"/>
              </a:rPr>
              <a:t>(Right) “Rectangular/Unwrapped” geometry of equatorial slice.</a:t>
            </a:r>
            <a:endParaRPr lang="en-US" b="1" dirty="0" smtClean="0">
              <a:latin typeface="Times New Roman" pitchFamily="18" charset="0"/>
              <a:cs typeface="Times New Roman" pitchFamily="18" charset="0"/>
            </a:endParaRPr>
          </a:p>
          <a:p>
            <a:pPr lvl="1">
              <a:spcBef>
                <a:spcPct val="20000"/>
              </a:spcBef>
              <a:buFontTx/>
              <a:buChar char="•"/>
            </a:pPr>
            <a:endParaRPr lang="en-US" sz="1600" dirty="0">
              <a:latin typeface="Times New Roman" pitchFamily="18" charset="0"/>
              <a:cs typeface="Times New Roman" pitchFamily="18" charset="0"/>
            </a:endParaRPr>
          </a:p>
          <a:p>
            <a:pPr lvl="1">
              <a:spcBef>
                <a:spcPct val="20000"/>
              </a:spcBef>
            </a:pPr>
            <a:endParaRPr lang="en-US" sz="1600" dirty="0">
              <a:latin typeface="Times New Roman" pitchFamily="18" charset="0"/>
              <a:cs typeface="Times New Roman" pitchFamily="18" charset="0"/>
            </a:endParaRPr>
          </a:p>
          <a:p>
            <a:pPr lvl="1">
              <a:spcBef>
                <a:spcPct val="20000"/>
              </a:spcBef>
            </a:pPr>
            <a:endParaRPr lang="en-US" sz="9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124513"/>
            <a:ext cx="3733800" cy="2500149"/>
          </a:xfrm>
          <a:prstGeom prst="rect">
            <a:avLst/>
          </a:prstGeom>
        </p:spPr>
      </p:pic>
      <p:sp>
        <p:nvSpPr>
          <p:cNvPr id="13" name="TextBox 12"/>
          <p:cNvSpPr txBox="1"/>
          <p:nvPr/>
        </p:nvSpPr>
        <p:spPr>
          <a:xfrm>
            <a:off x="373133" y="4495800"/>
            <a:ext cx="1377300" cy="646331"/>
          </a:xfrm>
          <a:prstGeom prst="rect">
            <a:avLst/>
          </a:prstGeom>
          <a:noFill/>
          <a:ln w="19050">
            <a:solidFill>
              <a:schemeClr val="tx1"/>
            </a:solidFill>
          </a:ln>
        </p:spPr>
        <p:txBody>
          <a:bodyPr wrap="none" rtlCol="0">
            <a:spAutoFit/>
          </a:bodyPr>
          <a:lstStyle/>
          <a:p>
            <a:r>
              <a:rPr lang="en-US" b="1" dirty="0" smtClean="0"/>
              <a:t>Equatorial </a:t>
            </a:r>
          </a:p>
          <a:p>
            <a:r>
              <a:rPr lang="en-US" b="1" dirty="0" smtClean="0"/>
              <a:t>Slice</a:t>
            </a:r>
            <a:endParaRPr lang="en-US" b="1" dirty="0"/>
          </a:p>
        </p:txBody>
      </p:sp>
      <p:sp>
        <p:nvSpPr>
          <p:cNvPr id="14" name="TextBox 13"/>
          <p:cNvSpPr txBox="1"/>
          <p:nvPr/>
        </p:nvSpPr>
        <p:spPr>
          <a:xfrm>
            <a:off x="373133" y="1149421"/>
            <a:ext cx="2069797" cy="923330"/>
          </a:xfrm>
          <a:prstGeom prst="rect">
            <a:avLst/>
          </a:prstGeom>
          <a:noFill/>
          <a:ln w="19050">
            <a:solidFill>
              <a:schemeClr val="tx1"/>
            </a:solidFill>
          </a:ln>
        </p:spPr>
        <p:txBody>
          <a:bodyPr wrap="none" rtlCol="0">
            <a:spAutoFit/>
          </a:bodyPr>
          <a:lstStyle/>
          <a:p>
            <a:r>
              <a:rPr lang="en-US" b="1" dirty="0" smtClean="0"/>
              <a:t>Atmosphere</a:t>
            </a:r>
          </a:p>
          <a:p>
            <a:r>
              <a:rPr lang="en-US" b="1" dirty="0" smtClean="0"/>
              <a:t>in first cell above</a:t>
            </a:r>
          </a:p>
          <a:p>
            <a:r>
              <a:rPr lang="en-US" b="1" dirty="0"/>
              <a:t>t</a:t>
            </a:r>
            <a:r>
              <a:rPr lang="en-US" b="1" dirty="0" smtClean="0"/>
              <a:t>he surface</a:t>
            </a:r>
            <a:endParaRPr lang="en-US" b="1" dirty="0"/>
          </a:p>
        </p:txBody>
      </p:sp>
      <p:cxnSp>
        <p:nvCxnSpPr>
          <p:cNvPr id="16" name="Straight Arrow Connector 15"/>
          <p:cNvCxnSpPr>
            <a:stCxn id="13" idx="3"/>
          </p:cNvCxnSpPr>
          <p:nvPr/>
        </p:nvCxnSpPr>
        <p:spPr>
          <a:xfrm flipV="1">
            <a:off x="1750433" y="3962400"/>
            <a:ext cx="459367" cy="8565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408031" y="2072751"/>
            <a:ext cx="342402" cy="5942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686800" y="6400800"/>
            <a:ext cx="312906" cy="369332"/>
          </a:xfrm>
          <a:prstGeom prst="rect">
            <a:avLst/>
          </a:prstGeom>
          <a:noFill/>
        </p:spPr>
        <p:txBody>
          <a:bodyPr wrap="none" rtlCol="0">
            <a:spAutoFit/>
          </a:bodyPr>
          <a:lstStyle/>
          <a:p>
            <a:r>
              <a:rPr lang="en-US" dirty="0" smtClean="0"/>
              <a:t>9</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315" y="2169839"/>
            <a:ext cx="4419600" cy="2077756"/>
          </a:xfrm>
          <a:prstGeom prst="rect">
            <a:avLst/>
          </a:prstGeom>
        </p:spPr>
      </p:pic>
      <p:cxnSp>
        <p:nvCxnSpPr>
          <p:cNvPr id="10" name="Straight Arrow Connector 9"/>
          <p:cNvCxnSpPr>
            <a:stCxn id="12" idx="3"/>
          </p:cNvCxnSpPr>
          <p:nvPr/>
        </p:nvCxnSpPr>
        <p:spPr>
          <a:xfrm>
            <a:off x="3886200" y="3374588"/>
            <a:ext cx="6096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76800" y="4724400"/>
            <a:ext cx="3021789" cy="369332"/>
          </a:xfrm>
          <a:prstGeom prst="rect">
            <a:avLst/>
          </a:prstGeom>
          <a:noFill/>
          <a:ln w="19050">
            <a:solidFill>
              <a:schemeClr val="tx1"/>
            </a:solidFill>
          </a:ln>
        </p:spPr>
        <p:txBody>
          <a:bodyPr wrap="none" rtlCol="0">
            <a:spAutoFit/>
          </a:bodyPr>
          <a:lstStyle/>
          <a:p>
            <a:r>
              <a:rPr lang="en-US" b="1" dirty="0" smtClean="0">
                <a:latin typeface="Calibri" pitchFamily="34" charset="0"/>
                <a:cs typeface="Calibri" pitchFamily="34" charset="0"/>
              </a:rPr>
              <a:t>“Unwrapped” Equatorial Slice</a:t>
            </a:r>
            <a:endParaRPr lang="en-US" b="1" dirty="0">
              <a:latin typeface="Calibri" pitchFamily="34" charset="0"/>
              <a:cs typeface="Calibri" pitchFamily="34" charset="0"/>
            </a:endParaRPr>
          </a:p>
        </p:txBody>
      </p:sp>
      <p:cxnSp>
        <p:nvCxnSpPr>
          <p:cNvPr id="22" name="Straight Arrow Connector 21"/>
          <p:cNvCxnSpPr>
            <a:stCxn id="19" idx="0"/>
            <a:endCxn id="2" idx="2"/>
          </p:cNvCxnSpPr>
          <p:nvPr/>
        </p:nvCxnSpPr>
        <p:spPr>
          <a:xfrm flipV="1">
            <a:off x="6387695" y="4247595"/>
            <a:ext cx="459420" cy="47680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85794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8158</TotalTime>
  <Words>1381</Words>
  <Application>Microsoft Office PowerPoint</Application>
  <PresentationFormat>On-screen Show (4:3)</PresentationFormat>
  <Paragraphs>425</Paragraphs>
  <Slides>34</Slides>
  <Notes>1</Notes>
  <HiddenSlides>0</HiddenSlides>
  <MMClips>5</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Custom Design</vt:lpstr>
      <vt:lpstr>Executive</vt:lpstr>
      <vt:lpstr>3D DSMC Simulations of Io’s Unsteady Sublimation-Driven Atmosphere and Its Sensitivity to the Lower Surface Boundary Conditions  Andrew Walker  D. B. Goldstein, P. L. Varghese, L. M. Trafton, C. H. Moore  University of Texas at Austin Department of Aerospace Engineering  DSMC Workshop   September 28th, 2011  Supported by the NASA Planetary Atmospheres and Outer Planets Research Programs.   Computations performed at the Texas Advanced Computing Center.</vt:lpstr>
      <vt:lpstr>Outline</vt:lpstr>
      <vt:lpstr>Motivation</vt:lpstr>
      <vt:lpstr>Background Information on Io</vt:lpstr>
      <vt:lpstr>Overview of our DSMC code</vt:lpstr>
      <vt:lpstr>3D / Parallel</vt:lpstr>
      <vt:lpstr>Orientation of Eclipse</vt:lpstr>
      <vt:lpstr>Solid Surface Boundary Conditions</vt:lpstr>
      <vt:lpstr>Equatorial Slice of Atmosphere</vt:lpstr>
      <vt:lpstr>Vertical Profile During Eclipse</vt:lpstr>
      <vt:lpstr>Global Winds</vt:lpstr>
      <vt:lpstr>Global Winds</vt:lpstr>
      <vt:lpstr>Global Winds</vt:lpstr>
      <vt:lpstr>Global Winds</vt:lpstr>
      <vt:lpstr>Global Winds</vt:lpstr>
      <vt:lpstr>Global Winds</vt:lpstr>
      <vt:lpstr>Global Winds</vt:lpstr>
      <vt:lpstr>Global Winds</vt:lpstr>
      <vt:lpstr>Global Winds</vt:lpstr>
      <vt:lpstr>Global Winds</vt:lpstr>
      <vt:lpstr>Global Winds</vt:lpstr>
      <vt:lpstr>Global Winds</vt:lpstr>
      <vt:lpstr>Global Winds</vt:lpstr>
      <vt:lpstr>Global Winds</vt:lpstr>
      <vt:lpstr>Global Winds</vt:lpstr>
      <vt:lpstr>Global Winds</vt:lpstr>
      <vt:lpstr>Global Winds</vt:lpstr>
      <vt:lpstr>Global Winds</vt:lpstr>
      <vt:lpstr>Global Winds</vt:lpstr>
      <vt:lpstr>Global Winds</vt:lpstr>
      <vt:lpstr>Global Winds</vt:lpstr>
      <vt:lpstr>Global Winds</vt:lpstr>
      <vt:lpstr>Global Winds</vt:lpstr>
      <vt:lpstr>Conclusions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Atmosphere of Io studied with DSMC</dc:title>
  <dc:creator>Andrew Walker</dc:creator>
  <cp:lastModifiedBy>Andrew</cp:lastModifiedBy>
  <cp:revision>552</cp:revision>
  <dcterms:created xsi:type="dcterms:W3CDTF">2007-02-19T05:17:02Z</dcterms:created>
  <dcterms:modified xsi:type="dcterms:W3CDTF">2011-09-28T02:10:19Z</dcterms:modified>
</cp:coreProperties>
</file>