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4688800" cy="35661600"/>
  <p:notesSz cx="6858000" cy="9144000"/>
  <p:defaultTextStyle>
    <a:defPPr>
      <a:defRPr lang="en-US"/>
    </a:defPPr>
    <a:lvl1pPr marL="0" algn="l" defTabSz="3553084" rtl="0" eaLnBrk="1" latinLnBrk="0" hangingPunct="1">
      <a:defRPr sz="7000" kern="1200">
        <a:solidFill>
          <a:schemeClr val="tx1"/>
        </a:solidFill>
        <a:latin typeface="+mn-lt"/>
        <a:ea typeface="+mn-ea"/>
        <a:cs typeface="+mn-cs"/>
      </a:defRPr>
    </a:lvl1pPr>
    <a:lvl2pPr marL="1776542" algn="l" defTabSz="3553084" rtl="0" eaLnBrk="1" latinLnBrk="0" hangingPunct="1">
      <a:defRPr sz="7000" kern="1200">
        <a:solidFill>
          <a:schemeClr val="tx1"/>
        </a:solidFill>
        <a:latin typeface="+mn-lt"/>
        <a:ea typeface="+mn-ea"/>
        <a:cs typeface="+mn-cs"/>
      </a:defRPr>
    </a:lvl2pPr>
    <a:lvl3pPr marL="3553084" algn="l" defTabSz="3553084" rtl="0" eaLnBrk="1" latinLnBrk="0" hangingPunct="1">
      <a:defRPr sz="7000" kern="1200">
        <a:solidFill>
          <a:schemeClr val="tx1"/>
        </a:solidFill>
        <a:latin typeface="+mn-lt"/>
        <a:ea typeface="+mn-ea"/>
        <a:cs typeface="+mn-cs"/>
      </a:defRPr>
    </a:lvl3pPr>
    <a:lvl4pPr marL="5329626" algn="l" defTabSz="3553084" rtl="0" eaLnBrk="1" latinLnBrk="0" hangingPunct="1">
      <a:defRPr sz="7000" kern="1200">
        <a:solidFill>
          <a:schemeClr val="tx1"/>
        </a:solidFill>
        <a:latin typeface="+mn-lt"/>
        <a:ea typeface="+mn-ea"/>
        <a:cs typeface="+mn-cs"/>
      </a:defRPr>
    </a:lvl4pPr>
    <a:lvl5pPr marL="7106168" algn="l" defTabSz="3553084" rtl="0" eaLnBrk="1" latinLnBrk="0" hangingPunct="1">
      <a:defRPr sz="7000" kern="1200">
        <a:solidFill>
          <a:schemeClr val="tx1"/>
        </a:solidFill>
        <a:latin typeface="+mn-lt"/>
        <a:ea typeface="+mn-ea"/>
        <a:cs typeface="+mn-cs"/>
      </a:defRPr>
    </a:lvl5pPr>
    <a:lvl6pPr marL="8882710" algn="l" defTabSz="3553084" rtl="0" eaLnBrk="1" latinLnBrk="0" hangingPunct="1">
      <a:defRPr sz="7000" kern="1200">
        <a:solidFill>
          <a:schemeClr val="tx1"/>
        </a:solidFill>
        <a:latin typeface="+mn-lt"/>
        <a:ea typeface="+mn-ea"/>
        <a:cs typeface="+mn-cs"/>
      </a:defRPr>
    </a:lvl6pPr>
    <a:lvl7pPr marL="10659252" algn="l" defTabSz="3553084" rtl="0" eaLnBrk="1" latinLnBrk="0" hangingPunct="1">
      <a:defRPr sz="7000" kern="1200">
        <a:solidFill>
          <a:schemeClr val="tx1"/>
        </a:solidFill>
        <a:latin typeface="+mn-lt"/>
        <a:ea typeface="+mn-ea"/>
        <a:cs typeface="+mn-cs"/>
      </a:defRPr>
    </a:lvl7pPr>
    <a:lvl8pPr marL="12435794" algn="l" defTabSz="3553084" rtl="0" eaLnBrk="1" latinLnBrk="0" hangingPunct="1">
      <a:defRPr sz="7000" kern="1200">
        <a:solidFill>
          <a:schemeClr val="tx1"/>
        </a:solidFill>
        <a:latin typeface="+mn-lt"/>
        <a:ea typeface="+mn-ea"/>
        <a:cs typeface="+mn-cs"/>
      </a:defRPr>
    </a:lvl8pPr>
    <a:lvl9pPr marL="14212336" algn="l" defTabSz="3553084" rtl="0" eaLnBrk="1" latinLnBrk="0" hangingPunct="1">
      <a:defRPr sz="7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33" d="100"/>
          <a:sy n="33" d="100"/>
        </p:scale>
        <p:origin x="-1392" y="648"/>
      </p:cViewPr>
      <p:guideLst>
        <p:guide orient="horz" pos="11232"/>
        <p:guide pos="77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0" y="11078213"/>
            <a:ext cx="20985480" cy="7644130"/>
          </a:xfrm>
        </p:spPr>
        <p:txBody>
          <a:bodyPr/>
          <a:lstStyle/>
          <a:p>
            <a:r>
              <a:rPr lang="en-US" smtClean="0"/>
              <a:t>Click to edit Master title style</a:t>
            </a:r>
            <a:endParaRPr lang="en-US"/>
          </a:p>
        </p:txBody>
      </p:sp>
      <p:sp>
        <p:nvSpPr>
          <p:cNvPr id="3" name="Subtitle 2"/>
          <p:cNvSpPr>
            <a:spLocks noGrp="1"/>
          </p:cNvSpPr>
          <p:nvPr>
            <p:ph type="subTitle" idx="1"/>
          </p:nvPr>
        </p:nvSpPr>
        <p:spPr>
          <a:xfrm>
            <a:off x="3703320" y="20208240"/>
            <a:ext cx="17282160" cy="9113520"/>
          </a:xfrm>
        </p:spPr>
        <p:txBody>
          <a:bodyPr/>
          <a:lstStyle>
            <a:lvl1pPr marL="0" indent="0" algn="ctr">
              <a:buNone/>
              <a:defRPr>
                <a:solidFill>
                  <a:schemeClr val="tx1">
                    <a:tint val="75000"/>
                  </a:schemeClr>
                </a:solidFill>
              </a:defRPr>
            </a:lvl1pPr>
            <a:lvl2pPr marL="1776542" indent="0" algn="ctr">
              <a:buNone/>
              <a:defRPr>
                <a:solidFill>
                  <a:schemeClr val="tx1">
                    <a:tint val="75000"/>
                  </a:schemeClr>
                </a:solidFill>
              </a:defRPr>
            </a:lvl2pPr>
            <a:lvl3pPr marL="3553084" indent="0" algn="ctr">
              <a:buNone/>
              <a:defRPr>
                <a:solidFill>
                  <a:schemeClr val="tx1">
                    <a:tint val="75000"/>
                  </a:schemeClr>
                </a:solidFill>
              </a:defRPr>
            </a:lvl3pPr>
            <a:lvl4pPr marL="5329626" indent="0" algn="ctr">
              <a:buNone/>
              <a:defRPr>
                <a:solidFill>
                  <a:schemeClr val="tx1">
                    <a:tint val="75000"/>
                  </a:schemeClr>
                </a:solidFill>
              </a:defRPr>
            </a:lvl4pPr>
            <a:lvl5pPr marL="7106168" indent="0" algn="ctr">
              <a:buNone/>
              <a:defRPr>
                <a:solidFill>
                  <a:schemeClr val="tx1">
                    <a:tint val="75000"/>
                  </a:schemeClr>
                </a:solidFill>
              </a:defRPr>
            </a:lvl5pPr>
            <a:lvl6pPr marL="8882710" indent="0" algn="ctr">
              <a:buNone/>
              <a:defRPr>
                <a:solidFill>
                  <a:schemeClr val="tx1">
                    <a:tint val="75000"/>
                  </a:schemeClr>
                </a:solidFill>
              </a:defRPr>
            </a:lvl6pPr>
            <a:lvl7pPr marL="10659252" indent="0" algn="ctr">
              <a:buNone/>
              <a:defRPr>
                <a:solidFill>
                  <a:schemeClr val="tx1">
                    <a:tint val="75000"/>
                  </a:schemeClr>
                </a:solidFill>
              </a:defRPr>
            </a:lvl7pPr>
            <a:lvl8pPr marL="12435794" indent="0" algn="ctr">
              <a:buNone/>
              <a:defRPr>
                <a:solidFill>
                  <a:schemeClr val="tx1">
                    <a:tint val="75000"/>
                  </a:schemeClr>
                </a:solidFill>
              </a:defRPr>
            </a:lvl8pPr>
            <a:lvl9pPr marL="1421233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D4ECE7-60E5-4918-BCCF-D430CF90D222}"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1357713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4ECE7-60E5-4918-BCCF-D430CF90D222}"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1863769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899380" y="1428120"/>
            <a:ext cx="5554980" cy="304279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34440" y="1428120"/>
            <a:ext cx="16253460" cy="304279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4ECE7-60E5-4918-BCCF-D430CF90D222}"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279743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D4ECE7-60E5-4918-BCCF-D430CF90D222}"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3279737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22915883"/>
            <a:ext cx="20985480" cy="7082790"/>
          </a:xfrm>
        </p:spPr>
        <p:txBody>
          <a:bodyPr anchor="t"/>
          <a:lstStyle>
            <a:lvl1pPr algn="l">
              <a:defRPr sz="15500" b="1" cap="all"/>
            </a:lvl1pPr>
          </a:lstStyle>
          <a:p>
            <a:r>
              <a:rPr lang="en-US" smtClean="0"/>
              <a:t>Click to edit Master title style</a:t>
            </a:r>
            <a:endParaRPr lang="en-US"/>
          </a:p>
        </p:txBody>
      </p:sp>
      <p:sp>
        <p:nvSpPr>
          <p:cNvPr id="3" name="Text Placeholder 2"/>
          <p:cNvSpPr>
            <a:spLocks noGrp="1"/>
          </p:cNvSpPr>
          <p:nvPr>
            <p:ph type="body" idx="1"/>
          </p:nvPr>
        </p:nvSpPr>
        <p:spPr>
          <a:xfrm>
            <a:off x="1950245" y="15114910"/>
            <a:ext cx="20985480" cy="7800972"/>
          </a:xfrm>
        </p:spPr>
        <p:txBody>
          <a:bodyPr anchor="b"/>
          <a:lstStyle>
            <a:lvl1pPr marL="0" indent="0">
              <a:buNone/>
              <a:defRPr sz="7800">
                <a:solidFill>
                  <a:schemeClr val="tx1">
                    <a:tint val="75000"/>
                  </a:schemeClr>
                </a:solidFill>
              </a:defRPr>
            </a:lvl1pPr>
            <a:lvl2pPr marL="1776542" indent="0">
              <a:buNone/>
              <a:defRPr sz="7000">
                <a:solidFill>
                  <a:schemeClr val="tx1">
                    <a:tint val="75000"/>
                  </a:schemeClr>
                </a:solidFill>
              </a:defRPr>
            </a:lvl2pPr>
            <a:lvl3pPr marL="3553084" indent="0">
              <a:buNone/>
              <a:defRPr sz="6200">
                <a:solidFill>
                  <a:schemeClr val="tx1">
                    <a:tint val="75000"/>
                  </a:schemeClr>
                </a:solidFill>
              </a:defRPr>
            </a:lvl3pPr>
            <a:lvl4pPr marL="5329626" indent="0">
              <a:buNone/>
              <a:defRPr sz="5400">
                <a:solidFill>
                  <a:schemeClr val="tx1">
                    <a:tint val="75000"/>
                  </a:schemeClr>
                </a:solidFill>
              </a:defRPr>
            </a:lvl4pPr>
            <a:lvl5pPr marL="7106168" indent="0">
              <a:buNone/>
              <a:defRPr sz="5400">
                <a:solidFill>
                  <a:schemeClr val="tx1">
                    <a:tint val="75000"/>
                  </a:schemeClr>
                </a:solidFill>
              </a:defRPr>
            </a:lvl5pPr>
            <a:lvl6pPr marL="8882710" indent="0">
              <a:buNone/>
              <a:defRPr sz="5400">
                <a:solidFill>
                  <a:schemeClr val="tx1">
                    <a:tint val="75000"/>
                  </a:schemeClr>
                </a:solidFill>
              </a:defRPr>
            </a:lvl6pPr>
            <a:lvl7pPr marL="10659252" indent="0">
              <a:buNone/>
              <a:defRPr sz="5400">
                <a:solidFill>
                  <a:schemeClr val="tx1">
                    <a:tint val="75000"/>
                  </a:schemeClr>
                </a:solidFill>
              </a:defRPr>
            </a:lvl7pPr>
            <a:lvl8pPr marL="12435794" indent="0">
              <a:buNone/>
              <a:defRPr sz="5400">
                <a:solidFill>
                  <a:schemeClr val="tx1">
                    <a:tint val="75000"/>
                  </a:schemeClr>
                </a:solidFill>
              </a:defRPr>
            </a:lvl8pPr>
            <a:lvl9pPr marL="14212336" indent="0">
              <a:buNone/>
              <a:defRPr sz="5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D4ECE7-60E5-4918-BCCF-D430CF90D222}" type="datetimeFigureOut">
              <a:rPr lang="en-US" smtClean="0"/>
              <a:t>1/31/2012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1757721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4440" y="8321042"/>
            <a:ext cx="10904220" cy="23535008"/>
          </a:xfrm>
        </p:spPr>
        <p:txBody>
          <a:bodyPr/>
          <a:lstStyle>
            <a:lvl1pPr>
              <a:defRPr sz="10900"/>
            </a:lvl1pPr>
            <a:lvl2pPr>
              <a:defRPr sz="9300"/>
            </a:lvl2pPr>
            <a:lvl3pPr>
              <a:defRPr sz="78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550140" y="8321042"/>
            <a:ext cx="10904220" cy="23535008"/>
          </a:xfrm>
        </p:spPr>
        <p:txBody>
          <a:bodyPr/>
          <a:lstStyle>
            <a:lvl1pPr>
              <a:defRPr sz="10900"/>
            </a:lvl1pPr>
            <a:lvl2pPr>
              <a:defRPr sz="9300"/>
            </a:lvl2pPr>
            <a:lvl3pPr>
              <a:defRPr sz="7800"/>
            </a:lvl3pPr>
            <a:lvl4pPr>
              <a:defRPr sz="7000"/>
            </a:lvl4pPr>
            <a:lvl5pPr>
              <a:defRPr sz="7000"/>
            </a:lvl5pPr>
            <a:lvl6pPr>
              <a:defRPr sz="7000"/>
            </a:lvl6pPr>
            <a:lvl7pPr>
              <a:defRPr sz="7000"/>
            </a:lvl7pPr>
            <a:lvl8pPr>
              <a:defRPr sz="7000"/>
            </a:lvl8pPr>
            <a:lvl9pPr>
              <a:defRPr sz="7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4ECE7-60E5-4918-BCCF-D430CF90D222}" type="datetimeFigureOut">
              <a:rPr lang="en-US" smtClean="0"/>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72656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34441" y="7982588"/>
            <a:ext cx="10908507" cy="3326762"/>
          </a:xfrm>
        </p:spPr>
        <p:txBody>
          <a:bodyPr anchor="b"/>
          <a:lstStyle>
            <a:lvl1pPr marL="0" indent="0">
              <a:buNone/>
              <a:defRPr sz="9300" b="1"/>
            </a:lvl1pPr>
            <a:lvl2pPr marL="1776542" indent="0">
              <a:buNone/>
              <a:defRPr sz="7800" b="1"/>
            </a:lvl2pPr>
            <a:lvl3pPr marL="3553084" indent="0">
              <a:buNone/>
              <a:defRPr sz="7000" b="1"/>
            </a:lvl3pPr>
            <a:lvl4pPr marL="5329626" indent="0">
              <a:buNone/>
              <a:defRPr sz="6200" b="1"/>
            </a:lvl4pPr>
            <a:lvl5pPr marL="7106168" indent="0">
              <a:buNone/>
              <a:defRPr sz="6200" b="1"/>
            </a:lvl5pPr>
            <a:lvl6pPr marL="8882710" indent="0">
              <a:buNone/>
              <a:defRPr sz="6200" b="1"/>
            </a:lvl6pPr>
            <a:lvl7pPr marL="10659252" indent="0">
              <a:buNone/>
              <a:defRPr sz="6200" b="1"/>
            </a:lvl7pPr>
            <a:lvl8pPr marL="12435794" indent="0">
              <a:buNone/>
              <a:defRPr sz="6200" b="1"/>
            </a:lvl8pPr>
            <a:lvl9pPr marL="14212336" indent="0">
              <a:buNone/>
              <a:defRPr sz="6200" b="1"/>
            </a:lvl9pPr>
          </a:lstStyle>
          <a:p>
            <a:pPr lvl="0"/>
            <a:r>
              <a:rPr lang="en-US" smtClean="0"/>
              <a:t>Click to edit Master text styles</a:t>
            </a:r>
          </a:p>
        </p:txBody>
      </p:sp>
      <p:sp>
        <p:nvSpPr>
          <p:cNvPr id="4" name="Content Placeholder 3"/>
          <p:cNvSpPr>
            <a:spLocks noGrp="1"/>
          </p:cNvSpPr>
          <p:nvPr>
            <p:ph sz="half" idx="2"/>
          </p:nvPr>
        </p:nvSpPr>
        <p:spPr>
          <a:xfrm>
            <a:off x="1234441" y="11309350"/>
            <a:ext cx="10908507" cy="20546698"/>
          </a:xfrm>
        </p:spPr>
        <p:txBody>
          <a:bodyPr/>
          <a:lstStyle>
            <a:lvl1pPr>
              <a:defRPr sz="9300"/>
            </a:lvl1pPr>
            <a:lvl2pPr>
              <a:defRPr sz="78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541569" y="7982588"/>
            <a:ext cx="10912793" cy="3326762"/>
          </a:xfrm>
        </p:spPr>
        <p:txBody>
          <a:bodyPr anchor="b"/>
          <a:lstStyle>
            <a:lvl1pPr marL="0" indent="0">
              <a:buNone/>
              <a:defRPr sz="9300" b="1"/>
            </a:lvl1pPr>
            <a:lvl2pPr marL="1776542" indent="0">
              <a:buNone/>
              <a:defRPr sz="7800" b="1"/>
            </a:lvl2pPr>
            <a:lvl3pPr marL="3553084" indent="0">
              <a:buNone/>
              <a:defRPr sz="7000" b="1"/>
            </a:lvl3pPr>
            <a:lvl4pPr marL="5329626" indent="0">
              <a:buNone/>
              <a:defRPr sz="6200" b="1"/>
            </a:lvl4pPr>
            <a:lvl5pPr marL="7106168" indent="0">
              <a:buNone/>
              <a:defRPr sz="6200" b="1"/>
            </a:lvl5pPr>
            <a:lvl6pPr marL="8882710" indent="0">
              <a:buNone/>
              <a:defRPr sz="6200" b="1"/>
            </a:lvl6pPr>
            <a:lvl7pPr marL="10659252" indent="0">
              <a:buNone/>
              <a:defRPr sz="6200" b="1"/>
            </a:lvl7pPr>
            <a:lvl8pPr marL="12435794" indent="0">
              <a:buNone/>
              <a:defRPr sz="6200" b="1"/>
            </a:lvl8pPr>
            <a:lvl9pPr marL="14212336" indent="0">
              <a:buNone/>
              <a:defRPr sz="6200" b="1"/>
            </a:lvl9pPr>
          </a:lstStyle>
          <a:p>
            <a:pPr lvl="0"/>
            <a:r>
              <a:rPr lang="en-US" smtClean="0"/>
              <a:t>Click to edit Master text styles</a:t>
            </a:r>
          </a:p>
        </p:txBody>
      </p:sp>
      <p:sp>
        <p:nvSpPr>
          <p:cNvPr id="6" name="Content Placeholder 5"/>
          <p:cNvSpPr>
            <a:spLocks noGrp="1"/>
          </p:cNvSpPr>
          <p:nvPr>
            <p:ph sz="quarter" idx="4"/>
          </p:nvPr>
        </p:nvSpPr>
        <p:spPr>
          <a:xfrm>
            <a:off x="12541569" y="11309350"/>
            <a:ext cx="10912793" cy="20546698"/>
          </a:xfrm>
        </p:spPr>
        <p:txBody>
          <a:bodyPr/>
          <a:lstStyle>
            <a:lvl1pPr>
              <a:defRPr sz="9300"/>
            </a:lvl1pPr>
            <a:lvl2pPr>
              <a:defRPr sz="7800"/>
            </a:lvl2pPr>
            <a:lvl3pPr>
              <a:defRPr sz="7000"/>
            </a:lvl3pPr>
            <a:lvl4pPr>
              <a:defRPr sz="6200"/>
            </a:lvl4pPr>
            <a:lvl5pPr>
              <a:defRPr sz="6200"/>
            </a:lvl5pPr>
            <a:lvl6pPr>
              <a:defRPr sz="6200"/>
            </a:lvl6pPr>
            <a:lvl7pPr>
              <a:defRPr sz="6200"/>
            </a:lvl7pPr>
            <a:lvl8pPr>
              <a:defRPr sz="6200"/>
            </a:lvl8pPr>
            <a:lvl9pPr>
              <a:defRPr sz="6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D4ECE7-60E5-4918-BCCF-D430CF90D222}" type="datetimeFigureOut">
              <a:rPr lang="en-US" smtClean="0"/>
              <a:t>1/31/2012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376012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D4ECE7-60E5-4918-BCCF-D430CF90D222}" type="datetimeFigureOut">
              <a:rPr lang="en-US" smtClean="0"/>
              <a:t>1/31/2012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3132024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D4ECE7-60E5-4918-BCCF-D430CF90D222}" type="datetimeFigureOut">
              <a:rPr lang="en-US" smtClean="0"/>
              <a:t>1/31/2012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186426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1" y="1419860"/>
            <a:ext cx="8122445" cy="6042660"/>
          </a:xfrm>
        </p:spPr>
        <p:txBody>
          <a:bodyPr anchor="b"/>
          <a:lstStyle>
            <a:lvl1pPr algn="l">
              <a:defRPr sz="7800" b="1"/>
            </a:lvl1pPr>
          </a:lstStyle>
          <a:p>
            <a:r>
              <a:rPr lang="en-US" smtClean="0"/>
              <a:t>Click to edit Master title style</a:t>
            </a:r>
            <a:endParaRPr lang="en-US"/>
          </a:p>
        </p:txBody>
      </p:sp>
      <p:sp>
        <p:nvSpPr>
          <p:cNvPr id="3" name="Content Placeholder 2"/>
          <p:cNvSpPr>
            <a:spLocks noGrp="1"/>
          </p:cNvSpPr>
          <p:nvPr>
            <p:ph idx="1"/>
          </p:nvPr>
        </p:nvSpPr>
        <p:spPr>
          <a:xfrm>
            <a:off x="9652635" y="1419862"/>
            <a:ext cx="13801725" cy="30436188"/>
          </a:xfrm>
        </p:spPr>
        <p:txBody>
          <a:bodyPr/>
          <a:lstStyle>
            <a:lvl1pPr>
              <a:defRPr sz="12400"/>
            </a:lvl1pPr>
            <a:lvl2pPr>
              <a:defRPr sz="10900"/>
            </a:lvl2pPr>
            <a:lvl3pPr>
              <a:defRPr sz="9300"/>
            </a:lvl3pPr>
            <a:lvl4pPr>
              <a:defRPr sz="7800"/>
            </a:lvl4pPr>
            <a:lvl5pPr>
              <a:defRPr sz="7800"/>
            </a:lvl5pPr>
            <a:lvl6pPr>
              <a:defRPr sz="7800"/>
            </a:lvl6pPr>
            <a:lvl7pPr>
              <a:defRPr sz="7800"/>
            </a:lvl7pPr>
            <a:lvl8pPr>
              <a:defRPr sz="7800"/>
            </a:lvl8pPr>
            <a:lvl9pPr>
              <a:defRPr sz="7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34441" y="7462522"/>
            <a:ext cx="8122445" cy="24393528"/>
          </a:xfrm>
        </p:spPr>
        <p:txBody>
          <a:bodyPr/>
          <a:lstStyle>
            <a:lvl1pPr marL="0" indent="0">
              <a:buNone/>
              <a:defRPr sz="5400"/>
            </a:lvl1pPr>
            <a:lvl2pPr marL="1776542" indent="0">
              <a:buNone/>
              <a:defRPr sz="4700"/>
            </a:lvl2pPr>
            <a:lvl3pPr marL="3553084" indent="0">
              <a:buNone/>
              <a:defRPr sz="3900"/>
            </a:lvl3pPr>
            <a:lvl4pPr marL="5329626" indent="0">
              <a:buNone/>
              <a:defRPr sz="3500"/>
            </a:lvl4pPr>
            <a:lvl5pPr marL="7106168" indent="0">
              <a:buNone/>
              <a:defRPr sz="3500"/>
            </a:lvl5pPr>
            <a:lvl6pPr marL="8882710" indent="0">
              <a:buNone/>
              <a:defRPr sz="3500"/>
            </a:lvl6pPr>
            <a:lvl7pPr marL="10659252" indent="0">
              <a:buNone/>
              <a:defRPr sz="3500"/>
            </a:lvl7pPr>
            <a:lvl8pPr marL="12435794" indent="0">
              <a:buNone/>
              <a:defRPr sz="3500"/>
            </a:lvl8pPr>
            <a:lvl9pPr marL="14212336"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4ECE7-60E5-4918-BCCF-D430CF90D222}" type="datetimeFigureOut">
              <a:rPr lang="en-US" smtClean="0"/>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347289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7" y="24963120"/>
            <a:ext cx="14813280" cy="2947038"/>
          </a:xfrm>
        </p:spPr>
        <p:txBody>
          <a:bodyPr anchor="b"/>
          <a:lstStyle>
            <a:lvl1pPr algn="l">
              <a:defRPr sz="7800" b="1"/>
            </a:lvl1pPr>
          </a:lstStyle>
          <a:p>
            <a:r>
              <a:rPr lang="en-US" smtClean="0"/>
              <a:t>Click to edit Master title style</a:t>
            </a:r>
            <a:endParaRPr lang="en-US"/>
          </a:p>
        </p:txBody>
      </p:sp>
      <p:sp>
        <p:nvSpPr>
          <p:cNvPr id="3" name="Picture Placeholder 2"/>
          <p:cNvSpPr>
            <a:spLocks noGrp="1"/>
          </p:cNvSpPr>
          <p:nvPr>
            <p:ph type="pic" idx="1"/>
          </p:nvPr>
        </p:nvSpPr>
        <p:spPr>
          <a:xfrm>
            <a:off x="4839177" y="3186430"/>
            <a:ext cx="14813280" cy="21396960"/>
          </a:xfrm>
        </p:spPr>
        <p:txBody>
          <a:bodyPr/>
          <a:lstStyle>
            <a:lvl1pPr marL="0" indent="0">
              <a:buNone/>
              <a:defRPr sz="12400"/>
            </a:lvl1pPr>
            <a:lvl2pPr marL="1776542" indent="0">
              <a:buNone/>
              <a:defRPr sz="10900"/>
            </a:lvl2pPr>
            <a:lvl3pPr marL="3553084" indent="0">
              <a:buNone/>
              <a:defRPr sz="9300"/>
            </a:lvl3pPr>
            <a:lvl4pPr marL="5329626" indent="0">
              <a:buNone/>
              <a:defRPr sz="7800"/>
            </a:lvl4pPr>
            <a:lvl5pPr marL="7106168" indent="0">
              <a:buNone/>
              <a:defRPr sz="7800"/>
            </a:lvl5pPr>
            <a:lvl6pPr marL="8882710" indent="0">
              <a:buNone/>
              <a:defRPr sz="7800"/>
            </a:lvl6pPr>
            <a:lvl7pPr marL="10659252" indent="0">
              <a:buNone/>
              <a:defRPr sz="7800"/>
            </a:lvl7pPr>
            <a:lvl8pPr marL="12435794" indent="0">
              <a:buNone/>
              <a:defRPr sz="7800"/>
            </a:lvl8pPr>
            <a:lvl9pPr marL="14212336" indent="0">
              <a:buNone/>
              <a:defRPr sz="7800"/>
            </a:lvl9pPr>
          </a:lstStyle>
          <a:p>
            <a:endParaRPr lang="en-US"/>
          </a:p>
        </p:txBody>
      </p:sp>
      <p:sp>
        <p:nvSpPr>
          <p:cNvPr id="4" name="Text Placeholder 3"/>
          <p:cNvSpPr>
            <a:spLocks noGrp="1"/>
          </p:cNvSpPr>
          <p:nvPr>
            <p:ph type="body" sz="half" idx="2"/>
          </p:nvPr>
        </p:nvSpPr>
        <p:spPr>
          <a:xfrm>
            <a:off x="4839177" y="27910158"/>
            <a:ext cx="14813280" cy="4185282"/>
          </a:xfrm>
        </p:spPr>
        <p:txBody>
          <a:bodyPr/>
          <a:lstStyle>
            <a:lvl1pPr marL="0" indent="0">
              <a:buNone/>
              <a:defRPr sz="5400"/>
            </a:lvl1pPr>
            <a:lvl2pPr marL="1776542" indent="0">
              <a:buNone/>
              <a:defRPr sz="4700"/>
            </a:lvl2pPr>
            <a:lvl3pPr marL="3553084" indent="0">
              <a:buNone/>
              <a:defRPr sz="3900"/>
            </a:lvl3pPr>
            <a:lvl4pPr marL="5329626" indent="0">
              <a:buNone/>
              <a:defRPr sz="3500"/>
            </a:lvl4pPr>
            <a:lvl5pPr marL="7106168" indent="0">
              <a:buNone/>
              <a:defRPr sz="3500"/>
            </a:lvl5pPr>
            <a:lvl6pPr marL="8882710" indent="0">
              <a:buNone/>
              <a:defRPr sz="3500"/>
            </a:lvl6pPr>
            <a:lvl7pPr marL="10659252" indent="0">
              <a:buNone/>
              <a:defRPr sz="3500"/>
            </a:lvl7pPr>
            <a:lvl8pPr marL="12435794" indent="0">
              <a:buNone/>
              <a:defRPr sz="3500"/>
            </a:lvl8pPr>
            <a:lvl9pPr marL="14212336" indent="0">
              <a:buNone/>
              <a:defRPr sz="3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D4ECE7-60E5-4918-BCCF-D430CF90D222}" type="datetimeFigureOut">
              <a:rPr lang="en-US" smtClean="0"/>
              <a:t>1/31/2012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449BB-2AB7-41E5-A1C2-D0C7A8057DE1}" type="slidenum">
              <a:rPr lang="en-US" smtClean="0"/>
              <a:t>‹#›</a:t>
            </a:fld>
            <a:endParaRPr lang="en-US"/>
          </a:p>
        </p:txBody>
      </p:sp>
    </p:spTree>
    <p:extLst>
      <p:ext uri="{BB962C8B-B14F-4D97-AF65-F5344CB8AC3E}">
        <p14:creationId xmlns:p14="http://schemas.microsoft.com/office/powerpoint/2010/main" val="1220955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34440" y="1428118"/>
            <a:ext cx="22219920" cy="5943600"/>
          </a:xfrm>
          <a:prstGeom prst="rect">
            <a:avLst/>
          </a:prstGeom>
        </p:spPr>
        <p:txBody>
          <a:bodyPr vert="horz" lIns="355308" tIns="177654" rIns="355308" bIns="17765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34440" y="8321042"/>
            <a:ext cx="22219920" cy="23535008"/>
          </a:xfrm>
          <a:prstGeom prst="rect">
            <a:avLst/>
          </a:prstGeom>
        </p:spPr>
        <p:txBody>
          <a:bodyPr vert="horz" lIns="355308" tIns="177654" rIns="355308" bIns="1776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234440" y="33053023"/>
            <a:ext cx="5760720" cy="1898650"/>
          </a:xfrm>
          <a:prstGeom prst="rect">
            <a:avLst/>
          </a:prstGeom>
        </p:spPr>
        <p:txBody>
          <a:bodyPr vert="horz" lIns="355308" tIns="177654" rIns="355308" bIns="177654" rtlCol="0" anchor="ctr"/>
          <a:lstStyle>
            <a:lvl1pPr algn="l">
              <a:defRPr sz="4700">
                <a:solidFill>
                  <a:schemeClr val="tx1">
                    <a:tint val="75000"/>
                  </a:schemeClr>
                </a:solidFill>
              </a:defRPr>
            </a:lvl1pPr>
          </a:lstStyle>
          <a:p>
            <a:fld id="{DCD4ECE7-60E5-4918-BCCF-D430CF90D222}" type="datetimeFigureOut">
              <a:rPr lang="en-US" smtClean="0"/>
              <a:t>1/31/2012</a:t>
            </a:fld>
            <a:endParaRPr lang="en-US"/>
          </a:p>
        </p:txBody>
      </p:sp>
      <p:sp>
        <p:nvSpPr>
          <p:cNvPr id="5" name="Footer Placeholder 4"/>
          <p:cNvSpPr>
            <a:spLocks noGrp="1"/>
          </p:cNvSpPr>
          <p:nvPr>
            <p:ph type="ftr" sz="quarter" idx="3"/>
          </p:nvPr>
        </p:nvSpPr>
        <p:spPr>
          <a:xfrm>
            <a:off x="8435340" y="33053023"/>
            <a:ext cx="7818120" cy="1898650"/>
          </a:xfrm>
          <a:prstGeom prst="rect">
            <a:avLst/>
          </a:prstGeom>
        </p:spPr>
        <p:txBody>
          <a:bodyPr vert="horz" lIns="355308" tIns="177654" rIns="355308" bIns="177654" rtlCol="0" anchor="ctr"/>
          <a:lstStyle>
            <a:lvl1pPr algn="ctr">
              <a:defRPr sz="4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693640" y="33053023"/>
            <a:ext cx="5760720" cy="1898650"/>
          </a:xfrm>
          <a:prstGeom prst="rect">
            <a:avLst/>
          </a:prstGeom>
        </p:spPr>
        <p:txBody>
          <a:bodyPr vert="horz" lIns="355308" tIns="177654" rIns="355308" bIns="177654" rtlCol="0" anchor="ctr"/>
          <a:lstStyle>
            <a:lvl1pPr algn="r">
              <a:defRPr sz="4700">
                <a:solidFill>
                  <a:schemeClr val="tx1">
                    <a:tint val="75000"/>
                  </a:schemeClr>
                </a:solidFill>
              </a:defRPr>
            </a:lvl1pPr>
          </a:lstStyle>
          <a:p>
            <a:fld id="{857449BB-2AB7-41E5-A1C2-D0C7A8057DE1}" type="slidenum">
              <a:rPr lang="en-US" smtClean="0"/>
              <a:t>‹#›</a:t>
            </a:fld>
            <a:endParaRPr lang="en-US"/>
          </a:p>
        </p:txBody>
      </p:sp>
    </p:spTree>
    <p:extLst>
      <p:ext uri="{BB962C8B-B14F-4D97-AF65-F5344CB8AC3E}">
        <p14:creationId xmlns:p14="http://schemas.microsoft.com/office/powerpoint/2010/main" val="80508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553084" rtl="0" eaLnBrk="1" latinLnBrk="0" hangingPunct="1">
        <a:spcBef>
          <a:spcPct val="0"/>
        </a:spcBef>
        <a:buNone/>
        <a:defRPr sz="17100" kern="1200">
          <a:solidFill>
            <a:schemeClr val="tx1"/>
          </a:solidFill>
          <a:latin typeface="+mj-lt"/>
          <a:ea typeface="+mj-ea"/>
          <a:cs typeface="+mj-cs"/>
        </a:defRPr>
      </a:lvl1pPr>
    </p:titleStyle>
    <p:bodyStyle>
      <a:lvl1pPr marL="1332407" indent="-1332407" algn="l" defTabSz="3553084" rtl="0" eaLnBrk="1" latinLnBrk="0" hangingPunct="1">
        <a:spcBef>
          <a:spcPct val="20000"/>
        </a:spcBef>
        <a:buFont typeface="Arial" pitchFamily="34" charset="0"/>
        <a:buChar char="•"/>
        <a:defRPr sz="12400" kern="1200">
          <a:solidFill>
            <a:schemeClr val="tx1"/>
          </a:solidFill>
          <a:latin typeface="+mn-lt"/>
          <a:ea typeface="+mn-ea"/>
          <a:cs typeface="+mn-cs"/>
        </a:defRPr>
      </a:lvl1pPr>
      <a:lvl2pPr marL="2886881" indent="-1110339" algn="l" defTabSz="3553084" rtl="0" eaLnBrk="1" latinLnBrk="0" hangingPunct="1">
        <a:spcBef>
          <a:spcPct val="20000"/>
        </a:spcBef>
        <a:buFont typeface="Arial" pitchFamily="34" charset="0"/>
        <a:buChar char="–"/>
        <a:defRPr sz="10900" kern="1200">
          <a:solidFill>
            <a:schemeClr val="tx1"/>
          </a:solidFill>
          <a:latin typeface="+mn-lt"/>
          <a:ea typeface="+mn-ea"/>
          <a:cs typeface="+mn-cs"/>
        </a:defRPr>
      </a:lvl2pPr>
      <a:lvl3pPr marL="4441355" indent="-888271" algn="l" defTabSz="3553084" rtl="0" eaLnBrk="1" latinLnBrk="0" hangingPunct="1">
        <a:spcBef>
          <a:spcPct val="20000"/>
        </a:spcBef>
        <a:buFont typeface="Arial" pitchFamily="34" charset="0"/>
        <a:buChar char="•"/>
        <a:defRPr sz="9300" kern="1200">
          <a:solidFill>
            <a:schemeClr val="tx1"/>
          </a:solidFill>
          <a:latin typeface="+mn-lt"/>
          <a:ea typeface="+mn-ea"/>
          <a:cs typeface="+mn-cs"/>
        </a:defRPr>
      </a:lvl3pPr>
      <a:lvl4pPr marL="6217897"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4pPr>
      <a:lvl5pPr marL="7994439"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5pPr>
      <a:lvl6pPr marL="9770981"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6pPr>
      <a:lvl7pPr marL="11547523"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7pPr>
      <a:lvl8pPr marL="13324065"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8pPr>
      <a:lvl9pPr marL="15100607" indent="-888271" algn="l" defTabSz="3553084" rtl="0" eaLnBrk="1" latinLnBrk="0" hangingPunct="1">
        <a:spcBef>
          <a:spcPct val="20000"/>
        </a:spcBef>
        <a:buFont typeface="Arial" pitchFamily="34" charset="0"/>
        <a:buChar char="•"/>
        <a:defRPr sz="7800" kern="1200">
          <a:solidFill>
            <a:schemeClr val="tx1"/>
          </a:solidFill>
          <a:latin typeface="+mn-lt"/>
          <a:ea typeface="+mn-ea"/>
          <a:cs typeface="+mn-cs"/>
        </a:defRPr>
      </a:lvl9pPr>
    </p:bodyStyle>
    <p:otherStyle>
      <a:defPPr>
        <a:defRPr lang="en-US"/>
      </a:defPPr>
      <a:lvl1pPr marL="0" algn="l" defTabSz="3553084" rtl="0" eaLnBrk="1" latinLnBrk="0" hangingPunct="1">
        <a:defRPr sz="7000" kern="1200">
          <a:solidFill>
            <a:schemeClr val="tx1"/>
          </a:solidFill>
          <a:latin typeface="+mn-lt"/>
          <a:ea typeface="+mn-ea"/>
          <a:cs typeface="+mn-cs"/>
        </a:defRPr>
      </a:lvl1pPr>
      <a:lvl2pPr marL="1776542" algn="l" defTabSz="3553084" rtl="0" eaLnBrk="1" latinLnBrk="0" hangingPunct="1">
        <a:defRPr sz="7000" kern="1200">
          <a:solidFill>
            <a:schemeClr val="tx1"/>
          </a:solidFill>
          <a:latin typeface="+mn-lt"/>
          <a:ea typeface="+mn-ea"/>
          <a:cs typeface="+mn-cs"/>
        </a:defRPr>
      </a:lvl2pPr>
      <a:lvl3pPr marL="3553084" algn="l" defTabSz="3553084" rtl="0" eaLnBrk="1" latinLnBrk="0" hangingPunct="1">
        <a:defRPr sz="7000" kern="1200">
          <a:solidFill>
            <a:schemeClr val="tx1"/>
          </a:solidFill>
          <a:latin typeface="+mn-lt"/>
          <a:ea typeface="+mn-ea"/>
          <a:cs typeface="+mn-cs"/>
        </a:defRPr>
      </a:lvl3pPr>
      <a:lvl4pPr marL="5329626" algn="l" defTabSz="3553084" rtl="0" eaLnBrk="1" latinLnBrk="0" hangingPunct="1">
        <a:defRPr sz="7000" kern="1200">
          <a:solidFill>
            <a:schemeClr val="tx1"/>
          </a:solidFill>
          <a:latin typeface="+mn-lt"/>
          <a:ea typeface="+mn-ea"/>
          <a:cs typeface="+mn-cs"/>
        </a:defRPr>
      </a:lvl4pPr>
      <a:lvl5pPr marL="7106168" algn="l" defTabSz="3553084" rtl="0" eaLnBrk="1" latinLnBrk="0" hangingPunct="1">
        <a:defRPr sz="7000" kern="1200">
          <a:solidFill>
            <a:schemeClr val="tx1"/>
          </a:solidFill>
          <a:latin typeface="+mn-lt"/>
          <a:ea typeface="+mn-ea"/>
          <a:cs typeface="+mn-cs"/>
        </a:defRPr>
      </a:lvl5pPr>
      <a:lvl6pPr marL="8882710" algn="l" defTabSz="3553084" rtl="0" eaLnBrk="1" latinLnBrk="0" hangingPunct="1">
        <a:defRPr sz="7000" kern="1200">
          <a:solidFill>
            <a:schemeClr val="tx1"/>
          </a:solidFill>
          <a:latin typeface="+mn-lt"/>
          <a:ea typeface="+mn-ea"/>
          <a:cs typeface="+mn-cs"/>
        </a:defRPr>
      </a:lvl6pPr>
      <a:lvl7pPr marL="10659252" algn="l" defTabSz="3553084" rtl="0" eaLnBrk="1" latinLnBrk="0" hangingPunct="1">
        <a:defRPr sz="7000" kern="1200">
          <a:solidFill>
            <a:schemeClr val="tx1"/>
          </a:solidFill>
          <a:latin typeface="+mn-lt"/>
          <a:ea typeface="+mn-ea"/>
          <a:cs typeface="+mn-cs"/>
        </a:defRPr>
      </a:lvl7pPr>
      <a:lvl8pPr marL="12435794" algn="l" defTabSz="3553084" rtl="0" eaLnBrk="1" latinLnBrk="0" hangingPunct="1">
        <a:defRPr sz="7000" kern="1200">
          <a:solidFill>
            <a:schemeClr val="tx1"/>
          </a:solidFill>
          <a:latin typeface="+mn-lt"/>
          <a:ea typeface="+mn-ea"/>
          <a:cs typeface="+mn-cs"/>
        </a:defRPr>
      </a:lvl8pPr>
      <a:lvl9pPr marL="14212336" algn="l" defTabSz="3553084" rtl="0" eaLnBrk="1" latinLnBrk="0" hangingPunct="1">
        <a:defRPr sz="7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wmf"/><Relationship Id="rId7" Type="http://schemas.openxmlformats.org/officeDocument/2006/relationships/image" Target="../media/image6.wmf"/><Relationship Id="rId12" Type="http://schemas.openxmlformats.org/officeDocument/2006/relationships/image" Target="../media/image11.jpeg"/><Relationship Id="rId2"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wmf"/><Relationship Id="rId10" Type="http://schemas.openxmlformats.org/officeDocument/2006/relationships/image" Target="../media/image9.jpg"/><Relationship Id="rId4" Type="http://schemas.openxmlformats.org/officeDocument/2006/relationships/image" Target="../media/image3.wm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914400"/>
            <a:ext cx="23774400" cy="3124200"/>
          </a:xfrm>
        </p:spPr>
        <p:txBody>
          <a:bodyPr>
            <a:noAutofit/>
          </a:bodyPr>
          <a:lstStyle/>
          <a:p>
            <a:r>
              <a:rPr lang="en-US" sz="4400" b="1" dirty="0" smtClean="0">
                <a:latin typeface="Arial" pitchFamily="34" charset="0"/>
                <a:cs typeface="Arial" pitchFamily="34" charset="0"/>
              </a:rPr>
              <a:t> </a:t>
            </a:r>
            <a:r>
              <a:rPr lang="en-US" sz="4400" b="1" dirty="0">
                <a:latin typeface="Arial" pitchFamily="34" charset="0"/>
                <a:cs typeface="Arial" pitchFamily="34" charset="0"/>
              </a:rPr>
              <a:t>A Parametric Study of Io’s Thermophysical Surface Properties and Subsequent Numerical Atmospheric Simulations Based on the Best Fit Parameters </a:t>
            </a:r>
            <a:r>
              <a:rPr lang="en-US" sz="4400" b="1" dirty="0" smtClean="0">
                <a:latin typeface="Arial" pitchFamily="34" charset="0"/>
                <a:cs typeface="Arial" pitchFamily="34" charset="0"/>
              </a:rPr>
              <a:t/>
            </a:r>
            <a:br>
              <a:rPr lang="en-US" sz="4400" b="1" dirty="0" smtClean="0">
                <a:latin typeface="Arial" pitchFamily="34" charset="0"/>
                <a:cs typeface="Arial" pitchFamily="34" charset="0"/>
              </a:rPr>
            </a:br>
            <a:endParaRPr lang="en-US" sz="3200" i="1" dirty="0">
              <a:latin typeface="Arial" pitchFamily="34" charset="0"/>
              <a:cs typeface="Arial" pitchFamily="34" charset="0"/>
            </a:endParaRPr>
          </a:p>
        </p:txBody>
      </p:sp>
      <p:sp>
        <p:nvSpPr>
          <p:cNvPr id="5" name="Rectangle 4"/>
          <p:cNvSpPr/>
          <p:nvPr/>
        </p:nvSpPr>
        <p:spPr>
          <a:xfrm>
            <a:off x="0" y="0"/>
            <a:ext cx="24688800" cy="35661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p:cNvGrpSpPr/>
          <p:nvPr/>
        </p:nvGrpSpPr>
        <p:grpSpPr>
          <a:xfrm>
            <a:off x="838200" y="11765340"/>
            <a:ext cx="11077576" cy="22905660"/>
            <a:chOff x="838200" y="11929408"/>
            <a:chExt cx="11077576" cy="22905660"/>
          </a:xfrm>
        </p:grpSpPr>
        <p:sp>
          <p:nvSpPr>
            <p:cNvPr id="26" name="TextBox 25"/>
            <p:cNvSpPr txBox="1"/>
            <p:nvPr/>
          </p:nvSpPr>
          <p:spPr>
            <a:xfrm>
              <a:off x="914400" y="13553182"/>
              <a:ext cx="9950416" cy="707886"/>
            </a:xfrm>
            <a:prstGeom prst="rect">
              <a:avLst/>
            </a:prstGeom>
            <a:noFill/>
          </p:spPr>
          <p:txBody>
            <a:bodyPr wrap="none" rtlCol="0">
              <a:spAutoFit/>
            </a:bodyPr>
            <a:lstStyle/>
            <a:p>
              <a:r>
                <a:rPr lang="en-US" sz="4000" u="sng" dirty="0" smtClean="0"/>
                <a:t>Parametric Study of Thermophysical Properties</a:t>
              </a:r>
              <a:endParaRPr lang="en-US" sz="4000" u="sng" dirty="0"/>
            </a:p>
          </p:txBody>
        </p:sp>
        <p:grpSp>
          <p:nvGrpSpPr>
            <p:cNvPr id="36" name="Group 35"/>
            <p:cNvGrpSpPr/>
            <p:nvPr/>
          </p:nvGrpSpPr>
          <p:grpSpPr>
            <a:xfrm>
              <a:off x="838200" y="11929408"/>
              <a:ext cx="11077576" cy="22905660"/>
              <a:chOff x="838200" y="11929408"/>
              <a:chExt cx="11077576" cy="22905660"/>
            </a:xfrm>
          </p:grpSpPr>
          <p:sp>
            <p:nvSpPr>
              <p:cNvPr id="7" name="TextBox 6"/>
              <p:cNvSpPr txBox="1"/>
              <p:nvPr/>
            </p:nvSpPr>
            <p:spPr>
              <a:xfrm>
                <a:off x="933450" y="25401925"/>
                <a:ext cx="10972800" cy="3108543"/>
              </a:xfrm>
              <a:prstGeom prst="rect">
                <a:avLst/>
              </a:prstGeom>
              <a:noFill/>
            </p:spPr>
            <p:txBody>
              <a:bodyPr wrap="square" rtlCol="0">
                <a:spAutoFit/>
              </a:bodyPr>
              <a:lstStyle/>
              <a:p>
                <a:pPr algn="just"/>
                <a:r>
                  <a:rPr lang="en-US" sz="2800" dirty="0" smtClean="0">
                    <a:latin typeface="Arial" pitchFamily="34" charset="0"/>
                    <a:cs typeface="Arial" pitchFamily="34" charset="0"/>
                  </a:rPr>
                  <a:t>After constraining the thermophysical parameters, they were used to generate the solid surface boundary condition in DSMC atmospheric simulations. The atmospheric simulations focused on the effect of eclipse on the atmospheric winds, temperatures, and densities. Results presented span approximately 6 hours of Io’s 42 hour orbit with eclipse occurring near the middle of the simulated time. </a:t>
                </a:r>
              </a:p>
              <a:p>
                <a:endParaRPr lang="en-US" sz="2800" dirty="0"/>
              </a:p>
            </p:txBody>
          </p:sp>
          <p:grpSp>
            <p:nvGrpSpPr>
              <p:cNvPr id="25" name="Group 24"/>
              <p:cNvGrpSpPr/>
              <p:nvPr/>
            </p:nvGrpSpPr>
            <p:grpSpPr>
              <a:xfrm>
                <a:off x="914400" y="11929408"/>
                <a:ext cx="11001376" cy="12694860"/>
                <a:chOff x="914400" y="11224737"/>
                <a:chExt cx="11001376" cy="12694860"/>
              </a:xfrm>
            </p:grpSpPr>
            <p:sp>
              <p:nvSpPr>
                <p:cNvPr id="6" name="TextBox 5"/>
                <p:cNvSpPr txBox="1"/>
                <p:nvPr/>
              </p:nvSpPr>
              <p:spPr>
                <a:xfrm>
                  <a:off x="914400" y="13501331"/>
                  <a:ext cx="10972800" cy="5693866"/>
                </a:xfrm>
                <a:prstGeom prst="rect">
                  <a:avLst/>
                </a:prstGeom>
                <a:noFill/>
              </p:spPr>
              <p:txBody>
                <a:bodyPr wrap="square" rtlCol="0">
                  <a:spAutoFit/>
                </a:bodyPr>
                <a:lstStyle/>
                <a:p>
                  <a:pPr algn="just"/>
                  <a:r>
                    <a:rPr lang="en-US" sz="2800" dirty="0">
                      <a:latin typeface="Arial" pitchFamily="34" charset="0"/>
                      <a:cs typeface="Arial" pitchFamily="34" charset="0"/>
                    </a:rPr>
                    <a:t>A parametric study was performed to constrain the thermophysical </a:t>
                  </a:r>
                  <a:r>
                    <a:rPr lang="en-US" sz="2800" dirty="0" smtClean="0">
                      <a:latin typeface="Arial" pitchFamily="34" charset="0"/>
                      <a:cs typeface="Arial" pitchFamily="34" charset="0"/>
                    </a:rPr>
                    <a:t>properties </a:t>
                  </a:r>
                  <a:r>
                    <a:rPr lang="en-US" sz="2800" dirty="0">
                      <a:latin typeface="Arial" pitchFamily="34" charset="0"/>
                      <a:cs typeface="Arial" pitchFamily="34" charset="0"/>
                    </a:rPr>
                    <a:t>of Io’s surface. </a:t>
                  </a:r>
                  <a:r>
                    <a:rPr lang="en-US" sz="2800" dirty="0" smtClean="0">
                      <a:latin typeface="Arial" pitchFamily="34" charset="0"/>
                      <a:cs typeface="Arial" pitchFamily="34" charset="0"/>
                    </a:rPr>
                    <a:t>The </a:t>
                  </a:r>
                  <a:r>
                    <a:rPr lang="en-US" sz="2800" dirty="0">
                      <a:latin typeface="Arial" pitchFamily="34" charset="0"/>
                      <a:cs typeface="Arial" pitchFamily="34" charset="0"/>
                    </a:rPr>
                    <a:t>thermal model solves the heat conduction </a:t>
                  </a:r>
                  <a:r>
                    <a:rPr lang="en-US" sz="2800" dirty="0" smtClean="0">
                      <a:latin typeface="Arial" pitchFamily="34" charset="0"/>
                      <a:cs typeface="Arial" pitchFamily="34" charset="0"/>
                    </a:rPr>
                    <a:t>equation including the effects of thermal inertia, latent heats of sublimation and condensation, eclipse by Jupiter, and radiation from Jupiter </a:t>
                  </a:r>
                  <a:r>
                    <a:rPr lang="en-US" sz="2800" dirty="0">
                      <a:latin typeface="Arial" pitchFamily="34" charset="0"/>
                      <a:cs typeface="Arial" pitchFamily="34" charset="0"/>
                    </a:rPr>
                    <a:t>for two separate surface components: SO</a:t>
                  </a:r>
                  <a:r>
                    <a:rPr lang="en-US" sz="2800" baseline="-25000" dirty="0">
                      <a:latin typeface="Arial" pitchFamily="34" charset="0"/>
                      <a:cs typeface="Arial" pitchFamily="34" charset="0"/>
                    </a:rPr>
                    <a:t>2</a:t>
                  </a:r>
                  <a:r>
                    <a:rPr lang="en-US" sz="2800" dirty="0">
                      <a:latin typeface="Arial" pitchFamily="34" charset="0"/>
                      <a:cs typeface="Arial" pitchFamily="34" charset="0"/>
                    </a:rPr>
                    <a:t> frosts and non-frost (likely pyroclastic dusts and/or sulfur allotropes). </a:t>
                  </a:r>
                  <a:endParaRPr lang="en-US" sz="2800" dirty="0" smtClean="0">
                    <a:latin typeface="Arial" pitchFamily="34" charset="0"/>
                    <a:cs typeface="Arial" pitchFamily="34"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3451" y="18986000"/>
                  <a:ext cx="4956158" cy="3638197"/>
                </a:xfrm>
                <a:prstGeom prst="rect">
                  <a:avLst/>
                </a:prstGeom>
              </p:spPr>
            </p:pic>
            <p:sp>
              <p:nvSpPr>
                <p:cNvPr id="8" name="TextBox 7"/>
                <p:cNvSpPr txBox="1"/>
                <p:nvPr/>
              </p:nvSpPr>
              <p:spPr>
                <a:xfrm>
                  <a:off x="942976" y="16083201"/>
                  <a:ext cx="10972800" cy="6617196"/>
                </a:xfrm>
                <a:prstGeom prst="rect">
                  <a:avLst/>
                </a:prstGeom>
                <a:noFill/>
              </p:spPr>
              <p:txBody>
                <a:bodyPr wrap="square" rtlCol="0">
                  <a:spAutoFit/>
                </a:bodyPr>
                <a:lstStyle/>
                <a:p>
                  <a:pPr algn="just"/>
                  <a:r>
                    <a:rPr lang="en-US" sz="2800" dirty="0" smtClean="0">
                      <a:latin typeface="Arial" pitchFamily="34" charset="0"/>
                      <a:cs typeface="Arial" pitchFamily="34" charset="0"/>
                    </a:rPr>
                    <a:t>The resulting SO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surface frost temperature distribution was compared to the inferred frost temperatures of Jessup </a:t>
                  </a:r>
                  <a:r>
                    <a:rPr lang="en-US" sz="2800" i="1" dirty="0" smtClean="0">
                      <a:latin typeface="Arial" pitchFamily="34" charset="0"/>
                      <a:cs typeface="Arial" pitchFamily="34" charset="0"/>
                    </a:rPr>
                    <a:t>et al</a:t>
                  </a:r>
                  <a:r>
                    <a:rPr lang="en-US" sz="2800" dirty="0" smtClean="0">
                      <a:latin typeface="Arial" pitchFamily="34" charset="0"/>
                      <a:cs typeface="Arial" pitchFamily="34" charset="0"/>
                    </a:rPr>
                    <a:t>. (2004) and the resulting non-frost temperature distribution was compared to Galileo PPR observations (Rathbun </a:t>
                  </a:r>
                  <a:r>
                    <a:rPr lang="en-US" sz="2800" i="1" dirty="0" smtClean="0">
                      <a:latin typeface="Arial" pitchFamily="34" charset="0"/>
                      <a:cs typeface="Arial" pitchFamily="34" charset="0"/>
                    </a:rPr>
                    <a:t>et al</a:t>
                  </a:r>
                  <a:r>
                    <a:rPr lang="en-US" sz="2800" dirty="0" smtClean="0">
                      <a:latin typeface="Arial" pitchFamily="34" charset="0"/>
                      <a:cs typeface="Arial" pitchFamily="34" charset="0"/>
                    </a:rPr>
                    <a:t>., 2004). The best fit thermophysical parameters were found to be </a:t>
                  </a:r>
                  <a:r>
                    <a:rPr lang="en-US" sz="2800" i="1" dirty="0" err="1" smtClean="0">
                      <a:latin typeface="Symbol" pitchFamily="18" charset="2"/>
                      <a:cs typeface="Arial" pitchFamily="34" charset="0"/>
                    </a:rPr>
                    <a:t>a</a:t>
                  </a:r>
                  <a:r>
                    <a:rPr lang="en-US" sz="2800" i="1" baseline="-25000" dirty="0" err="1" smtClean="0">
                      <a:latin typeface="Arial" pitchFamily="34" charset="0"/>
                      <a:cs typeface="Arial" pitchFamily="34" charset="0"/>
                    </a:rPr>
                    <a:t>F</a:t>
                  </a:r>
                  <a:r>
                    <a:rPr lang="en-US" sz="2800" i="1" dirty="0" smtClean="0">
                      <a:latin typeface="Arial" pitchFamily="34" charset="0"/>
                      <a:cs typeface="Arial" pitchFamily="34" charset="0"/>
                    </a:rPr>
                    <a:t> </a:t>
                  </a:r>
                  <a:r>
                    <a:rPr lang="en-US" sz="2800" dirty="0" smtClean="0">
                      <a:latin typeface="Arial" pitchFamily="34" charset="0"/>
                      <a:cs typeface="Arial" pitchFamily="34" charset="0"/>
                    </a:rPr>
                    <a:t>≈ 0.55 and </a:t>
                  </a:r>
                  <a:r>
                    <a:rPr lang="en-US" sz="2800" i="1" dirty="0" smtClean="0">
                      <a:latin typeface="Symbol" pitchFamily="18" charset="2"/>
                      <a:cs typeface="Arial" pitchFamily="34" charset="0"/>
                    </a:rPr>
                    <a:t>G</a:t>
                  </a:r>
                  <a:r>
                    <a:rPr lang="en-US" sz="2800" i="1" baseline="-25000" dirty="0" smtClean="0">
                      <a:latin typeface="Arial" pitchFamily="34" charset="0"/>
                      <a:cs typeface="Arial" pitchFamily="34" charset="0"/>
                    </a:rPr>
                    <a:t>F</a:t>
                  </a:r>
                  <a:r>
                    <a:rPr lang="en-US" sz="2800" i="1" dirty="0" smtClean="0">
                      <a:latin typeface="Arial" pitchFamily="34" charset="0"/>
                      <a:cs typeface="Arial" pitchFamily="34" charset="0"/>
                    </a:rPr>
                    <a:t> </a:t>
                  </a:r>
                  <a:r>
                    <a:rPr lang="en-US" sz="2800" dirty="0" smtClean="0">
                      <a:latin typeface="Arial" pitchFamily="34" charset="0"/>
                      <a:cs typeface="Arial" pitchFamily="34" charset="0"/>
                    </a:rPr>
                    <a:t>≈ 200 J m</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K</a:t>
                  </a:r>
                  <a:r>
                    <a:rPr lang="en-US" sz="2800" baseline="30000" dirty="0" smtClean="0">
                      <a:latin typeface="Arial" pitchFamily="34" charset="0"/>
                      <a:cs typeface="Arial" pitchFamily="34" charset="0"/>
                    </a:rPr>
                    <a:t>‒1</a:t>
                  </a:r>
                  <a:r>
                    <a:rPr lang="en-US" sz="2800" dirty="0" smtClean="0">
                      <a:latin typeface="Arial" pitchFamily="34" charset="0"/>
                      <a:cs typeface="Arial" pitchFamily="34" charset="0"/>
                    </a:rPr>
                    <a:t> s</a:t>
                  </a:r>
                  <a:r>
                    <a:rPr lang="en-US" sz="2800" baseline="30000" dirty="0" smtClean="0">
                      <a:latin typeface="Arial" pitchFamily="34" charset="0"/>
                      <a:cs typeface="Arial" pitchFamily="34" charset="0"/>
                    </a:rPr>
                    <a:t>‒1/2</a:t>
                  </a:r>
                  <a:r>
                    <a:rPr lang="en-US" sz="2800" dirty="0" smtClean="0">
                      <a:latin typeface="Arial" pitchFamily="34" charset="0"/>
                      <a:cs typeface="Arial" pitchFamily="34" charset="0"/>
                    </a:rPr>
                    <a:t> for the SO</a:t>
                  </a:r>
                  <a:r>
                    <a:rPr lang="en-US" sz="2800" baseline="-25000" dirty="0" smtClean="0">
                      <a:latin typeface="Arial" pitchFamily="34" charset="0"/>
                      <a:cs typeface="Arial" pitchFamily="34" charset="0"/>
                    </a:rPr>
                    <a:t>2</a:t>
                  </a:r>
                  <a:r>
                    <a:rPr lang="en-US" sz="2800" dirty="0" smtClean="0">
                      <a:latin typeface="Arial" pitchFamily="34" charset="0"/>
                      <a:cs typeface="Arial" pitchFamily="34" charset="0"/>
                    </a:rPr>
                    <a:t> surface frost  and </a:t>
                  </a:r>
                  <a:r>
                    <a:rPr lang="en-US" sz="2800" i="1" dirty="0" err="1" smtClean="0">
                      <a:latin typeface="Symbol" pitchFamily="18" charset="2"/>
                      <a:cs typeface="Arial" pitchFamily="34" charset="0"/>
                    </a:rPr>
                    <a:t>a</a:t>
                  </a:r>
                  <a:r>
                    <a:rPr lang="en-US" sz="2800" i="1" baseline="-25000" dirty="0" err="1" smtClean="0">
                      <a:latin typeface="Arial" pitchFamily="34" charset="0"/>
                      <a:cs typeface="Arial" pitchFamily="34" charset="0"/>
                    </a:rPr>
                    <a:t>NF</a:t>
                  </a:r>
                  <a:r>
                    <a:rPr lang="en-US" sz="2800" i="1" dirty="0" smtClean="0">
                      <a:latin typeface="Arial" pitchFamily="34" charset="0"/>
                      <a:cs typeface="Arial" pitchFamily="34" charset="0"/>
                    </a:rPr>
                    <a:t> </a:t>
                  </a:r>
                  <a:r>
                    <a:rPr lang="en-US" sz="2800" dirty="0" smtClean="0">
                      <a:latin typeface="Arial" pitchFamily="34" charset="0"/>
                      <a:cs typeface="Arial" pitchFamily="34" charset="0"/>
                    </a:rPr>
                    <a:t>≈ 0.49 and </a:t>
                  </a:r>
                  <a:r>
                    <a:rPr lang="en-US" sz="2800" i="1" dirty="0" smtClean="0">
                      <a:latin typeface="Symbol" pitchFamily="18" charset="2"/>
                      <a:cs typeface="Arial" pitchFamily="34" charset="0"/>
                    </a:rPr>
                    <a:t>G</a:t>
                  </a:r>
                  <a:r>
                    <a:rPr lang="en-US" sz="2800" i="1" baseline="-25000" dirty="0" smtClean="0">
                      <a:latin typeface="Arial" pitchFamily="34" charset="0"/>
                      <a:cs typeface="Arial" pitchFamily="34" charset="0"/>
                    </a:rPr>
                    <a:t>NF</a:t>
                  </a:r>
                  <a:r>
                    <a:rPr lang="en-US" sz="2800" i="1" dirty="0" smtClean="0">
                      <a:latin typeface="Arial" pitchFamily="34" charset="0"/>
                      <a:cs typeface="Arial" pitchFamily="34" charset="0"/>
                    </a:rPr>
                    <a:t> </a:t>
                  </a:r>
                  <a:r>
                    <a:rPr lang="en-US" sz="2800" dirty="0" smtClean="0">
                      <a:latin typeface="Arial" pitchFamily="34" charset="0"/>
                      <a:cs typeface="Arial" pitchFamily="34" charset="0"/>
                    </a:rPr>
                    <a:t>≈ 20 J m</a:t>
                  </a:r>
                  <a:r>
                    <a:rPr lang="en-US" sz="2800" baseline="30000" dirty="0" smtClean="0">
                      <a:latin typeface="Arial" pitchFamily="34" charset="0"/>
                      <a:cs typeface="Arial" pitchFamily="34" charset="0"/>
                    </a:rPr>
                    <a:t>‒2</a:t>
                  </a:r>
                  <a:r>
                    <a:rPr lang="en-US" sz="2800" dirty="0" smtClean="0">
                      <a:latin typeface="Arial" pitchFamily="34" charset="0"/>
                      <a:cs typeface="Arial" pitchFamily="34" charset="0"/>
                    </a:rPr>
                    <a:t> K</a:t>
                  </a:r>
                  <a:r>
                    <a:rPr lang="en-US" sz="2800" baseline="30000" dirty="0" smtClean="0">
                      <a:latin typeface="Arial" pitchFamily="34" charset="0"/>
                      <a:cs typeface="Arial" pitchFamily="34" charset="0"/>
                    </a:rPr>
                    <a:t>‒1</a:t>
                  </a:r>
                  <a:r>
                    <a:rPr lang="en-US" sz="2800" dirty="0" smtClean="0">
                      <a:latin typeface="Arial" pitchFamily="34" charset="0"/>
                      <a:cs typeface="Arial" pitchFamily="34" charset="0"/>
                    </a:rPr>
                    <a:t> s</a:t>
                  </a:r>
                  <a:r>
                    <a:rPr lang="en-US" sz="2800" baseline="30000" dirty="0" smtClean="0">
                      <a:latin typeface="Arial" pitchFamily="34" charset="0"/>
                      <a:cs typeface="Arial" pitchFamily="34" charset="0"/>
                    </a:rPr>
                    <a:t>‒1/2</a:t>
                  </a:r>
                  <a:r>
                    <a:rPr lang="en-US" sz="2800" dirty="0" smtClean="0">
                      <a:latin typeface="Arial" pitchFamily="34" charset="0"/>
                      <a:cs typeface="Arial" pitchFamily="34" charset="0"/>
                    </a:rPr>
                    <a:t> for the non-frost.</a:t>
                  </a:r>
                  <a:endParaRPr lang="en-US" sz="3200" dirty="0" smtClean="0">
                    <a:latin typeface="Arial" pitchFamily="34" charset="0"/>
                    <a:cs typeface="Arial" pitchFamily="34" charset="0"/>
                  </a:endParaRPr>
                </a:p>
                <a:p>
                  <a:pPr algn="just"/>
                  <a:endParaRPr lang="en-US" sz="2800" dirty="0">
                    <a:latin typeface="Arial" pitchFamily="34" charset="0"/>
                    <a:cs typeface="Arial" pitchFamily="34" charset="0"/>
                  </a:endParaRP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9202124"/>
                  <a:ext cx="6400800" cy="3345873"/>
                </a:xfrm>
                <a:prstGeom prst="rect">
                  <a:avLst/>
                </a:prstGeom>
              </p:spPr>
            </p:pic>
            <p:sp>
              <p:nvSpPr>
                <p:cNvPr id="15" name="TextBox 14"/>
                <p:cNvSpPr txBox="1"/>
                <p:nvPr/>
              </p:nvSpPr>
              <p:spPr>
                <a:xfrm>
                  <a:off x="942976" y="11224737"/>
                  <a:ext cx="10972800" cy="1569660"/>
                </a:xfrm>
                <a:prstGeom prst="rect">
                  <a:avLst/>
                </a:prstGeom>
                <a:noFill/>
              </p:spPr>
              <p:txBody>
                <a:bodyPr wrap="square" rtlCol="0">
                  <a:spAutoFit/>
                </a:bodyPr>
                <a:lstStyle/>
                <a:p>
                  <a:pPr algn="just"/>
                  <a:r>
                    <a:rPr lang="en-US" sz="2400" dirty="0">
                      <a:latin typeface="Arial" pitchFamily="34" charset="0"/>
                      <a:cs typeface="Arial" pitchFamily="34" charset="0"/>
                    </a:rPr>
                    <a:t>Figure </a:t>
                  </a:r>
                  <a:r>
                    <a:rPr lang="en-US" sz="2400" dirty="0" smtClean="0">
                      <a:latin typeface="Arial" pitchFamily="34" charset="0"/>
                      <a:cs typeface="Arial" pitchFamily="34" charset="0"/>
                    </a:rPr>
                    <a:t>1 </a:t>
                  </a:r>
                  <a:r>
                    <a:rPr lang="en-US" sz="2400" dirty="0">
                      <a:latin typeface="Arial" pitchFamily="34" charset="0"/>
                      <a:cs typeface="Arial" pitchFamily="34" charset="0"/>
                    </a:rPr>
                    <a:t>– </a:t>
                  </a:r>
                  <a:r>
                    <a:rPr lang="en-US" sz="2400" dirty="0" smtClean="0">
                      <a:latin typeface="Arial" pitchFamily="34" charset="0"/>
                      <a:cs typeface="Arial" pitchFamily="34" charset="0"/>
                    </a:rPr>
                    <a:t>(left) </a:t>
                  </a:r>
                  <a:r>
                    <a:rPr lang="en-US" sz="2400" dirty="0" smtClean="0">
                      <a:latin typeface="Symbol" pitchFamily="18" charset="2"/>
                      <a:cs typeface="Arial" pitchFamily="34" charset="0"/>
                    </a:rPr>
                    <a:t>A </a:t>
                  </a:r>
                  <a:r>
                    <a:rPr lang="en-US" sz="2400" dirty="0" smtClean="0">
                      <a:latin typeface="Arial" pitchFamily="34" charset="0"/>
                      <a:cs typeface="Arial" pitchFamily="34" charset="0"/>
                    </a:rPr>
                    <a:t>depiction of the Jovian system including the Jovian plasma torus, Io, and Jupiter’s magnetic field lines (</a:t>
                  </a:r>
                  <a:r>
                    <a:rPr lang="en-US" sz="2400" i="1" dirty="0" smtClean="0">
                      <a:latin typeface="Arial" pitchFamily="34" charset="0"/>
                      <a:cs typeface="Arial" pitchFamily="34" charset="0"/>
                    </a:rPr>
                    <a:t>Illustration by John Spencer</a:t>
                  </a:r>
                  <a:r>
                    <a:rPr lang="en-US" sz="2400" dirty="0" smtClean="0">
                      <a:latin typeface="Arial" pitchFamily="34" charset="0"/>
                      <a:cs typeface="Arial" pitchFamily="34" charset="0"/>
                    </a:rPr>
                    <a:t>). (right) An enhanced color image of Io’s surface showing patches of condensed SO</a:t>
                  </a:r>
                  <a:r>
                    <a:rPr lang="en-US" sz="2400" baseline="-25000" dirty="0" smtClean="0">
                      <a:latin typeface="Arial" pitchFamily="34" charset="0"/>
                      <a:cs typeface="Arial" pitchFamily="34" charset="0"/>
                    </a:rPr>
                    <a:t>2</a:t>
                  </a:r>
                  <a:r>
                    <a:rPr lang="en-US" sz="2400" dirty="0" smtClean="0">
                      <a:latin typeface="Arial" pitchFamily="34" charset="0"/>
                      <a:cs typeface="Arial" pitchFamily="34" charset="0"/>
                    </a:rPr>
                    <a:t> frost and ring deposits from volcanic plumes.</a:t>
                  </a:r>
                  <a:endParaRPr lang="en-US" sz="2400" dirty="0">
                    <a:latin typeface="Arial" pitchFamily="34" charset="0"/>
                    <a:cs typeface="Arial" pitchFamily="34" charset="0"/>
                  </a:endParaRPr>
                </a:p>
              </p:txBody>
            </p:sp>
            <p:sp>
              <p:nvSpPr>
                <p:cNvPr id="17" name="TextBox 16"/>
                <p:cNvSpPr txBox="1"/>
                <p:nvPr/>
              </p:nvSpPr>
              <p:spPr>
                <a:xfrm>
                  <a:off x="914400" y="22719268"/>
                  <a:ext cx="10972800" cy="1200329"/>
                </a:xfrm>
                <a:prstGeom prst="rect">
                  <a:avLst/>
                </a:prstGeom>
                <a:noFill/>
              </p:spPr>
              <p:txBody>
                <a:bodyPr wrap="square" rtlCol="0">
                  <a:spAutoFit/>
                </a:bodyPr>
                <a:lstStyle/>
                <a:p>
                  <a:pPr algn="just"/>
                  <a:r>
                    <a:rPr lang="en-US" sz="2400" dirty="0">
                      <a:latin typeface="Arial" pitchFamily="34" charset="0"/>
                      <a:cs typeface="Arial" pitchFamily="34" charset="0"/>
                    </a:rPr>
                    <a:t>Figure </a:t>
                  </a:r>
                  <a:r>
                    <a:rPr lang="en-US" sz="2400" dirty="0" smtClean="0">
                      <a:latin typeface="Arial" pitchFamily="34" charset="0"/>
                      <a:cs typeface="Arial" pitchFamily="34" charset="0"/>
                    </a:rPr>
                    <a:t>2 </a:t>
                  </a:r>
                  <a:r>
                    <a:rPr lang="en-US" sz="2400" dirty="0">
                      <a:latin typeface="Arial" pitchFamily="34" charset="0"/>
                      <a:cs typeface="Arial" pitchFamily="34" charset="0"/>
                    </a:rPr>
                    <a:t>– </a:t>
                  </a:r>
                  <a:r>
                    <a:rPr lang="en-US" sz="2400" dirty="0" smtClean="0">
                      <a:latin typeface="Arial" pitchFamily="34" charset="0"/>
                      <a:cs typeface="Arial" pitchFamily="34" charset="0"/>
                    </a:rPr>
                    <a:t>(left)</a:t>
                  </a:r>
                  <a:r>
                    <a:rPr lang="en-US" sz="2400" dirty="0" smtClean="0">
                      <a:latin typeface="Symbol" pitchFamily="18" charset="2"/>
                      <a:cs typeface="Arial" pitchFamily="34" charset="0"/>
                    </a:rPr>
                    <a:t> </a:t>
                  </a:r>
                  <a:r>
                    <a:rPr lang="en-US" sz="2400" dirty="0">
                      <a:latin typeface="Symbol" pitchFamily="18" charset="2"/>
                      <a:cs typeface="Arial" pitchFamily="34" charset="0"/>
                    </a:rPr>
                    <a:t>c</a:t>
                  </a:r>
                  <a:r>
                    <a:rPr lang="en-US" sz="2400" baseline="30000" dirty="0">
                      <a:latin typeface="Arial" pitchFamily="34" charset="0"/>
                      <a:cs typeface="Arial" pitchFamily="34" charset="0"/>
                    </a:rPr>
                    <a:t>2</a:t>
                  </a:r>
                  <a:r>
                    <a:rPr lang="en-US" sz="2400" dirty="0">
                      <a:latin typeface="Arial" pitchFamily="34" charset="0"/>
                      <a:cs typeface="Arial" pitchFamily="34" charset="0"/>
                    </a:rPr>
                    <a:t> (least squared error) as a function of frost albedo</a:t>
                  </a:r>
                  <a:r>
                    <a:rPr lang="en-US" sz="2400" i="1" dirty="0">
                      <a:latin typeface="Arial" pitchFamily="34" charset="0"/>
                      <a:cs typeface="Arial" pitchFamily="34" charset="0"/>
                    </a:rPr>
                    <a:t>, </a:t>
                  </a:r>
                  <a:r>
                    <a:rPr lang="en-US" sz="2400" i="1" dirty="0" err="1">
                      <a:latin typeface="Symbol" pitchFamily="18" charset="2"/>
                      <a:cs typeface="Arial" pitchFamily="34" charset="0"/>
                    </a:rPr>
                    <a:t>a</a:t>
                  </a:r>
                  <a:r>
                    <a:rPr lang="en-US" sz="2400" i="1" baseline="-25000" dirty="0" err="1">
                      <a:latin typeface="Arial" pitchFamily="34" charset="0"/>
                      <a:cs typeface="Arial" pitchFamily="34" charset="0"/>
                    </a:rPr>
                    <a:t>F</a:t>
                  </a:r>
                  <a:r>
                    <a:rPr lang="en-US" sz="2400" dirty="0">
                      <a:latin typeface="Arial" pitchFamily="34" charset="0"/>
                      <a:cs typeface="Arial" pitchFamily="34" charset="0"/>
                    </a:rPr>
                    <a:t>, and thermal inertia, </a:t>
                  </a:r>
                  <a:r>
                    <a:rPr lang="en-US" sz="2400" i="1" dirty="0">
                      <a:latin typeface="Symbol" pitchFamily="18" charset="2"/>
                      <a:cs typeface="Arial" pitchFamily="34" charset="0"/>
                    </a:rPr>
                    <a:t>G</a:t>
                  </a:r>
                  <a:r>
                    <a:rPr lang="en-US" sz="2400" i="1" baseline="-25000" dirty="0">
                      <a:latin typeface="Arial" pitchFamily="34" charset="0"/>
                      <a:cs typeface="Arial" pitchFamily="34" charset="0"/>
                    </a:rPr>
                    <a:t>F</a:t>
                  </a:r>
                  <a:r>
                    <a:rPr lang="en-US" sz="2400" dirty="0" smtClean="0">
                      <a:latin typeface="Arial" pitchFamily="34" charset="0"/>
                      <a:cs typeface="Arial" pitchFamily="34" charset="0"/>
                    </a:rPr>
                    <a:t>. (right) </a:t>
                  </a:r>
                  <a:r>
                    <a:rPr lang="en-US" sz="2400" dirty="0">
                      <a:latin typeface="Arial" pitchFamily="34" charset="0"/>
                      <a:cs typeface="Arial" pitchFamily="34" charset="0"/>
                    </a:rPr>
                    <a:t>A comparison between observed (Rathbun </a:t>
                  </a:r>
                  <a:r>
                    <a:rPr lang="en-US" sz="2400" i="1" dirty="0">
                      <a:latin typeface="Arial" pitchFamily="34" charset="0"/>
                      <a:cs typeface="Arial" pitchFamily="34" charset="0"/>
                    </a:rPr>
                    <a:t>et al</a:t>
                  </a:r>
                  <a:r>
                    <a:rPr lang="en-US" sz="2400" dirty="0">
                      <a:latin typeface="Arial" pitchFamily="34" charset="0"/>
                      <a:cs typeface="Arial" pitchFamily="34" charset="0"/>
                    </a:rPr>
                    <a:t>., 2004) and simulated </a:t>
                  </a:r>
                  <a:r>
                    <a:rPr lang="en-US" sz="2400" dirty="0" smtClean="0">
                      <a:latin typeface="Arial" pitchFamily="34" charset="0"/>
                      <a:cs typeface="Arial" pitchFamily="34" charset="0"/>
                    </a:rPr>
                    <a:t>equatorial brightness </a:t>
                  </a:r>
                  <a:r>
                    <a:rPr lang="en-US" sz="2400" dirty="0">
                      <a:latin typeface="Arial" pitchFamily="34" charset="0"/>
                      <a:cs typeface="Arial" pitchFamily="34" charset="0"/>
                    </a:rPr>
                    <a:t>temperatures. </a:t>
                  </a:r>
                  <a:endParaRPr lang="en-US" sz="7200" dirty="0">
                    <a:latin typeface="Arial" pitchFamily="34" charset="0"/>
                    <a:cs typeface="Arial" pitchFamily="34" charset="0"/>
                  </a:endParaRPr>
                </a:p>
              </p:txBody>
            </p:sp>
          </p:grpSp>
          <p:sp>
            <p:nvSpPr>
              <p:cNvPr id="27" name="TextBox 26"/>
              <p:cNvSpPr txBox="1"/>
              <p:nvPr/>
            </p:nvSpPr>
            <p:spPr>
              <a:xfrm>
                <a:off x="933450" y="24754582"/>
                <a:ext cx="9913291" cy="707886"/>
              </a:xfrm>
              <a:prstGeom prst="rect">
                <a:avLst/>
              </a:prstGeom>
              <a:noFill/>
            </p:spPr>
            <p:txBody>
              <a:bodyPr wrap="none" rtlCol="0">
                <a:spAutoFit/>
              </a:bodyPr>
              <a:lstStyle/>
              <a:p>
                <a:r>
                  <a:rPr lang="en-US" sz="4000" u="sng" dirty="0" smtClean="0"/>
                  <a:t>Global Atmospheric Simulations of Io in Eclipse</a:t>
                </a:r>
                <a:endParaRPr lang="en-US" sz="4000" u="sng" dirty="0"/>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28177638"/>
                <a:ext cx="5486400" cy="284743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31073277"/>
                <a:ext cx="5486400" cy="2847391"/>
              </a:xfrm>
              <a:prstGeom prst="rect">
                <a:avLst/>
              </a:prstGeom>
            </p:spPr>
          </p:pic>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800" y="28183192"/>
                <a:ext cx="5486400" cy="2841876"/>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00800" y="31073277"/>
                <a:ext cx="5486400" cy="2847391"/>
              </a:xfrm>
              <a:prstGeom prst="rect">
                <a:avLst/>
              </a:prstGeom>
            </p:spPr>
          </p:pic>
          <p:sp>
            <p:nvSpPr>
              <p:cNvPr id="32" name="TextBox 31"/>
              <p:cNvSpPr txBox="1"/>
              <p:nvPr/>
            </p:nvSpPr>
            <p:spPr>
              <a:xfrm>
                <a:off x="838200" y="34004071"/>
                <a:ext cx="10972800" cy="830997"/>
              </a:xfrm>
              <a:prstGeom prst="rect">
                <a:avLst/>
              </a:prstGeom>
              <a:noFill/>
            </p:spPr>
            <p:txBody>
              <a:bodyPr wrap="square" rtlCol="0">
                <a:spAutoFit/>
              </a:bodyPr>
              <a:lstStyle/>
              <a:p>
                <a:pPr algn="just"/>
                <a:r>
                  <a:rPr lang="en-US" sz="2400" dirty="0">
                    <a:latin typeface="Arial" pitchFamily="34" charset="0"/>
                    <a:cs typeface="Arial" pitchFamily="34" charset="0"/>
                  </a:rPr>
                  <a:t>Figure 3</a:t>
                </a:r>
                <a:r>
                  <a:rPr lang="en-US" sz="2400" dirty="0" smtClean="0">
                    <a:latin typeface="Arial" pitchFamily="34" charset="0"/>
                    <a:cs typeface="Arial" pitchFamily="34" charset="0"/>
                  </a:rPr>
                  <a:t> </a:t>
                </a:r>
                <a:r>
                  <a:rPr lang="en-US" sz="2400" dirty="0">
                    <a:latin typeface="Arial" pitchFamily="34" charset="0"/>
                    <a:cs typeface="Arial" pitchFamily="34" charset="0"/>
                  </a:rPr>
                  <a:t>– </a:t>
                </a:r>
                <a:r>
                  <a:rPr lang="en-US" sz="2400" dirty="0" smtClean="0">
                    <a:latin typeface="Arial" pitchFamily="34" charset="0"/>
                    <a:cs typeface="Arial" pitchFamily="34" charset="0"/>
                  </a:rPr>
                  <a:t>Contours of number density and translational temperature for a slice through the equator at selected times through eclipse.</a:t>
                </a:r>
                <a:endParaRPr lang="en-US" sz="7200" dirty="0">
                  <a:latin typeface="Arial" pitchFamily="34" charset="0"/>
                  <a:cs typeface="Arial" pitchFamily="34" charset="0"/>
                </a:endParaRPr>
              </a:p>
            </p:txBody>
          </p:sp>
        </p:grpSp>
      </p:grpSp>
      <p:sp>
        <p:nvSpPr>
          <p:cNvPr id="33" name="TextBox 32"/>
          <p:cNvSpPr txBox="1"/>
          <p:nvPr/>
        </p:nvSpPr>
        <p:spPr>
          <a:xfrm>
            <a:off x="12801600" y="5334000"/>
            <a:ext cx="10972800" cy="3539430"/>
          </a:xfrm>
          <a:prstGeom prst="rect">
            <a:avLst/>
          </a:prstGeom>
          <a:noFill/>
        </p:spPr>
        <p:txBody>
          <a:bodyPr wrap="square" rtlCol="0">
            <a:spAutoFit/>
          </a:bodyPr>
          <a:lstStyle/>
          <a:p>
            <a:pPr algn="just"/>
            <a:r>
              <a:rPr lang="en-US" sz="2800" dirty="0">
                <a:latin typeface="Arial" pitchFamily="34" charset="0"/>
                <a:cs typeface="Arial" pitchFamily="34" charset="0"/>
              </a:rPr>
              <a:t>The SO</a:t>
            </a:r>
            <a:r>
              <a:rPr lang="en-US" sz="2800" baseline="-25000" dirty="0">
                <a:latin typeface="Arial" pitchFamily="34" charset="0"/>
                <a:cs typeface="Arial" pitchFamily="34" charset="0"/>
              </a:rPr>
              <a:t>2</a:t>
            </a:r>
            <a:r>
              <a:rPr lang="en-US" sz="2800" dirty="0">
                <a:latin typeface="Arial" pitchFamily="34" charset="0"/>
                <a:cs typeface="Arial" pitchFamily="34" charset="0"/>
              </a:rPr>
              <a:t> surface frosts have a high thermal inertia leading to a ~5 K drop in </a:t>
            </a:r>
            <a:r>
              <a:rPr lang="en-US" sz="2800" i="1" dirty="0">
                <a:latin typeface="Arial" pitchFamily="34" charset="0"/>
                <a:cs typeface="Arial" pitchFamily="34" charset="0"/>
              </a:rPr>
              <a:t>T</a:t>
            </a:r>
            <a:r>
              <a:rPr lang="en-US" sz="2800" i="1" baseline="-25000" dirty="0">
                <a:latin typeface="Arial" pitchFamily="34" charset="0"/>
                <a:cs typeface="Arial" pitchFamily="34" charset="0"/>
              </a:rPr>
              <a:t>F</a:t>
            </a:r>
            <a:r>
              <a:rPr lang="en-US" sz="2800" dirty="0">
                <a:latin typeface="Arial" pitchFamily="34" charset="0"/>
                <a:cs typeface="Arial" pitchFamily="34" charset="0"/>
              </a:rPr>
              <a:t> during eclipse; however, this corresponds to a factor of 20 decrease in column density due to the exponential dependence of the SO</a:t>
            </a:r>
            <a:r>
              <a:rPr lang="en-US" sz="2800" baseline="-25000" dirty="0">
                <a:latin typeface="Arial" pitchFamily="34" charset="0"/>
                <a:cs typeface="Arial" pitchFamily="34" charset="0"/>
              </a:rPr>
              <a:t>2</a:t>
            </a:r>
            <a:r>
              <a:rPr lang="en-US" sz="2800" dirty="0">
                <a:latin typeface="Arial" pitchFamily="34" charset="0"/>
                <a:cs typeface="Arial" pitchFamily="34" charset="0"/>
              </a:rPr>
              <a:t> vapor pressure on </a:t>
            </a:r>
            <a:r>
              <a:rPr lang="en-US" sz="2800" i="1" dirty="0">
                <a:latin typeface="Arial" pitchFamily="34" charset="0"/>
                <a:cs typeface="Arial" pitchFamily="34" charset="0"/>
              </a:rPr>
              <a:t>T</a:t>
            </a:r>
            <a:r>
              <a:rPr lang="en-US" sz="2800" i="1" baseline="-25000" dirty="0">
                <a:latin typeface="Arial" pitchFamily="34" charset="0"/>
                <a:cs typeface="Arial" pitchFamily="34" charset="0"/>
              </a:rPr>
              <a:t>F</a:t>
            </a:r>
            <a:r>
              <a:rPr lang="en-US" sz="2800" dirty="0">
                <a:latin typeface="Arial" pitchFamily="34" charset="0"/>
                <a:cs typeface="Arial" pitchFamily="34" charset="0"/>
              </a:rPr>
              <a:t>. </a:t>
            </a:r>
            <a:r>
              <a:rPr lang="en-US" sz="2800" dirty="0" smtClean="0">
                <a:latin typeface="Arial" pitchFamily="34" charset="0"/>
                <a:cs typeface="Arial" pitchFamily="34" charset="0"/>
              </a:rPr>
              <a:t>The </a:t>
            </a:r>
            <a:r>
              <a:rPr lang="en-US" sz="2800" dirty="0">
                <a:latin typeface="Arial" pitchFamily="34" charset="0"/>
                <a:cs typeface="Arial" pitchFamily="34" charset="0"/>
              </a:rPr>
              <a:t>thermal model predicts a prograde rotation of the atmosphere during eclipse (as opposed to the retrograde rotation that exists outside of eclipse) due to the differing amounts of insolation absorbed by the surface due to eclipse</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sp>
        <p:nvSpPr>
          <p:cNvPr id="34" name="TextBox 33"/>
          <p:cNvSpPr txBox="1"/>
          <p:nvPr/>
        </p:nvSpPr>
        <p:spPr>
          <a:xfrm>
            <a:off x="12773025" y="17449800"/>
            <a:ext cx="10972800" cy="2677656"/>
          </a:xfrm>
          <a:prstGeom prst="rect">
            <a:avLst/>
          </a:prstGeom>
          <a:noFill/>
        </p:spPr>
        <p:txBody>
          <a:bodyPr wrap="square" rtlCol="0">
            <a:spAutoFit/>
          </a:bodyPr>
          <a:lstStyle/>
          <a:p>
            <a:pPr algn="just"/>
            <a:r>
              <a:rPr lang="en-US" sz="2400" dirty="0">
                <a:latin typeface="Arial" pitchFamily="34" charset="0"/>
                <a:cs typeface="Arial" pitchFamily="34" charset="0"/>
              </a:rPr>
              <a:t>Figure 4</a:t>
            </a:r>
            <a:r>
              <a:rPr lang="en-US" sz="2400" dirty="0" smtClean="0">
                <a:latin typeface="Arial" pitchFamily="34" charset="0"/>
                <a:cs typeface="Arial" pitchFamily="34" charset="0"/>
              </a:rPr>
              <a:t> </a:t>
            </a:r>
            <a:r>
              <a:rPr lang="en-US" sz="2400" dirty="0">
                <a:latin typeface="Arial" pitchFamily="34" charset="0"/>
                <a:cs typeface="Arial" pitchFamily="34" charset="0"/>
              </a:rPr>
              <a:t>– Column density contours with the view centered at (10° N, 350° W) as a function of time. The 20 snapshots occur at intervals of 1250 seconds (~21 minutes) starting approximately 2 hours and 40 minutes prior to eclipse and ending ~2 hours after egress from eclipse. </a:t>
            </a:r>
            <a:r>
              <a:rPr lang="en-US" sz="2400" dirty="0" smtClean="0">
                <a:latin typeface="Arial" pitchFamily="34" charset="0"/>
                <a:cs typeface="Arial" pitchFamily="34" charset="0"/>
              </a:rPr>
              <a:t>The </a:t>
            </a:r>
            <a:r>
              <a:rPr lang="en-US" sz="2400" dirty="0">
                <a:latin typeface="Arial" pitchFamily="34" charset="0"/>
                <a:cs typeface="Arial" pitchFamily="34" charset="0"/>
              </a:rPr>
              <a:t>white </a:t>
            </a:r>
            <a:r>
              <a:rPr lang="en-US" sz="2400" dirty="0" smtClean="0">
                <a:latin typeface="Arial" pitchFamily="34" charset="0"/>
                <a:cs typeface="Arial" pitchFamily="34" charset="0"/>
              </a:rPr>
              <a:t>dots </a:t>
            </a:r>
            <a:r>
              <a:rPr lang="en-US" sz="2400" dirty="0">
                <a:latin typeface="Arial" pitchFamily="34" charset="0"/>
                <a:cs typeface="Arial" pitchFamily="34" charset="0"/>
              </a:rPr>
              <a:t>denotes the location of the subsolar point while the black </a:t>
            </a:r>
            <a:r>
              <a:rPr lang="en-US" sz="2400" dirty="0" smtClean="0">
                <a:latin typeface="Arial" pitchFamily="34" charset="0"/>
                <a:cs typeface="Arial" pitchFamily="34" charset="0"/>
              </a:rPr>
              <a:t>dots </a:t>
            </a:r>
            <a:r>
              <a:rPr lang="en-US" sz="2400" dirty="0">
                <a:latin typeface="Arial" pitchFamily="34" charset="0"/>
                <a:cs typeface="Arial" pitchFamily="34" charset="0"/>
              </a:rPr>
              <a:t>denotes the location of the sub-Jovian </a:t>
            </a:r>
            <a:r>
              <a:rPr lang="en-US" sz="2400" dirty="0" smtClean="0">
                <a:latin typeface="Arial" pitchFamily="34" charset="0"/>
                <a:cs typeface="Arial" pitchFamily="34" charset="0"/>
              </a:rPr>
              <a:t>point. Loki is the largest hot spot on Io, </a:t>
            </a:r>
            <a:r>
              <a:rPr lang="en-US" sz="2400" dirty="0" err="1" smtClean="0">
                <a:latin typeface="Arial" pitchFamily="34" charset="0"/>
                <a:cs typeface="Arial" pitchFamily="34" charset="0"/>
              </a:rPr>
              <a:t>Fuchi</a:t>
            </a:r>
            <a:r>
              <a:rPr lang="en-US" sz="2400" dirty="0" smtClean="0">
                <a:latin typeface="Arial" pitchFamily="34" charset="0"/>
                <a:cs typeface="Arial" pitchFamily="34" charset="0"/>
              </a:rPr>
              <a:t> is another large hot spot, and DAE denotes the dawn atmospheric enhancement.</a:t>
            </a:r>
            <a:endParaRPr lang="en-US" sz="2400" dirty="0">
              <a:latin typeface="Arial" pitchFamily="34" charset="0"/>
              <a:cs typeface="Arial" pitchFamily="34" charset="0"/>
            </a:endParaRPr>
          </a:p>
        </p:txBody>
      </p:sp>
      <p:sp>
        <p:nvSpPr>
          <p:cNvPr id="35" name="TextBox 34"/>
          <p:cNvSpPr txBox="1"/>
          <p:nvPr/>
        </p:nvSpPr>
        <p:spPr>
          <a:xfrm>
            <a:off x="12801600" y="20307032"/>
            <a:ext cx="10972800" cy="3108543"/>
          </a:xfrm>
          <a:prstGeom prst="rect">
            <a:avLst/>
          </a:prstGeom>
          <a:noFill/>
        </p:spPr>
        <p:txBody>
          <a:bodyPr wrap="square" rtlCol="0">
            <a:spAutoFit/>
          </a:bodyPr>
          <a:lstStyle/>
          <a:p>
            <a:pPr algn="just"/>
            <a:r>
              <a:rPr lang="en-US" sz="2800" dirty="0">
                <a:latin typeface="Arial" pitchFamily="34" charset="0"/>
                <a:cs typeface="Arial" pitchFamily="34" charset="0"/>
              </a:rPr>
              <a:t>Supersonic circumplanetary flow exists prior to eclipse but becomes subsonic during eclipse because the day-to-night pressure gradient weakens considerably as the surface cools and atmosphere condenses. Before eclipse, an oblique shock exists near the dawn terminator where the supersonic flow condenses on and near the cold nightside. During eclipse, the oblique shock disappears as the day-to-night pressure gradient weakens. </a:t>
            </a:r>
          </a:p>
        </p:txBody>
      </p:sp>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801600" y="8839200"/>
            <a:ext cx="10972800" cy="8485532"/>
          </a:xfrm>
          <a:prstGeom prst="rect">
            <a:avLst/>
          </a:prstGeom>
        </p:spPr>
      </p:pic>
      <p:sp>
        <p:nvSpPr>
          <p:cNvPr id="40" name="TextBox 39"/>
          <p:cNvSpPr txBox="1"/>
          <p:nvPr/>
        </p:nvSpPr>
        <p:spPr>
          <a:xfrm>
            <a:off x="12820650" y="31840285"/>
            <a:ext cx="10972800" cy="830997"/>
          </a:xfrm>
          <a:prstGeom prst="rect">
            <a:avLst/>
          </a:prstGeom>
          <a:noFill/>
        </p:spPr>
        <p:txBody>
          <a:bodyPr wrap="square" rtlCol="0">
            <a:spAutoFit/>
          </a:bodyPr>
          <a:lstStyle/>
          <a:p>
            <a:r>
              <a:rPr lang="en-US" sz="2400" dirty="0">
                <a:latin typeface="Arial" pitchFamily="34" charset="0"/>
                <a:cs typeface="Arial" pitchFamily="34" charset="0"/>
              </a:rPr>
              <a:t>Figure 5</a:t>
            </a:r>
            <a:r>
              <a:rPr lang="en-US" sz="2400" dirty="0" smtClean="0">
                <a:latin typeface="Arial" pitchFamily="34" charset="0"/>
                <a:cs typeface="Arial" pitchFamily="34" charset="0"/>
              </a:rPr>
              <a:t> </a:t>
            </a:r>
            <a:r>
              <a:rPr lang="en-US" sz="2400" dirty="0">
                <a:latin typeface="Arial" pitchFamily="34" charset="0"/>
                <a:cs typeface="Arial" pitchFamily="34" charset="0"/>
              </a:rPr>
              <a:t>– Mach number contours overlaid with streamlines with the </a:t>
            </a:r>
            <a:r>
              <a:rPr lang="en-US" sz="2400" dirty="0" smtClean="0">
                <a:latin typeface="Arial" pitchFamily="34" charset="0"/>
                <a:cs typeface="Arial" pitchFamily="34" charset="0"/>
              </a:rPr>
              <a:t>same view and time interval as Figure 4.</a:t>
            </a:r>
            <a:endParaRPr lang="en-US" sz="2400" dirty="0">
              <a:latin typeface="Arial" pitchFamily="34" charset="0"/>
              <a:cs typeface="Arial" pitchFamily="34" charset="0"/>
            </a:endParaRPr>
          </a:p>
        </p:txBody>
      </p:sp>
      <p:sp>
        <p:nvSpPr>
          <p:cNvPr id="41" name="TextBox 40"/>
          <p:cNvSpPr txBox="1"/>
          <p:nvPr/>
        </p:nvSpPr>
        <p:spPr>
          <a:xfrm>
            <a:off x="12820650" y="32842200"/>
            <a:ext cx="10925174" cy="2554545"/>
          </a:xfrm>
          <a:prstGeom prst="rect">
            <a:avLst/>
          </a:prstGeom>
          <a:noFill/>
        </p:spPr>
        <p:txBody>
          <a:bodyPr wrap="square" rtlCol="0">
            <a:spAutoFit/>
          </a:bodyPr>
          <a:lstStyle/>
          <a:p>
            <a:r>
              <a:rPr lang="en-US" sz="2000" b="1" u="sng" dirty="0" smtClean="0">
                <a:latin typeface="Arial" pitchFamily="34" charset="0"/>
                <a:cs typeface="Arial" pitchFamily="34" charset="0"/>
              </a:rPr>
              <a:t>REFERENCES:</a:t>
            </a:r>
          </a:p>
          <a:p>
            <a:r>
              <a:rPr lang="en-US" sz="2000" dirty="0" smtClean="0">
                <a:latin typeface="Arial" pitchFamily="34" charset="0"/>
                <a:cs typeface="Arial" pitchFamily="34" charset="0"/>
              </a:rPr>
              <a:t>Jessup</a:t>
            </a:r>
            <a:r>
              <a:rPr lang="en-US" sz="2000" dirty="0">
                <a:latin typeface="Arial" pitchFamily="34" charset="0"/>
                <a:cs typeface="Arial" pitchFamily="34" charset="0"/>
              </a:rPr>
              <a:t>, K.L., Spencer, J.R., </a:t>
            </a:r>
            <a:r>
              <a:rPr lang="en-US" sz="2000" dirty="0" err="1">
                <a:latin typeface="Arial" pitchFamily="34" charset="0"/>
                <a:cs typeface="Arial" pitchFamily="34" charset="0"/>
              </a:rPr>
              <a:t>Ballester</a:t>
            </a:r>
            <a:r>
              <a:rPr lang="en-US" sz="2000" dirty="0">
                <a:latin typeface="Arial" pitchFamily="34" charset="0"/>
                <a:cs typeface="Arial" pitchFamily="34" charset="0"/>
              </a:rPr>
              <a:t>, G.E., Howell, R.R., </a:t>
            </a:r>
            <a:r>
              <a:rPr lang="en-US" sz="2000" dirty="0" err="1">
                <a:latin typeface="Arial" pitchFamily="34" charset="0"/>
                <a:cs typeface="Arial" pitchFamily="34" charset="0"/>
              </a:rPr>
              <a:t>Roesler</a:t>
            </a:r>
            <a:r>
              <a:rPr lang="en-US" sz="2000" dirty="0">
                <a:latin typeface="Arial" pitchFamily="34" charset="0"/>
                <a:cs typeface="Arial" pitchFamily="34" charset="0"/>
              </a:rPr>
              <a:t>, F., </a:t>
            </a:r>
            <a:r>
              <a:rPr lang="en-US" sz="2000" dirty="0" err="1">
                <a:latin typeface="Arial" pitchFamily="34" charset="0"/>
                <a:cs typeface="Arial" pitchFamily="34" charset="0"/>
              </a:rPr>
              <a:t>Vigel</a:t>
            </a:r>
            <a:r>
              <a:rPr lang="en-US" sz="2000" dirty="0">
                <a:latin typeface="Arial" pitchFamily="34" charset="0"/>
                <a:cs typeface="Arial" pitchFamily="34" charset="0"/>
              </a:rPr>
              <a:t>, M., </a:t>
            </a:r>
            <a:r>
              <a:rPr lang="en-US" sz="2000" dirty="0" err="1">
                <a:latin typeface="Arial" pitchFamily="34" charset="0"/>
                <a:cs typeface="Arial" pitchFamily="34" charset="0"/>
              </a:rPr>
              <a:t>Yelle</a:t>
            </a:r>
            <a:r>
              <a:rPr lang="en-US" sz="2000" dirty="0">
                <a:latin typeface="Arial" pitchFamily="34" charset="0"/>
                <a:cs typeface="Arial" pitchFamily="34" charset="0"/>
              </a:rPr>
              <a:t>, R., 2004</a:t>
            </a:r>
            <a:r>
              <a:rPr lang="en-US" sz="2000" dirty="0" smtClean="0">
                <a:latin typeface="Arial" pitchFamily="34" charset="0"/>
                <a:cs typeface="Arial" pitchFamily="34" charset="0"/>
              </a:rPr>
              <a:t>. </a:t>
            </a:r>
            <a:r>
              <a:rPr lang="en-US" sz="2000" i="1" dirty="0">
                <a:latin typeface="Arial" pitchFamily="34" charset="0"/>
                <a:cs typeface="Arial" pitchFamily="34" charset="0"/>
              </a:rPr>
              <a:t>Icarus</a:t>
            </a:r>
            <a:r>
              <a:rPr lang="en-US" sz="2000" dirty="0">
                <a:latin typeface="Arial" pitchFamily="34" charset="0"/>
                <a:cs typeface="Arial" pitchFamily="34" charset="0"/>
              </a:rPr>
              <a:t> </a:t>
            </a:r>
            <a:r>
              <a:rPr lang="en-US" sz="2000" b="1" dirty="0">
                <a:latin typeface="Arial" pitchFamily="34" charset="0"/>
                <a:cs typeface="Arial" pitchFamily="34" charset="0"/>
              </a:rPr>
              <a:t>169</a:t>
            </a:r>
            <a:r>
              <a:rPr lang="en-US" sz="2000" dirty="0">
                <a:latin typeface="Arial" pitchFamily="34" charset="0"/>
                <a:cs typeface="Arial" pitchFamily="34" charset="0"/>
              </a:rPr>
              <a:t>, 197-215</a:t>
            </a:r>
            <a:r>
              <a:rPr lang="en-US" sz="2000" dirty="0" smtClean="0">
                <a:latin typeface="Arial" pitchFamily="34" charset="0"/>
                <a:cs typeface="Arial" pitchFamily="34" charset="0"/>
              </a:rPr>
              <a:t>.</a:t>
            </a:r>
          </a:p>
          <a:p>
            <a:endParaRPr lang="en-US" sz="2000" dirty="0" smtClean="0">
              <a:latin typeface="Arial" pitchFamily="34" charset="0"/>
              <a:cs typeface="Arial" pitchFamily="34" charset="0"/>
            </a:endParaRPr>
          </a:p>
          <a:p>
            <a:r>
              <a:rPr lang="en-US" sz="2000" dirty="0">
                <a:latin typeface="Arial" pitchFamily="34" charset="0"/>
                <a:cs typeface="Arial" pitchFamily="34" charset="0"/>
              </a:rPr>
              <a:t>Rathbun, J.A., Spencer, J.R., </a:t>
            </a:r>
            <a:r>
              <a:rPr lang="en-US" sz="2000" dirty="0" err="1">
                <a:latin typeface="Arial" pitchFamily="34" charset="0"/>
                <a:cs typeface="Arial" pitchFamily="34" charset="0"/>
              </a:rPr>
              <a:t>Tamppari</a:t>
            </a:r>
            <a:r>
              <a:rPr lang="en-US" sz="2000" dirty="0">
                <a:latin typeface="Arial" pitchFamily="34" charset="0"/>
                <a:cs typeface="Arial" pitchFamily="34" charset="0"/>
              </a:rPr>
              <a:t>, L.K., Martin, T.Z., Barnard, L., Travis, L.D., 2004. </a:t>
            </a:r>
            <a:r>
              <a:rPr lang="en-US" sz="2000" i="1" dirty="0" smtClean="0">
                <a:latin typeface="Arial" pitchFamily="34" charset="0"/>
                <a:cs typeface="Arial" pitchFamily="34" charset="0"/>
              </a:rPr>
              <a:t>Icarus</a:t>
            </a:r>
            <a:r>
              <a:rPr lang="en-US" sz="2000" dirty="0" smtClean="0">
                <a:latin typeface="Arial" pitchFamily="34" charset="0"/>
                <a:cs typeface="Arial" pitchFamily="34" charset="0"/>
              </a:rPr>
              <a:t> </a:t>
            </a:r>
            <a:r>
              <a:rPr lang="en-US" sz="2000" b="1" dirty="0">
                <a:latin typeface="Arial" pitchFamily="34" charset="0"/>
                <a:cs typeface="Arial" pitchFamily="34" charset="0"/>
              </a:rPr>
              <a:t>169</a:t>
            </a:r>
            <a:r>
              <a:rPr lang="en-US" sz="2000" dirty="0">
                <a:latin typeface="Arial" pitchFamily="34" charset="0"/>
                <a:cs typeface="Arial" pitchFamily="34" charset="0"/>
              </a:rPr>
              <a:t>, 127-139</a:t>
            </a:r>
            <a:r>
              <a:rPr lang="en-US" sz="2000" dirty="0" smtClean="0">
                <a:latin typeface="Arial" pitchFamily="34" charset="0"/>
                <a:cs typeface="Arial" pitchFamily="34" charset="0"/>
              </a:rPr>
              <a:t>.</a:t>
            </a:r>
          </a:p>
          <a:p>
            <a:endParaRPr lang="en-US" sz="2000" dirty="0">
              <a:latin typeface="Arial" pitchFamily="34" charset="0"/>
              <a:cs typeface="Arial" pitchFamily="34" charset="0"/>
            </a:endParaRPr>
          </a:p>
          <a:p>
            <a:endParaRPr lang="en-US" sz="2000" dirty="0">
              <a:latin typeface="Arial" pitchFamily="34" charset="0"/>
              <a:cs typeface="Arial" pitchFamily="34" charset="0"/>
            </a:endParaRPr>
          </a:p>
        </p:txBody>
      </p:sp>
      <p:grpSp>
        <p:nvGrpSpPr>
          <p:cNvPr id="10" name="Group 9"/>
          <p:cNvGrpSpPr/>
          <p:nvPr/>
        </p:nvGrpSpPr>
        <p:grpSpPr>
          <a:xfrm>
            <a:off x="1009650" y="7205662"/>
            <a:ext cx="10896600" cy="4529138"/>
            <a:chOff x="914400" y="12855200"/>
            <a:chExt cx="10896600" cy="4529138"/>
          </a:xfrm>
        </p:grpSpPr>
        <p:pic>
          <p:nvPicPr>
            <p:cNvPr id="42" name="Picture 4" descr="Iob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0430" y="12875895"/>
              <a:ext cx="4560570" cy="449770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4400" y="12855200"/>
              <a:ext cx="6038850" cy="4529138"/>
            </a:xfrm>
            <a:prstGeom prst="rect">
              <a:avLst/>
            </a:prstGeom>
          </p:spPr>
        </p:pic>
      </p:grpSp>
      <p:sp>
        <p:nvSpPr>
          <p:cNvPr id="43" name="TextBox 42"/>
          <p:cNvSpPr txBox="1"/>
          <p:nvPr/>
        </p:nvSpPr>
        <p:spPr>
          <a:xfrm>
            <a:off x="971550" y="5334000"/>
            <a:ext cx="10972800" cy="4832092"/>
          </a:xfrm>
          <a:prstGeom prst="rect">
            <a:avLst/>
          </a:prstGeom>
          <a:noFill/>
        </p:spPr>
        <p:txBody>
          <a:bodyPr wrap="square" rtlCol="0">
            <a:spAutoFit/>
          </a:bodyPr>
          <a:lstStyle/>
          <a:p>
            <a:pPr algn="just"/>
            <a:r>
              <a:rPr lang="en-US" sz="2800" dirty="0" smtClean="0">
                <a:latin typeface="Arial" pitchFamily="34" charset="0"/>
                <a:cs typeface="Arial" pitchFamily="34" charset="0"/>
              </a:rPr>
              <a:t>Io is the closest Galilean satellite of Jupiter and the most volcanically active body in the solar system. The relative contributions of sublimation, volcanism, and sputtering to Io’s rarefied atmosphere remain poorly understood.</a:t>
            </a:r>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p:txBody>
      </p:sp>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773024" y="23452930"/>
            <a:ext cx="10972799" cy="8246270"/>
          </a:xfrm>
          <a:prstGeom prst="rect">
            <a:avLst/>
          </a:prstGeom>
        </p:spPr>
      </p:pic>
      <p:pic>
        <p:nvPicPr>
          <p:cNvPr id="1026" name="Picture 2" descr="C:\Users\Andrew\Pictures\ae_fa_4color_high.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000786" y="685800"/>
            <a:ext cx="4745037" cy="679450"/>
          </a:xfrm>
          <a:prstGeom prst="rect">
            <a:avLst/>
          </a:prstGeom>
          <a:noFill/>
          <a:extLst>
            <a:ext uri="{909E8E84-426E-40DD-AFC4-6F175D3DCCD1}">
              <a14:hiddenFill xmlns:a14="http://schemas.microsoft.com/office/drawing/2010/main">
                <a:solidFill>
                  <a:srgbClr val="FFFFFF"/>
                </a:solidFill>
              </a14:hiddenFill>
            </a:ext>
          </a:extLst>
        </p:spPr>
      </p:pic>
      <p:sp>
        <p:nvSpPr>
          <p:cNvPr id="39" name="Title 1"/>
          <p:cNvSpPr txBox="1">
            <a:spLocks/>
          </p:cNvSpPr>
          <p:nvPr/>
        </p:nvSpPr>
        <p:spPr>
          <a:xfrm>
            <a:off x="457200" y="1905000"/>
            <a:ext cx="23774400" cy="4267200"/>
          </a:xfrm>
          <a:prstGeom prst="rect">
            <a:avLst/>
          </a:prstGeom>
        </p:spPr>
        <p:txBody>
          <a:bodyPr vert="horz" lIns="355308" tIns="177654" rIns="355308" bIns="177654" rtlCol="0" anchor="ctr">
            <a:noAutofit/>
          </a:bodyPr>
          <a:lstStyle>
            <a:lvl1pPr algn="ctr" defTabSz="3553084" rtl="0" eaLnBrk="1" latinLnBrk="0" hangingPunct="1">
              <a:spcBef>
                <a:spcPct val="0"/>
              </a:spcBef>
              <a:buNone/>
              <a:defRPr sz="17100" kern="1200">
                <a:solidFill>
                  <a:schemeClr val="tx1"/>
                </a:solidFill>
                <a:latin typeface="+mj-lt"/>
                <a:ea typeface="+mj-ea"/>
                <a:cs typeface="+mj-cs"/>
              </a:defRPr>
            </a:lvl1pPr>
          </a:lstStyle>
          <a:p>
            <a:r>
              <a:rPr lang="en-US" sz="3600" b="1" dirty="0" smtClean="0">
                <a:latin typeface="Arial" pitchFamily="34" charset="0"/>
                <a:cs typeface="Arial" pitchFamily="34" charset="0"/>
              </a:rPr>
              <a:t>Walker, A.C.</a:t>
            </a:r>
            <a:r>
              <a:rPr lang="en-US" sz="3600" b="1" baseline="30000" dirty="0" smtClean="0">
                <a:latin typeface="Arial" pitchFamily="34" charset="0"/>
                <a:cs typeface="Arial" pitchFamily="34" charset="0"/>
              </a:rPr>
              <a:t> †</a:t>
            </a:r>
            <a:r>
              <a:rPr lang="en-US" sz="3600" b="1" dirty="0" smtClean="0">
                <a:latin typeface="Arial" pitchFamily="34" charset="0"/>
                <a:cs typeface="Arial" pitchFamily="34" charset="0"/>
              </a:rPr>
              <a:t>, Moore, C.H.</a:t>
            </a:r>
            <a:r>
              <a:rPr lang="en-US" sz="3600" i="1" baseline="30000" dirty="0" smtClean="0">
                <a:latin typeface="Arial" pitchFamily="34" charset="0"/>
                <a:cs typeface="Arial" pitchFamily="34" charset="0"/>
              </a:rPr>
              <a:t> §</a:t>
            </a:r>
            <a:r>
              <a:rPr lang="en-US" sz="3600" b="1" dirty="0" smtClean="0">
                <a:latin typeface="Arial" pitchFamily="34" charset="0"/>
                <a:cs typeface="Arial" pitchFamily="34" charset="0"/>
              </a:rPr>
              <a:t>, Goldstein, D.B.</a:t>
            </a:r>
            <a:r>
              <a:rPr lang="en-US" sz="3600" b="1" baseline="30000" dirty="0" smtClean="0">
                <a:latin typeface="Arial" pitchFamily="34" charset="0"/>
                <a:cs typeface="Arial" pitchFamily="34" charset="0"/>
              </a:rPr>
              <a:t> †</a:t>
            </a:r>
            <a:r>
              <a:rPr lang="en-US" sz="3600" b="1" dirty="0" smtClean="0">
                <a:latin typeface="Arial" pitchFamily="34" charset="0"/>
                <a:cs typeface="Arial" pitchFamily="34" charset="0"/>
              </a:rPr>
              <a:t>, Varghese, P.L.</a:t>
            </a:r>
            <a:r>
              <a:rPr lang="en-US" sz="3600" b="1" baseline="30000" dirty="0" smtClean="0">
                <a:latin typeface="Arial" pitchFamily="34" charset="0"/>
                <a:cs typeface="Arial" pitchFamily="34" charset="0"/>
              </a:rPr>
              <a:t> †</a:t>
            </a:r>
            <a:r>
              <a:rPr lang="en-US" sz="3600" b="1" dirty="0" smtClean="0">
                <a:latin typeface="Arial" pitchFamily="34" charset="0"/>
                <a:cs typeface="Arial" pitchFamily="34" charset="0"/>
              </a:rPr>
              <a:t>, </a:t>
            </a:r>
            <a:r>
              <a:rPr lang="en-US" sz="3600" b="1" dirty="0" err="1" smtClean="0">
                <a:latin typeface="Arial" pitchFamily="34" charset="0"/>
                <a:cs typeface="Arial" pitchFamily="34" charset="0"/>
              </a:rPr>
              <a:t>Trafton</a:t>
            </a:r>
            <a:r>
              <a:rPr lang="en-US" sz="3600" b="1" dirty="0" smtClean="0">
                <a:latin typeface="Arial" pitchFamily="34" charset="0"/>
                <a:cs typeface="Arial" pitchFamily="34" charset="0"/>
              </a:rPr>
              <a:t>, L.M.</a:t>
            </a:r>
            <a:r>
              <a:rPr lang="en-US" sz="3600" b="1" baseline="30000" dirty="0" smtClean="0">
                <a:latin typeface="Arial" pitchFamily="34" charset="0"/>
                <a:cs typeface="Arial" pitchFamily="34" charset="0"/>
              </a:rPr>
              <a:t> ‡</a:t>
            </a:r>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i="1" dirty="0" smtClean="0">
                <a:latin typeface="Arial" pitchFamily="34" charset="0"/>
                <a:cs typeface="Arial" pitchFamily="34" charset="0"/>
              </a:rPr>
              <a:t>The University of Texas at Austin, </a:t>
            </a:r>
            <a:r>
              <a:rPr lang="en-US" sz="3200" i="1" baseline="30000" dirty="0" smtClean="0">
                <a:latin typeface="Arial" pitchFamily="34" charset="0"/>
                <a:cs typeface="Arial" pitchFamily="34" charset="0"/>
              </a:rPr>
              <a:t>†</a:t>
            </a:r>
            <a:r>
              <a:rPr lang="en-US" sz="3200" i="1" dirty="0" smtClean="0">
                <a:latin typeface="Arial" pitchFamily="34" charset="0"/>
                <a:cs typeface="Arial" pitchFamily="34" charset="0"/>
              </a:rPr>
              <a:t>Department of Aerospace Engineering, </a:t>
            </a:r>
            <a:r>
              <a:rPr lang="en-US" sz="3200" i="1" baseline="30000" dirty="0" smtClean="0">
                <a:latin typeface="Arial" pitchFamily="34" charset="0"/>
                <a:cs typeface="Arial" pitchFamily="34" charset="0"/>
              </a:rPr>
              <a:t>‡</a:t>
            </a:r>
            <a:r>
              <a:rPr lang="en-US" sz="3200" i="1" dirty="0" smtClean="0">
                <a:latin typeface="Arial" pitchFamily="34" charset="0"/>
                <a:cs typeface="Arial" pitchFamily="34" charset="0"/>
              </a:rPr>
              <a:t>Department of Astronomy</a:t>
            </a:r>
            <a:br>
              <a:rPr lang="en-US" sz="3200" i="1" dirty="0" smtClean="0">
                <a:latin typeface="Arial" pitchFamily="34" charset="0"/>
                <a:cs typeface="Arial" pitchFamily="34" charset="0"/>
              </a:rPr>
            </a:br>
            <a:r>
              <a:rPr lang="en-US" sz="3200" i="1" baseline="30000" dirty="0" smtClean="0">
                <a:latin typeface="Arial" pitchFamily="34" charset="0"/>
                <a:cs typeface="Arial" pitchFamily="34" charset="0"/>
              </a:rPr>
              <a:t>§</a:t>
            </a:r>
            <a:r>
              <a:rPr lang="en-US" sz="3200" i="1" dirty="0" smtClean="0">
                <a:latin typeface="Arial" pitchFamily="34" charset="0"/>
                <a:cs typeface="Arial" pitchFamily="34" charset="0"/>
              </a:rPr>
              <a:t>Sandia National Laboratories</a:t>
            </a:r>
            <a:endParaRPr lang="en-US" sz="3200" i="1" dirty="0">
              <a:latin typeface="Arial" pitchFamily="34" charset="0"/>
              <a:cs typeface="Arial" pitchFamily="34" charset="0"/>
            </a:endParaRPr>
          </a:p>
        </p:txBody>
      </p:sp>
    </p:spTree>
    <p:extLst>
      <p:ext uri="{BB962C8B-B14F-4D97-AF65-F5344CB8AC3E}">
        <p14:creationId xmlns:p14="http://schemas.microsoft.com/office/powerpoint/2010/main" val="1366473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350</TotalTime>
  <Words>767</Words>
  <Application>Microsoft Office PowerPoint</Application>
  <PresentationFormat>Custom</PresentationFormat>
  <Paragraphs>35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 A Parametric Study of Io’s Thermophysical Surface Properties and Subsequent Numerical Atmospheric Simulations Based on the Best Fit Parameters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dc:creator>
  <cp:lastModifiedBy>Andrew</cp:lastModifiedBy>
  <cp:revision>24</cp:revision>
  <cp:lastPrinted>2012-01-31T16:36:33Z</cp:lastPrinted>
  <dcterms:created xsi:type="dcterms:W3CDTF">2012-01-30T18:26:21Z</dcterms:created>
  <dcterms:modified xsi:type="dcterms:W3CDTF">2012-01-31T16:42:38Z</dcterms:modified>
</cp:coreProperties>
</file>