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82" r:id="rId2"/>
    <p:sldId id="317" r:id="rId3"/>
    <p:sldId id="318" r:id="rId4"/>
    <p:sldId id="393" r:id="rId5"/>
    <p:sldId id="394" r:id="rId6"/>
    <p:sldId id="435" r:id="rId7"/>
    <p:sldId id="363" r:id="rId8"/>
    <p:sldId id="376" r:id="rId9"/>
    <p:sldId id="439" r:id="rId10"/>
    <p:sldId id="437" r:id="rId11"/>
    <p:sldId id="441" r:id="rId12"/>
    <p:sldId id="436" r:id="rId13"/>
    <p:sldId id="440" r:id="rId14"/>
    <p:sldId id="356" r:id="rId15"/>
    <p:sldId id="443" r:id="rId16"/>
    <p:sldId id="442" r:id="rId17"/>
    <p:sldId id="380" r:id="rId18"/>
    <p:sldId id="444" r:id="rId19"/>
    <p:sldId id="445" r:id="rId20"/>
    <p:sldId id="447" r:id="rId21"/>
    <p:sldId id="446" r:id="rId22"/>
    <p:sldId id="448" r:id="rId23"/>
    <p:sldId id="451" r:id="rId24"/>
    <p:sldId id="452" r:id="rId25"/>
    <p:sldId id="453" r:id="rId26"/>
    <p:sldId id="454" r:id="rId27"/>
    <p:sldId id="455" r:id="rId28"/>
    <p:sldId id="449" r:id="rId29"/>
    <p:sldId id="456" r:id="rId30"/>
    <p:sldId id="3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EAB200"/>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3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72897-84DE-430C-AF10-038772F5241D}" type="datetimeFigureOut">
              <a:rPr lang="en-US" smtClean="0"/>
              <a:t>6/29/2011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458CE-7392-4798-B743-2FCAFD75E5BA}" type="slidenum">
              <a:rPr lang="en-US" smtClean="0"/>
              <a:t>‹#›</a:t>
            </a:fld>
            <a:endParaRPr lang="en-US"/>
          </a:p>
        </p:txBody>
      </p:sp>
    </p:spTree>
    <p:extLst>
      <p:ext uri="{BB962C8B-B14F-4D97-AF65-F5344CB8AC3E}">
        <p14:creationId xmlns:p14="http://schemas.microsoft.com/office/powerpoint/2010/main" val="83114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458CE-7392-4798-B743-2FCAFD75E5BA}" type="slidenum">
              <a:rPr lang="en-US" smtClean="0"/>
              <a:t>21</a:t>
            </a:fld>
            <a:endParaRPr lang="en-US"/>
          </a:p>
        </p:txBody>
      </p:sp>
    </p:spTree>
    <p:extLst>
      <p:ext uri="{BB962C8B-B14F-4D97-AF65-F5344CB8AC3E}">
        <p14:creationId xmlns:p14="http://schemas.microsoft.com/office/powerpoint/2010/main" val="39671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159B4E-DCAC-48F4-8A72-72AB8F68B2A6}"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159B4E-DCAC-48F4-8A72-72AB8F68B2A6}" type="datetimeFigureOut">
              <a:rPr lang="en-US" smtClean="0"/>
              <a:pPr/>
              <a:t>6/29/2011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159B4E-DCAC-48F4-8A72-72AB8F68B2A6}"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159B4E-DCAC-48F4-8A72-72AB8F68B2A6}" type="datetimeFigureOut">
              <a:rPr lang="en-US" smtClean="0"/>
              <a:pPr/>
              <a:t>6/29/2011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159B4E-DCAC-48F4-8A72-72AB8F68B2A6}" type="datetimeFigureOut">
              <a:rPr lang="en-US" smtClean="0"/>
              <a:pPr/>
              <a:t>6/29/2011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59B4E-DCAC-48F4-8A72-72AB8F68B2A6}" type="datetimeFigureOut">
              <a:rPr lang="en-US" smtClean="0"/>
              <a:pPr/>
              <a:t>6/29/2011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59B4E-DCAC-48F4-8A72-72AB8F68B2A6}" type="datetimeFigureOut">
              <a:rPr lang="en-US" smtClean="0"/>
              <a:pPr/>
              <a:t>6/29/2011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54DE6-9543-4C74-AE46-3B63F93AAF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59B4E-DCAC-48F4-8A72-72AB8F68B2A6}" type="datetimeFigureOut">
              <a:rPr lang="en-US" smtClean="0"/>
              <a:pPr/>
              <a:t>6/29/2011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54DE6-9543-4C74-AE46-3B63F93AAF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xml"/><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26.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0.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0"/>
            <a:ext cx="7772400" cy="1938992"/>
          </a:xfrm>
          <a:prstGeom prst="rect">
            <a:avLst/>
          </a:prstGeom>
          <a:noFill/>
        </p:spPr>
        <p:txBody>
          <a:bodyPr wrap="square" rtlCol="0">
            <a:spAutoFit/>
          </a:bodyPr>
          <a:lstStyle/>
          <a:p>
            <a:pPr algn="ctr"/>
            <a:r>
              <a:rPr lang="en-US" sz="4000" b="1"/>
              <a:t>Application of Bayesian Statistical Methods for the Analysis of DSMC Simulations of Hypersonic Shocks</a:t>
            </a:r>
            <a:endParaRPr lang="en-US" sz="4000" b="1">
              <a:latin typeface="Times New Roman" pitchFamily="18" charset="0"/>
              <a:cs typeface="Times New Roman" pitchFamily="18" charset="0"/>
            </a:endParaRPr>
          </a:p>
        </p:txBody>
      </p:sp>
      <p:sp>
        <p:nvSpPr>
          <p:cNvPr id="8" name="TextBox 7"/>
          <p:cNvSpPr txBox="1"/>
          <p:nvPr/>
        </p:nvSpPr>
        <p:spPr>
          <a:xfrm>
            <a:off x="914400" y="2743200"/>
            <a:ext cx="7315200" cy="1077218"/>
          </a:xfrm>
          <a:prstGeom prst="rect">
            <a:avLst/>
          </a:prstGeom>
          <a:noFill/>
          <a:ln>
            <a:noFill/>
          </a:ln>
        </p:spPr>
        <p:txBody>
          <a:bodyPr wrap="square" rtlCol="0">
            <a:spAutoFit/>
          </a:bodyPr>
          <a:lstStyle/>
          <a:p>
            <a:pPr algn="ctr"/>
            <a:r>
              <a:rPr lang="en-US" sz="3200" b="1" smtClean="0">
                <a:solidFill>
                  <a:schemeClr val="accent6">
                    <a:lumMod val="75000"/>
                  </a:schemeClr>
                </a:solidFill>
                <a:latin typeface="Times New Roman" pitchFamily="18" charset="0"/>
                <a:cs typeface="Times New Roman" pitchFamily="18" charset="0"/>
              </a:rPr>
              <a:t>James S. Strand and David B. Goldstein</a:t>
            </a:r>
          </a:p>
          <a:p>
            <a:pPr algn="ctr"/>
            <a:r>
              <a:rPr lang="en-US" sz="3200" b="1" smtClean="0">
                <a:solidFill>
                  <a:schemeClr val="accent6">
                    <a:lumMod val="75000"/>
                  </a:schemeClr>
                </a:solidFill>
                <a:latin typeface="Times New Roman" pitchFamily="18" charset="0"/>
                <a:cs typeface="Times New Roman" pitchFamily="18" charset="0"/>
              </a:rPr>
              <a:t>The University of Texas at Austin</a:t>
            </a:r>
            <a:endParaRPr lang="en-US" sz="3200" b="1">
              <a:solidFill>
                <a:schemeClr val="accent6">
                  <a:lumMod val="75000"/>
                </a:schemeClr>
              </a:solidFill>
              <a:latin typeface="Times New Roman" pitchFamily="18" charset="0"/>
              <a:cs typeface="Times New Roman" pitchFamily="18" charset="0"/>
            </a:endParaRPr>
          </a:p>
        </p:txBody>
      </p:sp>
      <p:sp>
        <p:nvSpPr>
          <p:cNvPr id="9" name="TextBox 8"/>
          <p:cNvSpPr txBox="1"/>
          <p:nvPr/>
        </p:nvSpPr>
        <p:spPr>
          <a:xfrm>
            <a:off x="914400" y="4114800"/>
            <a:ext cx="7315200" cy="830997"/>
          </a:xfrm>
          <a:prstGeom prst="rect">
            <a:avLst/>
          </a:prstGeom>
          <a:noFill/>
          <a:ln>
            <a:noFill/>
          </a:ln>
        </p:spPr>
        <p:txBody>
          <a:bodyPr wrap="square" rtlCol="0">
            <a:spAutoFit/>
          </a:bodyPr>
          <a:lstStyle/>
          <a:p>
            <a:pPr algn="ctr"/>
            <a:r>
              <a:rPr lang="en-US" sz="2400" b="1" smtClean="0">
                <a:latin typeface="Times New Roman" pitchFamily="18" charset="0"/>
                <a:cs typeface="Times New Roman" pitchFamily="18" charset="0"/>
              </a:rPr>
              <a:t>Sponsored by the Department of Energy through the PSAAP Program</a:t>
            </a:r>
            <a:endParaRPr lang="en-US" sz="2400" b="1">
              <a:latin typeface="Times New Roman" pitchFamily="18" charset="0"/>
              <a:cs typeface="Times New Roman" pitchFamily="18" charset="0"/>
            </a:endParaRPr>
          </a:p>
        </p:txBody>
      </p:sp>
      <p:pic>
        <p:nvPicPr>
          <p:cNvPr id="52225" name="Picture 1"/>
          <p:cNvPicPr>
            <a:picLocks noChangeAspect="1" noChangeArrowheads="1"/>
          </p:cNvPicPr>
          <p:nvPr/>
        </p:nvPicPr>
        <p:blipFill>
          <a:blip r:embed="rId2" cstate="print"/>
          <a:srcRect l="17187" t="14583" r="42969" b="72917"/>
          <a:stretch>
            <a:fillRect/>
          </a:stretch>
        </p:blipFill>
        <p:spPr bwMode="auto">
          <a:xfrm>
            <a:off x="558800" y="5478363"/>
            <a:ext cx="2331720" cy="548640"/>
          </a:xfrm>
          <a:prstGeom prst="rect">
            <a:avLst/>
          </a:prstGeom>
          <a:noFill/>
          <a:ln w="9525">
            <a:noFill/>
            <a:miter lim="800000"/>
            <a:headEnd/>
            <a:tailEnd/>
          </a:ln>
        </p:spPr>
      </p:pic>
      <p:sp>
        <p:nvSpPr>
          <p:cNvPr id="6" name="TextBox 5"/>
          <p:cNvSpPr txBox="1"/>
          <p:nvPr/>
        </p:nvSpPr>
        <p:spPr>
          <a:xfrm>
            <a:off x="0" y="6027003"/>
            <a:ext cx="3860800"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Predictive Engineering and Computational Sciences</a:t>
            </a:r>
            <a:endParaRPr lang="en-US" sz="2400" b="1">
              <a:latin typeface="Times New Roman" pitchFamily="18" charset="0"/>
              <a:cs typeface="Times New Roman" pitchFamily="18" charset="0"/>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535" y="5136841"/>
            <a:ext cx="1809579" cy="96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16650" y="6026078"/>
            <a:ext cx="2927350"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Computational Fluid Physics Laboratory</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80647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Overview</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708900" cy="4478149"/>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buFontTx/>
              <a:buChar char="•"/>
            </a:pPr>
            <a:r>
              <a:rPr lang="en-US" sz="2800"/>
              <a:t> </a:t>
            </a:r>
            <a:r>
              <a:rPr lang="en-US" sz="2800" smtClean="0"/>
              <a:t>In the current context, the goal of sensitivity analysis is to determine which parameters most strongly affect a given quantity of interest (QoI).  </a:t>
            </a:r>
            <a:endParaRPr lang="en-US" sz="2800"/>
          </a:p>
          <a:p>
            <a:pPr eaLnBrk="0" hangingPunct="0">
              <a:buFontTx/>
              <a:buChar char="•"/>
            </a:pPr>
            <a:r>
              <a:rPr lang="en-US" sz="2800" smtClean="0"/>
              <a:t> Only parameters to which a given QoI is sensitive will be informed by calibrations based on data for that QoI.</a:t>
            </a:r>
          </a:p>
          <a:p>
            <a:pPr eaLnBrk="0" hangingPunct="0">
              <a:buFontTx/>
              <a:buChar char="•"/>
            </a:pPr>
            <a:r>
              <a:rPr lang="en-US" sz="2800"/>
              <a:t> </a:t>
            </a:r>
            <a:r>
              <a:rPr lang="en-US" sz="2800" smtClean="0"/>
              <a:t>Sensitivity analysis is used here both to determine which parameters to calibrate in the future, and to select the QoI which would best inform the parameters we most wish to calibrate.</a:t>
            </a:r>
          </a:p>
        </p:txBody>
      </p:sp>
    </p:spTree>
    <p:extLst>
      <p:ext uri="{BB962C8B-B14F-4D97-AF65-F5344CB8AC3E}">
        <p14:creationId xmlns:p14="http://schemas.microsoft.com/office/powerpoint/2010/main" val="199097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Parameters</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187750" y="679890"/>
                <a:ext cx="3277244" cy="539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a:cs typeface="Times New Roman" pitchFamily="18" charset="0"/>
                        </a:rPr>
                        <m:t>𝑘</m:t>
                      </m:r>
                      <m:d>
                        <m:dPr>
                          <m:ctrlPr>
                            <a:rPr lang="en-US" sz="2800" i="1">
                              <a:solidFill>
                                <a:schemeClr val="tx1"/>
                              </a:solidFill>
                              <a:latin typeface="Cambria Math"/>
                              <a:cs typeface="Times New Roman" pitchFamily="18" charset="0"/>
                            </a:rPr>
                          </m:ctrlPr>
                        </m:dPr>
                        <m:e>
                          <m:r>
                            <a:rPr lang="en-US" sz="2800" i="1">
                              <a:solidFill>
                                <a:schemeClr val="tx1"/>
                              </a:solidFill>
                              <a:latin typeface="Cambria Math"/>
                              <a:cs typeface="Times New Roman" pitchFamily="18" charset="0"/>
                            </a:rPr>
                            <m:t>𝑇</m:t>
                          </m:r>
                        </m:e>
                      </m:d>
                      <m:r>
                        <a:rPr lang="en-US" sz="2800" i="1">
                          <a:solidFill>
                            <a:schemeClr val="tx1"/>
                          </a:solidFill>
                          <a:latin typeface="Cambria Math"/>
                          <a:cs typeface="Times New Roman" pitchFamily="18" charset="0"/>
                        </a:rPr>
                        <m:t>=</m:t>
                      </m:r>
                      <m:r>
                        <a:rPr lang="en-US" sz="2800" b="1" i="1" smtClean="0">
                          <a:solidFill>
                            <a:schemeClr val="tx1"/>
                          </a:solidFill>
                          <a:latin typeface="Cambria Math"/>
                          <a:ea typeface="Cambria Math"/>
                          <a:cs typeface="Times New Roman" pitchFamily="18" charset="0"/>
                        </a:rPr>
                        <m:t>𝚲</m:t>
                      </m:r>
                      <m:sSup>
                        <m:sSupPr>
                          <m:ctrlPr>
                            <a:rPr lang="el-GR" sz="2800" i="1">
                              <a:solidFill>
                                <a:schemeClr val="tx1"/>
                              </a:solidFill>
                              <a:latin typeface="Cambria Math"/>
                              <a:ea typeface="Cambria Math"/>
                              <a:cs typeface="Times New Roman" pitchFamily="18" charset="0"/>
                            </a:rPr>
                          </m:ctrlPr>
                        </m:sSupPr>
                        <m:e>
                          <m:r>
                            <a:rPr lang="en-US" sz="2800" i="1">
                              <a:solidFill>
                                <a:schemeClr val="tx1"/>
                              </a:solidFill>
                              <a:latin typeface="Cambria Math"/>
                              <a:ea typeface="Cambria Math"/>
                              <a:cs typeface="Times New Roman" pitchFamily="18" charset="0"/>
                            </a:rPr>
                            <m:t>𝑇</m:t>
                          </m:r>
                        </m:e>
                        <m:sup>
                          <m:r>
                            <a:rPr lang="el-GR" sz="2800" b="1" i="1" smtClean="0">
                              <a:solidFill>
                                <a:schemeClr val="tx1"/>
                              </a:solidFill>
                              <a:latin typeface="Cambria Math"/>
                              <a:ea typeface="Cambria Math"/>
                              <a:cs typeface="Times New Roman" pitchFamily="18" charset="0"/>
                            </a:rPr>
                            <m:t>𝜼</m:t>
                          </m:r>
                        </m:sup>
                      </m:sSup>
                      <m:sSup>
                        <m:sSupPr>
                          <m:ctrlPr>
                            <a:rPr lang="el-GR" sz="2800" i="1">
                              <a:solidFill>
                                <a:schemeClr val="tx1"/>
                              </a:solidFill>
                              <a:latin typeface="Cambria Math"/>
                              <a:ea typeface="Cambria Math"/>
                              <a:cs typeface="Times New Roman" pitchFamily="18" charset="0"/>
                            </a:rPr>
                          </m:ctrlPr>
                        </m:sSupPr>
                        <m:e>
                          <m:r>
                            <a:rPr lang="en-US" sz="2800" i="1">
                              <a:solidFill>
                                <a:schemeClr val="tx1"/>
                              </a:solidFill>
                              <a:latin typeface="Cambria Math"/>
                              <a:ea typeface="Cambria Math"/>
                              <a:cs typeface="Times New Roman" pitchFamily="18" charset="0"/>
                            </a:rPr>
                            <m:t>𝑒</m:t>
                          </m:r>
                        </m:e>
                        <m:sup>
                          <m:r>
                            <a:rPr lang="en-US" sz="2800" i="1">
                              <a:solidFill>
                                <a:schemeClr val="tx1"/>
                              </a:solidFill>
                              <a:latin typeface="Cambria Math"/>
                              <a:ea typeface="Cambria Math"/>
                              <a:cs typeface="Times New Roman" pitchFamily="18" charset="0"/>
                            </a:rPr>
                            <m:t>−</m:t>
                          </m:r>
                          <m:sSub>
                            <m:sSubPr>
                              <m:ctrlPr>
                                <a:rPr lang="en-US" sz="2800" b="1" i="1" smtClean="0">
                                  <a:solidFill>
                                    <a:schemeClr val="tx1"/>
                                  </a:solidFill>
                                  <a:latin typeface="Cambria Math"/>
                                  <a:ea typeface="Cambria Math"/>
                                  <a:cs typeface="Times New Roman" pitchFamily="18" charset="0"/>
                                </a:rPr>
                              </m:ctrlPr>
                            </m:sSubPr>
                            <m:e>
                              <m:r>
                                <a:rPr lang="en-US" sz="2800" b="1" i="1">
                                  <a:solidFill>
                                    <a:schemeClr val="tx1"/>
                                  </a:solidFill>
                                  <a:latin typeface="Cambria Math"/>
                                  <a:ea typeface="Cambria Math"/>
                                  <a:cs typeface="Times New Roman" pitchFamily="18" charset="0"/>
                                </a:rPr>
                                <m:t>𝑬</m:t>
                              </m:r>
                            </m:e>
                            <m:sub>
                              <m:r>
                                <a:rPr lang="en-US" sz="2800" b="1" i="1">
                                  <a:solidFill>
                                    <a:schemeClr val="tx1"/>
                                  </a:solidFill>
                                  <a:latin typeface="Cambria Math"/>
                                  <a:ea typeface="Cambria Math"/>
                                  <a:cs typeface="Times New Roman" pitchFamily="18" charset="0"/>
                                </a:rPr>
                                <m:t>𝒂</m:t>
                              </m:r>
                            </m:sub>
                          </m:sSub>
                          <m:r>
                            <a:rPr lang="en-US" sz="2800" i="1">
                              <a:solidFill>
                                <a:schemeClr val="tx1"/>
                              </a:solidFill>
                              <a:latin typeface="Cambria Math"/>
                              <a:ea typeface="Cambria Math"/>
                              <a:cs typeface="Times New Roman" pitchFamily="18" charset="0"/>
                            </a:rPr>
                            <m:t>/</m:t>
                          </m:r>
                          <m:r>
                            <a:rPr lang="en-US" sz="2800" i="1">
                              <a:solidFill>
                                <a:schemeClr val="tx1"/>
                              </a:solidFill>
                              <a:latin typeface="Cambria Math"/>
                              <a:ea typeface="Cambria Math"/>
                              <a:cs typeface="Times New Roman" pitchFamily="18" charset="0"/>
                            </a:rPr>
                            <m:t>𝑘𝑇</m:t>
                          </m:r>
                        </m:sup>
                      </m:sSup>
                    </m:oMath>
                  </m:oMathPara>
                </a14:m>
                <a:endParaRPr lang="en-US" sz="280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187750" y="679890"/>
                <a:ext cx="3277244" cy="53931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561956" y="667190"/>
                <a:ext cx="156600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cs typeface="Times New Roman" pitchFamily="18" charset="0"/>
                            </a:rPr>
                          </m:ctrlPr>
                        </m:sSupPr>
                        <m:e>
                          <m:r>
                            <a:rPr lang="en-US" sz="2800" b="0" i="1" smtClean="0">
                              <a:solidFill>
                                <a:schemeClr val="tx1"/>
                              </a:solidFill>
                              <a:latin typeface="Cambria Math"/>
                              <a:cs typeface="Times New Roman" pitchFamily="18" charset="0"/>
                            </a:rPr>
                            <m:t>10</m:t>
                          </m:r>
                        </m:e>
                        <m:sup>
                          <m:r>
                            <a:rPr lang="en-US" sz="2800" i="1" smtClean="0">
                              <a:solidFill>
                                <a:srgbClr val="FF0000"/>
                              </a:solidFill>
                              <a:latin typeface="Cambria Math"/>
                              <a:ea typeface="Cambria Math"/>
                              <a:cs typeface="Times New Roman" pitchFamily="18" charset="0"/>
                            </a:rPr>
                            <m:t>𝛼</m:t>
                          </m:r>
                        </m:sup>
                      </m:sSup>
                      <m:r>
                        <a:rPr lang="en-US" sz="2800" i="1" smtClean="0">
                          <a:solidFill>
                            <a:schemeClr val="tx1"/>
                          </a:solidFill>
                          <a:latin typeface="Cambria Math"/>
                          <a:cs typeface="Times New Roman" pitchFamily="18" charset="0"/>
                        </a:rPr>
                        <m:t>=</m:t>
                      </m:r>
                      <m:r>
                        <a:rPr lang="en-US" sz="2800" b="1" i="1" smtClean="0">
                          <a:solidFill>
                            <a:schemeClr val="tx1"/>
                          </a:solidFill>
                          <a:latin typeface="Cambria Math"/>
                          <a:ea typeface="Cambria Math"/>
                          <a:cs typeface="Times New Roman" pitchFamily="18" charset="0"/>
                        </a:rPr>
                        <m:t>𝚲</m:t>
                      </m:r>
                    </m:oMath>
                  </m:oMathPara>
                </a14:m>
                <a:endParaRPr lang="en-US" sz="280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561956" y="667190"/>
                <a:ext cx="1566006" cy="523220"/>
              </a:xfrm>
              <a:prstGeom prst="rect">
                <a:avLst/>
              </a:prstGeom>
              <a:blipFill rotWithShape="1">
                <a:blip r:embed="rId3"/>
                <a:stretch>
                  <a:fillRect/>
                </a:stretch>
              </a:blipFill>
            </p:spPr>
            <p:txBody>
              <a:bodyPr/>
              <a:lstStyle/>
              <a:p>
                <a:r>
                  <a:rPr lang="en-US">
                    <a:noFill/>
                  </a:rPr>
                  <a:t> </a:t>
                </a:r>
              </a:p>
            </p:txBody>
          </p:sp>
        </mc:Fallback>
      </mc:AlternateContent>
      <p:sp>
        <p:nvSpPr>
          <p:cNvPr id="3" name="TextBox 2"/>
          <p:cNvSpPr txBox="1"/>
          <p:nvPr/>
        </p:nvSpPr>
        <p:spPr>
          <a:xfrm>
            <a:off x="307803" y="6217478"/>
            <a:ext cx="8753358" cy="646331"/>
          </a:xfrm>
          <a:prstGeom prst="rect">
            <a:avLst/>
          </a:prstGeom>
          <a:noFill/>
        </p:spPr>
        <p:txBody>
          <a:bodyPr wrap="none" rtlCol="0">
            <a:spAutoFit/>
          </a:bodyPr>
          <a:lstStyle/>
          <a:p>
            <a:r>
              <a:rPr lang="en-US" b="1" smtClean="0">
                <a:latin typeface="Times New Roman" pitchFamily="18" charset="0"/>
                <a:cs typeface="Times New Roman" pitchFamily="18" charset="0"/>
              </a:rPr>
              <a:t>Throughout the sensitivity analysis, the ratio of forward to backward rate </a:t>
            </a:r>
            <a:r>
              <a:rPr lang="en-US" b="1">
                <a:latin typeface="Times New Roman" pitchFamily="18" charset="0"/>
                <a:cs typeface="Times New Roman" pitchFamily="18" charset="0"/>
              </a:rPr>
              <a:t>for </a:t>
            </a:r>
            <a:r>
              <a:rPr lang="en-US" b="1" smtClean="0">
                <a:latin typeface="Times New Roman" pitchFamily="18" charset="0"/>
                <a:cs typeface="Times New Roman" pitchFamily="18" charset="0"/>
              </a:rPr>
              <a:t>a </a:t>
            </a:r>
            <a:r>
              <a:rPr lang="en-US" b="1">
                <a:latin typeface="Times New Roman" pitchFamily="18" charset="0"/>
                <a:cs typeface="Times New Roman" pitchFamily="18" charset="0"/>
              </a:rPr>
              <a:t>given </a:t>
            </a:r>
            <a:endParaRPr lang="en-US" b="1" smtClean="0">
              <a:latin typeface="Times New Roman" pitchFamily="18" charset="0"/>
              <a:cs typeface="Times New Roman" pitchFamily="18" charset="0"/>
            </a:endParaRPr>
          </a:p>
          <a:p>
            <a:r>
              <a:rPr lang="en-US" b="1" smtClean="0">
                <a:latin typeface="Times New Roman" pitchFamily="18" charset="0"/>
                <a:cs typeface="Times New Roman" pitchFamily="18" charset="0"/>
              </a:rPr>
              <a:t>reaction is kept constant, since these ratios should be fixed by the equilibrium constant.</a:t>
            </a:r>
            <a:endParaRPr lang="en-US" b="1">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149" b="2659"/>
          <a:stretch/>
        </p:blipFill>
        <p:spPr bwMode="auto">
          <a:xfrm>
            <a:off x="852144" y="1190410"/>
            <a:ext cx="7225700"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726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Scenario: 1-D Shock</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sp>
        <p:nvSpPr>
          <p:cNvPr id="5" name="Text Box 9"/>
          <p:cNvSpPr txBox="1">
            <a:spLocks noChangeArrowheads="1"/>
          </p:cNvSpPr>
          <p:nvPr/>
        </p:nvSpPr>
        <p:spPr bwMode="auto">
          <a:xfrm>
            <a:off x="584200" y="646330"/>
            <a:ext cx="7950200" cy="1923604"/>
          </a:xfrm>
          <a:prstGeom prst="rect">
            <a:avLst/>
          </a:prstGeom>
          <a:noFill/>
          <a:ln w="9525">
            <a:noFill/>
            <a:miter lim="800000"/>
            <a:headEnd/>
            <a:tailEnd/>
          </a:ln>
        </p:spPr>
        <p:txBody>
          <a:bodyPr wrap="square">
            <a:spAutoFit/>
          </a:bodyPr>
          <a:lstStyle/>
          <a:p>
            <a:pPr eaLnBrk="0" hangingPunct="0">
              <a:lnSpc>
                <a:spcPct val="25000"/>
              </a:lnSpc>
            </a:pPr>
            <a:endParaRPr lang="en-US" sz="2800" dirty="0"/>
          </a:p>
          <a:p>
            <a:pPr eaLnBrk="0" hangingPunct="0">
              <a:buFontTx/>
              <a:buChar char="•"/>
            </a:pPr>
            <a:r>
              <a:rPr lang="en-US" sz="2800"/>
              <a:t> Shock speed is ~8000 m/s, </a:t>
            </a:r>
            <a:r>
              <a:rPr lang="en-US" sz="2800" smtClean="0"/>
              <a:t>M</a:t>
            </a:r>
            <a:r>
              <a:rPr lang="en-US" sz="2800" baseline="-25000" smtClean="0"/>
              <a:t>∞</a:t>
            </a:r>
            <a:r>
              <a:rPr lang="en-US" sz="2800" smtClean="0"/>
              <a:t> </a:t>
            </a:r>
            <a:r>
              <a:rPr lang="en-US" sz="2800"/>
              <a:t>≈ </a:t>
            </a:r>
            <a:r>
              <a:rPr lang="en-US" sz="2800" smtClean="0"/>
              <a:t>23.</a:t>
            </a:r>
          </a:p>
          <a:p>
            <a:pPr marL="0" lvl="1" eaLnBrk="0" hangingPunct="0">
              <a:buFontTx/>
              <a:buChar char="•"/>
            </a:pPr>
            <a:r>
              <a:rPr lang="en-US" sz="2800"/>
              <a:t> Upstream number density = </a:t>
            </a:r>
            <a:r>
              <a:rPr lang="en-US" sz="2800" smtClean="0"/>
              <a:t>3.22×10</a:t>
            </a:r>
            <a:r>
              <a:rPr lang="en-US" sz="2800" baseline="30000" smtClean="0"/>
              <a:t>21</a:t>
            </a:r>
            <a:r>
              <a:rPr lang="en-US" sz="2800" smtClean="0"/>
              <a:t> </a:t>
            </a:r>
            <a:r>
              <a:rPr lang="en-US" sz="2800"/>
              <a:t>#/m</a:t>
            </a:r>
            <a:r>
              <a:rPr lang="en-US" sz="2800" baseline="30000"/>
              <a:t>3</a:t>
            </a:r>
            <a:r>
              <a:rPr lang="en-US" sz="2800"/>
              <a:t>.</a:t>
            </a:r>
          </a:p>
          <a:p>
            <a:pPr marL="0" lvl="1" eaLnBrk="0" hangingPunct="0">
              <a:buFontTx/>
              <a:buChar char="•"/>
            </a:pPr>
            <a:r>
              <a:rPr lang="en-US" sz="2800"/>
              <a:t> Upstream </a:t>
            </a:r>
            <a:r>
              <a:rPr lang="en-US" sz="2800" smtClean="0"/>
              <a:t>composition </a:t>
            </a:r>
            <a:r>
              <a:rPr lang="en-US" sz="2800"/>
              <a:t>by volume: </a:t>
            </a:r>
            <a:r>
              <a:rPr lang="en-US" sz="2800" smtClean="0"/>
              <a:t>79</a:t>
            </a:r>
            <a:r>
              <a:rPr lang="en-US" sz="2800"/>
              <a:t>% N</a:t>
            </a:r>
            <a:r>
              <a:rPr lang="en-US" sz="2800" baseline="-25000"/>
              <a:t>2</a:t>
            </a:r>
            <a:r>
              <a:rPr lang="en-US" sz="2800"/>
              <a:t>, 21% O</a:t>
            </a:r>
            <a:r>
              <a:rPr lang="en-US" sz="2800" baseline="-25000"/>
              <a:t>2</a:t>
            </a:r>
            <a:r>
              <a:rPr lang="en-US" sz="2800"/>
              <a:t>.</a:t>
            </a:r>
          </a:p>
          <a:p>
            <a:pPr marL="0" lvl="1" eaLnBrk="0" hangingPunct="0">
              <a:buFontTx/>
              <a:buChar char="•"/>
            </a:pPr>
            <a:r>
              <a:rPr lang="en-US" sz="2800"/>
              <a:t> Upstream temperature = 300 K</a:t>
            </a:r>
            <a:r>
              <a:rPr lang="en-US" sz="2800" smtClean="0"/>
              <a:t>.</a:t>
            </a:r>
            <a:endParaRPr lang="en-US" sz="2800"/>
          </a:p>
        </p:txBody>
      </p:sp>
    </p:spTree>
    <p:extLst>
      <p:ext uri="{BB962C8B-B14F-4D97-AF65-F5344CB8AC3E}">
        <p14:creationId xmlns:p14="http://schemas.microsoft.com/office/powerpoint/2010/main" val="2940736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Results:  Nominal Parameter Values</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1280160"/>
            <a:ext cx="6967728" cy="5486400"/>
          </a:xfrm>
          <a:prstGeom prst="rect">
            <a:avLst/>
          </a:prstGeom>
          <a:ln>
            <a:noFill/>
          </a:ln>
          <a:extLst>
            <a:ext uri="{53640926-AAD7-44D8-BBD7-CCE9431645EC}">
              <a14:shadowObscured xmlns:a14="http://schemas.microsoft.com/office/drawing/2010/main"/>
            </a:ext>
          </a:extLst>
        </p:spPr>
      </p:pic>
      <p:pic>
        <p:nvPicPr>
          <p:cNvPr id="9" name="Picture 8"/>
          <p:cNvPicPr>
            <a:picLocks/>
          </p:cNvPicPr>
          <p:nvPr/>
        </p:nvPicPr>
        <p:blipFill rotWithShape="1">
          <a:blip r:embed="rId3" cstate="print">
            <a:extLst>
              <a:ext uri="{28A0092B-C50C-407E-A947-70E740481C1C}">
                <a14:useLocalDpi xmlns:a14="http://schemas.microsoft.com/office/drawing/2010/main" val="0"/>
              </a:ext>
            </a:extLst>
          </a:blip>
          <a:srcRect t="8232" r="6766" b="4573"/>
          <a:stretch/>
        </p:blipFill>
        <p:spPr bwMode="auto">
          <a:xfrm>
            <a:off x="914400" y="1280160"/>
            <a:ext cx="6967728" cy="5486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83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60" t="19652" r="6630" b="38587"/>
          <a:stretch/>
        </p:blipFill>
        <p:spPr bwMode="auto">
          <a:xfrm>
            <a:off x="0" y="3376830"/>
            <a:ext cx="374547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31" t="19652" r="47226" b="38587"/>
          <a:stretch/>
        </p:blipFill>
        <p:spPr bwMode="auto">
          <a:xfrm>
            <a:off x="0" y="459740"/>
            <a:ext cx="3211112"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Quantity of Interest (QoI)</a:t>
            </a:r>
            <a:endParaRPr lang="en-US" sz="3600" b="1" dirty="0">
              <a:latin typeface="Times New Roman" pitchFamily="18" charset="0"/>
              <a:ea typeface="Tahoma" pitchFamily="34" charset="0"/>
              <a:cs typeface="Times New Roman" pitchFamily="18" charset="0"/>
            </a:endParaRPr>
          </a:p>
        </p:txBody>
      </p:sp>
      <p:sp>
        <p:nvSpPr>
          <p:cNvPr id="10" name="Rectangle 9"/>
          <p:cNvSpPr/>
          <p:nvPr/>
        </p:nvSpPr>
        <p:spPr>
          <a:xfrm>
            <a:off x="0" y="6519446"/>
            <a:ext cx="9283700" cy="338554"/>
          </a:xfrm>
          <a:prstGeom prst="rect">
            <a:avLst/>
          </a:prstGeom>
        </p:spPr>
        <p:txBody>
          <a:bodyPr wrap="square">
            <a:spAutoFit/>
          </a:bodyPr>
          <a:lstStyle/>
          <a:p>
            <a:r>
              <a:rPr lang="en-US" sz="1600" b="1"/>
              <a:t>J. Grinstead, M. Wilder, </a:t>
            </a:r>
            <a:r>
              <a:rPr lang="en-US" sz="1600" b="1" smtClean="0"/>
              <a:t>J</a:t>
            </a:r>
            <a:r>
              <a:rPr lang="en-US" sz="1600" b="1"/>
              <a:t>. Olejniczak, D. Bogdanoff, G. Allen, and K. Danf, </a:t>
            </a:r>
            <a:r>
              <a:rPr lang="en-US" sz="1600" b="1" smtClean="0"/>
              <a:t>AIAA </a:t>
            </a:r>
            <a:r>
              <a:rPr lang="en-US" sz="1600" b="1"/>
              <a:t>Paper 2008-1244, 2008.</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84" t="9009" r="8374" b="5877"/>
          <a:stretch/>
        </p:blipFill>
        <p:spPr bwMode="auto">
          <a:xfrm>
            <a:off x="4330499" y="2037787"/>
            <a:ext cx="452140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440323" y="652792"/>
            <a:ext cx="4595232" cy="1384995"/>
          </a:xfrm>
          <a:prstGeom prst="rect">
            <a:avLst/>
          </a:prstGeom>
          <a:noFill/>
        </p:spPr>
        <p:txBody>
          <a:bodyPr vert="horz" wrap="none" rtlCol="0">
            <a:spAutoFit/>
          </a:bodyPr>
          <a:lstStyle/>
          <a:p>
            <a:r>
              <a:rPr lang="en-US" sz="2800" b="1" smtClean="0"/>
              <a:t>We cannot yet simulate EAST</a:t>
            </a:r>
          </a:p>
          <a:p>
            <a:r>
              <a:rPr lang="en-US" sz="2800" b="1" smtClean="0"/>
              <a:t>results, so we must choose a </a:t>
            </a:r>
          </a:p>
          <a:p>
            <a:r>
              <a:rPr lang="en-US" sz="2800" b="1" smtClean="0"/>
              <a:t>temporary, surrogate QoI.</a:t>
            </a:r>
            <a:endParaRPr lang="en-US" sz="2800" b="1"/>
          </a:p>
        </p:txBody>
      </p:sp>
      <p:sp>
        <p:nvSpPr>
          <p:cNvPr id="3" name="TextBox 2"/>
          <p:cNvSpPr txBox="1"/>
          <p:nvPr/>
        </p:nvSpPr>
        <p:spPr>
          <a:xfrm>
            <a:off x="7115606" y="2729130"/>
            <a:ext cx="755335" cy="1569660"/>
          </a:xfrm>
          <a:prstGeom prst="rect">
            <a:avLst/>
          </a:prstGeom>
          <a:noFill/>
        </p:spPr>
        <p:txBody>
          <a:bodyPr wrap="none" rtlCol="0">
            <a:spAutoFit/>
          </a:bodyPr>
          <a:lstStyle/>
          <a:p>
            <a:r>
              <a:rPr lang="en-US" sz="9600" smtClean="0">
                <a:solidFill>
                  <a:srgbClr val="C00000"/>
                </a:solidFill>
              </a:rPr>
              <a:t>?</a:t>
            </a:r>
            <a:endParaRPr lang="en-US" sz="9600">
              <a:solidFill>
                <a:srgbClr val="C00000"/>
              </a:solidFill>
            </a:endParaRPr>
          </a:p>
        </p:txBody>
      </p:sp>
    </p:spTree>
    <p:extLst>
      <p:ext uri="{BB962C8B-B14F-4D97-AF65-F5344CB8AC3E}">
        <p14:creationId xmlns:p14="http://schemas.microsoft.com/office/powerpoint/2010/main" val="2213323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 Methods</a:t>
            </a:r>
            <a:endParaRPr lang="en-US" sz="3600" b="1">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584200" y="833438"/>
                <a:ext cx="7708900" cy="5030929"/>
              </a:xfrm>
              <a:prstGeom prst="rect">
                <a:avLst/>
              </a:prstGeom>
              <a:noFill/>
              <a:ln w="9525">
                <a:noFill/>
                <a:miter lim="800000"/>
                <a:headEnd/>
                <a:tailEnd/>
              </a:ln>
            </p:spPr>
            <p:txBody>
              <a:bodyPr>
                <a:spAutoFit/>
              </a:bodyPr>
              <a:lstStyle/>
              <a:p>
                <a:pPr eaLnBrk="0" hangingPunct="0">
                  <a:lnSpc>
                    <a:spcPct val="25000"/>
                  </a:lnSpc>
                </a:pPr>
                <a:endParaRPr lang="en-US" sz="2000"/>
              </a:p>
              <a:p>
                <a:pPr eaLnBrk="0" hangingPunct="0"/>
                <a:r>
                  <a:rPr lang="en-US" sz="2800" smtClean="0"/>
                  <a:t>Two </a:t>
                </a:r>
                <a:r>
                  <a:rPr lang="en-US" sz="2800"/>
                  <a:t>measures </a:t>
                </a:r>
                <a:r>
                  <a:rPr lang="en-US" sz="2800" smtClean="0"/>
                  <a:t>for sensitivity </a:t>
                </a:r>
                <a:r>
                  <a:rPr lang="en-US" sz="2800"/>
                  <a:t>were used in this work.</a:t>
                </a:r>
              </a:p>
              <a:p>
                <a:pPr eaLnBrk="0" hangingPunct="0">
                  <a:buFontTx/>
                  <a:buChar char="•"/>
                </a:pPr>
                <a:r>
                  <a:rPr lang="en-US" sz="2800" smtClean="0"/>
                  <a:t> Pearson correlation coefficients:</a:t>
                </a:r>
              </a:p>
              <a:p>
                <a:pPr eaLnBrk="0" hangingPunct="0"/>
                <a14:m>
                  <m:oMathPara xmlns:m="http://schemas.openxmlformats.org/officeDocument/2006/math">
                    <m:oMathParaPr>
                      <m:jc m:val="center"/>
                    </m:oMathParaPr>
                    <m:oMath xmlns:m="http://schemas.openxmlformats.org/officeDocument/2006/math">
                      <m:r>
                        <a:rPr lang="en-US" sz="2000" i="1">
                          <a:latin typeface="Cambria Math"/>
                        </a:rPr>
                        <m:t>𝑟</m:t>
                      </m:r>
                      <m:r>
                        <a:rPr lang="en-US" sz="2000" i="1">
                          <a:latin typeface="Cambria Math"/>
                        </a:rPr>
                        <m:t>=</m:t>
                      </m:r>
                      <m:f>
                        <m:fPr>
                          <m:ctrlPr>
                            <a:rPr lang="en-US" sz="2000" i="1">
                              <a:latin typeface="Cambria Math"/>
                            </a:rPr>
                          </m:ctrlPr>
                        </m:fPr>
                        <m:num>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𝑋</m:t>
                                  </m:r>
                                </m:e>
                              </m:acc>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nary>
                        </m:num>
                        <m:den>
                          <m:rad>
                            <m:radPr>
                              <m:degHide m:val="on"/>
                              <m:ctrlPr>
                                <a:rPr lang="en-US" sz="2000" i="1">
                                  <a:latin typeface="Cambria Math"/>
                                </a:rPr>
                              </m:ctrlPr>
                            </m:radPr>
                            <m:deg/>
                            <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sSup>
                                    <m:sSupPr>
                                      <m:ctrlPr>
                                        <a:rPr lang="en-US" sz="2000" i="1">
                                          <a:latin typeface="Cambria Math"/>
                                        </a:rPr>
                                      </m:ctrlPr>
                                    </m:sSupPr>
                                    <m:e>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𝑋</m:t>
                                          </m:r>
                                        </m:e>
                                      </m:acc>
                                      <m:r>
                                        <a:rPr lang="en-US" sz="2000" i="1">
                                          <a:latin typeface="Cambria Math"/>
                                        </a:rPr>
                                        <m:t>)</m:t>
                                      </m:r>
                                    </m:e>
                                    <m:sup>
                                      <m:r>
                                        <a:rPr lang="en-US" sz="2000" i="1">
                                          <a:latin typeface="Cambria Math"/>
                                        </a:rPr>
                                        <m:t>2</m:t>
                                      </m:r>
                                    </m:sup>
                                  </m:sSup>
                                </m:e>
                              </m:nary>
                            </m:e>
                          </m:rad>
                          <m:rad>
                            <m:radPr>
                              <m:degHide m:val="on"/>
                              <m:ctrlPr>
                                <a:rPr lang="en-US" sz="2000" i="1">
                                  <a:latin typeface="Cambria Math"/>
                                </a:rPr>
                              </m:ctrlPr>
                            </m:radPr>
                            <m:deg/>
                            <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𝑛</m:t>
                                  </m:r>
                                </m:sup>
                                <m:e>
                                  <m:sSup>
                                    <m:sSupPr>
                                      <m:ctrlPr>
                                        <a:rPr lang="en-US" sz="2000" i="1">
                                          <a:latin typeface="Cambria Math"/>
                                        </a:rPr>
                                      </m:ctrlPr>
                                    </m:sSupPr>
                                    <m:e>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m:t>
                                          </m:r>
                                        </m:sub>
                                      </m:sSub>
                                      <m:r>
                                        <a:rPr lang="en-US" sz="2000" i="1">
                                          <a:latin typeface="Cambria Math"/>
                                        </a:rPr>
                                        <m:t>−</m:t>
                                      </m:r>
                                      <m:acc>
                                        <m:accPr>
                                          <m:chr m:val="̅"/>
                                          <m:ctrlPr>
                                            <a:rPr lang="en-US" sz="2000" i="1">
                                              <a:latin typeface="Cambria Math"/>
                                            </a:rPr>
                                          </m:ctrlPr>
                                        </m:accPr>
                                        <m:e>
                                          <m:r>
                                            <a:rPr lang="en-US" sz="2000" i="1">
                                              <a:latin typeface="Cambria Math"/>
                                            </a:rPr>
                                            <m:t>𝑌</m:t>
                                          </m:r>
                                        </m:e>
                                      </m:acc>
                                      <m:r>
                                        <a:rPr lang="en-US" sz="2000" i="1">
                                          <a:latin typeface="Cambria Math"/>
                                        </a:rPr>
                                        <m:t>)</m:t>
                                      </m:r>
                                    </m:e>
                                    <m:sup>
                                      <m:r>
                                        <a:rPr lang="en-US" sz="2000" i="1">
                                          <a:latin typeface="Cambria Math"/>
                                        </a:rPr>
                                        <m:t>2</m:t>
                                      </m:r>
                                    </m:sup>
                                  </m:sSup>
                                </m:e>
                              </m:nary>
                            </m:e>
                          </m:rad>
                        </m:den>
                      </m:f>
                    </m:oMath>
                  </m:oMathPara>
                </a14:m>
                <a:endParaRPr lang="en-US" sz="2000" smtClean="0"/>
              </a:p>
              <a:p>
                <a:pPr eaLnBrk="0" hangingPunct="0">
                  <a:buFontTx/>
                  <a:buChar char="•"/>
                </a:pPr>
                <a:r>
                  <a:rPr lang="en-US" sz="2800"/>
                  <a:t> </a:t>
                </a:r>
                <a:r>
                  <a:rPr lang="en-US" sz="2800" smtClean="0"/>
                  <a:t>The mutual information:</a:t>
                </a:r>
              </a:p>
              <a:p>
                <a:pPr eaLnBrk="0" hangingPunct="0"/>
                <a14:m>
                  <m:oMathPara xmlns:m="http://schemas.openxmlformats.org/officeDocument/2006/math">
                    <m:oMathParaPr>
                      <m:jc m:val="centerGroup"/>
                    </m:oMathParaPr>
                    <m:oMath xmlns:m="http://schemas.openxmlformats.org/officeDocument/2006/math">
                      <m:r>
                        <a:rPr lang="en-US" sz="2000" i="1">
                          <a:latin typeface="Cambria Math"/>
                        </a:rPr>
                        <m:t>𝐼</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e>
                      </m:d>
                      <m:r>
                        <a:rPr lang="en-US" sz="2000" i="1">
                          <a:latin typeface="Cambria Math"/>
                        </a:rPr>
                        <m:t>=</m:t>
                      </m:r>
                      <m:nary>
                        <m:naryPr>
                          <m:limLoc m:val="undOvr"/>
                          <m:ctrlPr>
                            <a:rPr lang="en-US" sz="2000" i="1">
                              <a:latin typeface="Cambria Math"/>
                            </a:rPr>
                          </m:ctrlPr>
                        </m:naryPr>
                        <m:sub>
                          <m:sSub>
                            <m:sSubPr>
                              <m:ctrlPr>
                                <a:rPr lang="en-US" sz="2000" i="1">
                                  <a:latin typeface="Cambria Math"/>
                                </a:rPr>
                              </m:ctrlPr>
                            </m:sSubPr>
                            <m:e>
                              <m:r>
                                <a:rPr lang="en-US" sz="2000" i="1">
                                  <a:latin typeface="Cambria Math"/>
                                </a:rPr>
                                <m:t>𝜃</m:t>
                              </m:r>
                            </m:e>
                            <m:sub>
                              <m:r>
                                <a:rPr lang="en-US" sz="2000" i="1">
                                  <a:latin typeface="Cambria Math"/>
                                </a:rPr>
                                <m:t>1</m:t>
                              </m:r>
                            </m:sub>
                          </m:sSub>
                        </m:sub>
                        <m:sup>
                          <m:r>
                            <a:rPr lang="en-US" sz="2000" i="1">
                              <a:latin typeface="Cambria Math"/>
                            </a:rPr>
                            <m:t> </m:t>
                          </m:r>
                        </m:sup>
                        <m:e>
                          <m:nary>
                            <m:naryPr>
                              <m:limLoc m:val="undOvr"/>
                              <m:ctrlPr>
                                <a:rPr lang="en-US" sz="2000" i="1">
                                  <a:latin typeface="Cambria Math"/>
                                </a:rPr>
                              </m:ctrlPr>
                            </m:naryPr>
                            <m:sub>
                              <m:r>
                                <a:rPr lang="en-US" sz="2000" i="1">
                                  <a:latin typeface="Cambria Math"/>
                                </a:rPr>
                                <m:t>𝑄𝑜𝐼</m:t>
                              </m:r>
                            </m:sub>
                            <m:sup>
                              <m:r>
                                <a:rPr lang="en-US" sz="2000" i="1">
                                  <a:latin typeface="Cambria Math"/>
                                </a:rPr>
                                <m:t> </m:t>
                              </m:r>
                            </m:sup>
                            <m:e>
                              <m:r>
                                <a:rPr lang="en-US" sz="2000" i="1">
                                  <a:latin typeface="Cambria Math"/>
                                </a:rPr>
                                <m:t>𝑝</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e>
                              </m:d>
                              <m:d>
                                <m:dPr>
                                  <m:begChr m:val="["/>
                                  <m:endChr m:val="]"/>
                                  <m:ctrlPr>
                                    <a:rPr lang="en-US" sz="2000" i="1">
                                      <a:latin typeface="Cambria Math"/>
                                    </a:rPr>
                                  </m:ctrlPr>
                                </m:dPr>
                                <m:e>
                                  <m:r>
                                    <a:rPr lang="en-US" sz="2000" i="1">
                                      <a:latin typeface="Cambria Math"/>
                                    </a:rPr>
                                    <m:t>𝑙𝑛</m:t>
                                  </m:r>
                                  <m:d>
                                    <m:dPr>
                                      <m:ctrlPr>
                                        <a:rPr lang="en-US" sz="2000" i="1">
                                          <a:latin typeface="Cambria Math"/>
                                        </a:rPr>
                                      </m:ctrlPr>
                                    </m:dPr>
                                    <m:e>
                                      <m:f>
                                        <m:fPr>
                                          <m:ctrlPr>
                                            <a:rPr lang="en-US" sz="2000" i="1">
                                              <a:latin typeface="Cambria Math"/>
                                            </a:rPr>
                                          </m:ctrlPr>
                                        </m:fPr>
                                        <m:num>
                                          <m:r>
                                            <a:rPr lang="en-US" sz="2000" i="1">
                                              <a:latin typeface="Cambria Math"/>
                                            </a:rPr>
                                            <m:t>𝑝</m:t>
                                          </m:r>
                                          <m:r>
                                            <a:rPr lang="en-US" sz="2000" i="1">
                                              <a:latin typeface="Cambria Math"/>
                                            </a:rPr>
                                            <m:t>(</m:t>
                                          </m:r>
                                          <m:sSub>
                                            <m:sSubPr>
                                              <m:ctrlPr>
                                                <a:rPr lang="en-US" sz="2000" i="1">
                                                  <a:latin typeface="Cambria Math"/>
                                                </a:rPr>
                                              </m:ctrlPr>
                                            </m:sSubPr>
                                            <m:e>
                                              <m:r>
                                                <a:rPr lang="en-US" sz="2000" i="1">
                                                  <a:latin typeface="Cambria Math"/>
                                                </a:rPr>
                                                <m:t>𝜃</m:t>
                                              </m:r>
                                            </m:e>
                                            <m:sub>
                                              <m:r>
                                                <a:rPr lang="en-US" sz="2000" i="1">
                                                  <a:latin typeface="Cambria Math"/>
                                                </a:rPr>
                                                <m:t>1</m:t>
                                              </m:r>
                                            </m:sub>
                                          </m:sSub>
                                          <m:r>
                                            <a:rPr lang="en-US" sz="2000" i="1">
                                              <a:latin typeface="Cambria Math"/>
                                            </a:rPr>
                                            <m:t>,</m:t>
                                          </m:r>
                                          <m:r>
                                            <a:rPr lang="en-US" sz="2000" i="1">
                                              <a:latin typeface="Cambria Math"/>
                                            </a:rPr>
                                            <m:t>𝑄𝑜𝐼</m:t>
                                          </m:r>
                                          <m:r>
                                            <a:rPr lang="en-US" sz="2000" i="1">
                                              <a:latin typeface="Cambria Math"/>
                                            </a:rPr>
                                            <m:t>)</m:t>
                                          </m:r>
                                        </m:num>
                                        <m:den>
                                          <m:r>
                                            <a:rPr lang="en-US" sz="2000" i="1">
                                              <a:latin typeface="Cambria Math"/>
                                            </a:rPr>
                                            <m:t>𝑝</m:t>
                                          </m:r>
                                          <m:d>
                                            <m:dPr>
                                              <m:ctrlPr>
                                                <a:rPr lang="en-US" sz="2000" i="1">
                                                  <a:latin typeface="Cambria Math"/>
                                                </a:rPr>
                                              </m:ctrlPr>
                                            </m:dPr>
                                            <m:e>
                                              <m:sSub>
                                                <m:sSubPr>
                                                  <m:ctrlPr>
                                                    <a:rPr lang="en-US" sz="2000" i="1">
                                                      <a:latin typeface="Cambria Math"/>
                                                    </a:rPr>
                                                  </m:ctrlPr>
                                                </m:sSubPr>
                                                <m:e>
                                                  <m:r>
                                                    <a:rPr lang="en-US" sz="2000" i="1">
                                                      <a:latin typeface="Cambria Math"/>
                                                    </a:rPr>
                                                    <m:t>𝜃</m:t>
                                                  </m:r>
                                                </m:e>
                                                <m:sub>
                                                  <m:r>
                                                    <a:rPr lang="en-US" sz="2000" i="1">
                                                      <a:latin typeface="Cambria Math"/>
                                                    </a:rPr>
                                                    <m:t>1</m:t>
                                                  </m:r>
                                                </m:sub>
                                              </m:sSub>
                                            </m:e>
                                          </m:d>
                                          <m:r>
                                            <a:rPr lang="en-US" sz="2000" i="1">
                                              <a:latin typeface="Cambria Math"/>
                                            </a:rPr>
                                            <m:t>𝑝</m:t>
                                          </m:r>
                                          <m:r>
                                            <a:rPr lang="en-US" sz="2000" i="1">
                                              <a:latin typeface="Cambria Math"/>
                                            </a:rPr>
                                            <m:t>(</m:t>
                                          </m:r>
                                          <m:r>
                                            <a:rPr lang="en-US" sz="2000" i="1">
                                              <a:latin typeface="Cambria Math"/>
                                            </a:rPr>
                                            <m:t>𝑄𝑜𝐼</m:t>
                                          </m:r>
                                          <m:r>
                                            <a:rPr lang="en-US" sz="2000" i="1">
                                              <a:latin typeface="Cambria Math"/>
                                            </a:rPr>
                                            <m:t>)</m:t>
                                          </m:r>
                                        </m:den>
                                      </m:f>
                                    </m:e>
                                  </m:d>
                                </m:e>
                              </m:d>
                            </m:e>
                          </m:nary>
                        </m:e>
                      </m:nary>
                      <m:r>
                        <a:rPr lang="en-US" sz="2000" i="1">
                          <a:latin typeface="Cambria Math"/>
                        </a:rPr>
                        <m:t>𝑑𝑄𝑜𝐼</m:t>
                      </m:r>
                      <m:r>
                        <a:rPr lang="en-US" sz="2000" i="1">
                          <a:latin typeface="Cambria Math"/>
                        </a:rPr>
                        <m:t> </m:t>
                      </m:r>
                      <m:r>
                        <a:rPr lang="en-US" sz="2000" i="1">
                          <a:latin typeface="Cambria Math"/>
                        </a:rPr>
                        <m:t>𝑑</m:t>
                      </m:r>
                      <m:sSub>
                        <m:sSubPr>
                          <m:ctrlPr>
                            <a:rPr lang="en-US" sz="2000" i="1">
                              <a:latin typeface="Cambria Math"/>
                            </a:rPr>
                          </m:ctrlPr>
                        </m:sSubPr>
                        <m:e>
                          <m:r>
                            <a:rPr lang="en-US" sz="2000" i="1">
                              <a:latin typeface="Cambria Math"/>
                            </a:rPr>
                            <m:t>𝜃</m:t>
                          </m:r>
                        </m:e>
                        <m:sub>
                          <m:r>
                            <a:rPr lang="en-US" sz="2000" i="1">
                              <a:latin typeface="Cambria Math"/>
                            </a:rPr>
                            <m:t>1</m:t>
                          </m:r>
                        </m:sub>
                      </m:sSub>
                    </m:oMath>
                  </m:oMathPara>
                </a14:m>
                <a:endParaRPr lang="en-US" sz="2000" smtClean="0"/>
              </a:p>
              <a:p>
                <a:r>
                  <a:rPr lang="en-US" sz="2800" smtClean="0"/>
                  <a:t>Both </a:t>
                </a:r>
                <a:r>
                  <a:rPr lang="en-US" sz="2800"/>
                  <a:t>measures involve global sensitivity analysis based on a Monte </a:t>
                </a:r>
                <a:r>
                  <a:rPr lang="en-US" sz="2800" smtClean="0"/>
                  <a:t>Carlo sampling </a:t>
                </a:r>
                <a:r>
                  <a:rPr lang="en-US" sz="2800"/>
                  <a:t>of the parameter space, and </a:t>
                </a:r>
                <a:r>
                  <a:rPr lang="en-US" sz="2800" smtClean="0"/>
                  <a:t>thus </a:t>
                </a:r>
                <a:r>
                  <a:rPr lang="en-US" sz="2800"/>
                  <a:t>the same datasets can be</a:t>
                </a:r>
              </a:p>
              <a:p>
                <a:r>
                  <a:rPr lang="en-US" sz="2800"/>
                  <a:t>used to obtain both measures</a:t>
                </a:r>
                <a:r>
                  <a:rPr lang="en-US" sz="2800" smtClean="0"/>
                  <a:t>.</a:t>
                </a: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584200" y="833438"/>
                <a:ext cx="7708900" cy="5030929"/>
              </a:xfrm>
              <a:prstGeom prst="rect">
                <a:avLst/>
              </a:prstGeom>
              <a:blipFill rotWithShape="1">
                <a:blip r:embed="rId2"/>
                <a:stretch>
                  <a:fillRect l="-1661" r="-1345" b="-254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55017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6175484" y="3572875"/>
                <a:ext cx="2549416" cy="18153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1" i="1" smtClean="0">
                              <a:latin typeface="Cambria Math"/>
                            </a:rPr>
                          </m:ctrlPr>
                        </m:dPr>
                        <m:e>
                          <m:r>
                            <a:rPr lang="en-US" sz="2400" b="1" i="1" smtClean="0">
                              <a:latin typeface="Cambria Math"/>
                              <a:ea typeface="Cambria Math"/>
                            </a:rPr>
                            <m:t>𝑸𝒐𝑰</m:t>
                          </m:r>
                        </m:e>
                      </m:d>
                      <m:r>
                        <a:rPr lang="en-US" sz="2400" b="1" i="1" smtClean="0">
                          <a:latin typeface="Cambria Math"/>
                        </a:rPr>
                        <m:t>=</m:t>
                      </m:r>
                      <m:d>
                        <m:dPr>
                          <m:begChr m:val="{"/>
                          <m:endChr m:val="}"/>
                          <m:ctrlPr>
                            <a:rPr lang="en-US" sz="2400" b="1" i="1" smtClean="0">
                              <a:latin typeface="Cambria Math"/>
                            </a:rPr>
                          </m:ctrlPr>
                        </m:dP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𝟏</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𝟐</m:t>
                                          </m:r>
                                        </m:sub>
                                      </m:sSub>
                                    </m:e>
                                  </m:mr>
                                  <m:mr>
                                    <m:e>
                                      <m:m>
                                        <m:mPr>
                                          <m:mcs>
                                            <m:mc>
                                              <m:mcPr>
                                                <m:count m:val="1"/>
                                                <m:mcJc m:val="center"/>
                                              </m:mcPr>
                                            </m:mc>
                                          </m:mcs>
                                          <m:ctrlPr>
                                            <a:rPr lang="en-US" sz="2400" b="1" i="1">
                                              <a:latin typeface="Cambria Math"/>
                                            </a:rPr>
                                          </m:ctrlPr>
                                        </m:mP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𝟑</m:t>
                                                </m:r>
                                              </m:sub>
                                            </m:sSub>
                                          </m:e>
                                        </m:mr>
                                        <m:mr>
                                          <m:e>
                                            <m:r>
                                              <a:rPr lang="en-US" sz="2400" b="1" i="1">
                                                <a:latin typeface="Cambria Math"/>
                                              </a:rPr>
                                              <m:t>⋮</m:t>
                                            </m:r>
                                          </m:e>
                                        </m:mr>
                                      </m:m>
                                    </m:e>
                                  </m:mr>
                                </m:m>
                              </m:e>
                            </m:mr>
                            <m:mr>
                              <m:e>
                                <m:sSub>
                                  <m:sSubPr>
                                    <m:ctrlPr>
                                      <a:rPr lang="en-US" sz="2400" b="1" i="1">
                                        <a:latin typeface="Cambria Math"/>
                                        <a:ea typeface="Cambria Math"/>
                                      </a:rPr>
                                    </m:ctrlPr>
                                  </m:sSubPr>
                                  <m:e>
                                    <m:r>
                                      <a:rPr lang="en-US" sz="2400" b="1" i="1">
                                        <a:latin typeface="Cambria Math"/>
                                        <a:ea typeface="Cambria Math"/>
                                      </a:rPr>
                                      <m:t>𝑸𝒐𝑰</m:t>
                                    </m:r>
                                  </m:e>
                                  <m:sub>
                                    <m:r>
                                      <a:rPr lang="en-US" sz="2400" b="1" i="1">
                                        <a:latin typeface="Cambria Math"/>
                                        <a:ea typeface="Cambria Math"/>
                                      </a:rPr>
                                      <m:t>𝒏</m:t>
                                    </m:r>
                                  </m:sub>
                                </m:sSub>
                              </m:e>
                            </m:mr>
                          </m:m>
                        </m:e>
                      </m:d>
                    </m:oMath>
                  </m:oMathPara>
                </a14:m>
                <a:endParaRPr lang="en-US" sz="2400" b="1"/>
              </a:p>
            </p:txBody>
          </p:sp>
        </mc:Choice>
        <mc:Fallback xmlns="">
          <p:sp>
            <p:nvSpPr>
              <p:cNvPr id="9" name="TextBox 8"/>
              <p:cNvSpPr txBox="1">
                <a:spLocks noRot="1" noChangeAspect="1" noMove="1" noResize="1" noEditPoints="1" noAdjustHandles="1" noChangeArrowheads="1" noChangeShapeType="1" noTextEdit="1"/>
              </p:cNvSpPr>
              <p:nvPr/>
            </p:nvSpPr>
            <p:spPr>
              <a:xfrm>
                <a:off x="6175484" y="3572875"/>
                <a:ext cx="2549416" cy="1815369"/>
              </a:xfrm>
              <a:prstGeom prst="rect">
                <a:avLst/>
              </a:prstGeom>
              <a:blipFill rotWithShape="1">
                <a:blip r:embed="rId2"/>
                <a:stretch>
                  <a:fillRect/>
                </a:stretch>
              </a:blipFill>
            </p:spPr>
            <p:txBody>
              <a:bodyPr/>
              <a:lstStyle/>
              <a:p>
                <a:r>
                  <a:rPr lang="en-US">
                    <a:noFill/>
                  </a:rPr>
                  <a:t> </a:t>
                </a:r>
              </a:p>
            </p:txBody>
          </p:sp>
        </mc:Fallback>
      </mc:AlternateContent>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854" b="4427"/>
          <a:stretch/>
        </p:blipFill>
        <p:spPr bwMode="auto">
          <a:xfrm>
            <a:off x="7942" y="2103120"/>
            <a:ext cx="6167542" cy="4754880"/>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0" y="-1"/>
            <a:ext cx="91440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Sensitivity Analysis - Scalar vs. Vector QoI</a:t>
            </a:r>
            <a:endParaRPr lang="en-US" sz="3600" b="1" dirty="0">
              <a:latin typeface="Times New Roman" pitchFamily="18" charset="0"/>
              <a:ea typeface="Tahoma" pitchFamily="34" charset="0"/>
              <a:cs typeface="Times New Roman" pitchFamily="18" charset="0"/>
            </a:endParaRPr>
          </a:p>
        </p:txBody>
      </p:sp>
      <p:sp>
        <p:nvSpPr>
          <p:cNvPr id="12" name="Text Box 9"/>
          <p:cNvSpPr txBox="1">
            <a:spLocks noChangeArrowheads="1"/>
          </p:cNvSpPr>
          <p:nvPr/>
        </p:nvSpPr>
        <p:spPr bwMode="auto">
          <a:xfrm>
            <a:off x="584200" y="646330"/>
            <a:ext cx="7835900" cy="127727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r>
              <a:rPr lang="en-US" sz="2400" smtClean="0"/>
              <a:t>We use two QoI’s in this work, the bulk translational temperature and the density of NO.  Each of these is a vector QoI, with values over a range of points in space.</a:t>
            </a:r>
          </a:p>
        </p:txBody>
      </p:sp>
    </p:spTree>
    <p:extLst>
      <p:ext uri="{BB962C8B-B14F-4D97-AF65-F5344CB8AC3E}">
        <p14:creationId xmlns:p14="http://schemas.microsoft.com/office/powerpoint/2010/main" val="2830563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63040" y="1280160"/>
            <a:ext cx="6171592" cy="5486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0" y="-1"/>
            <a:ext cx="91440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Correlation Coefficient</a:t>
            </a:r>
            <a:endParaRPr lang="en-US" sz="3600" b="1" dirty="0">
              <a:latin typeface="Times New Roman" pitchFamily="18" charset="0"/>
              <a:ea typeface="Tahoma" pitchFamily="34"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463040" y="1280160"/>
            <a:ext cx="6171592" cy="548640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463040" y="1280160"/>
            <a:ext cx="6171592"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06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650" t="6251" r="5545" b="6771"/>
          <a:stretch/>
        </p:blipFill>
        <p:spPr bwMode="auto">
          <a:xfrm>
            <a:off x="1463675" y="1371600"/>
            <a:ext cx="5946338" cy="5486400"/>
          </a:xfrm>
          <a:prstGeom prst="rect">
            <a:avLst/>
          </a:prstGeom>
          <a:ln>
            <a:noFill/>
          </a:ln>
          <a:extLst>
            <a:ext uri="{53640926-AAD7-44D8-BBD7-CCE9431645EC}">
              <a14:shadowObscured xmlns:a14="http://schemas.microsoft.com/office/drawing/2010/main"/>
            </a:ext>
          </a:extLst>
        </p:spPr>
      </p:pic>
      <p:pic>
        <p:nvPicPr>
          <p:cNvPr id="8" name="Picture 7"/>
          <p:cNvPicPr>
            <a:picLocks/>
          </p:cNvPicPr>
          <p:nvPr/>
        </p:nvPicPr>
        <p:blipFill rotWithShape="1">
          <a:blip r:embed="rId3" cstate="print">
            <a:extLst>
              <a:ext uri="{28A0092B-C50C-407E-A947-70E740481C1C}">
                <a14:useLocalDpi xmlns:a14="http://schemas.microsoft.com/office/drawing/2010/main" val="0"/>
              </a:ext>
            </a:extLst>
          </a:blip>
          <a:srcRect l="11480" t="6542" r="6293" b="8170"/>
          <a:stretch/>
        </p:blipFill>
        <p:spPr bwMode="auto">
          <a:xfrm>
            <a:off x="1463040" y="1371600"/>
            <a:ext cx="5943600"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57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253" y="1991618"/>
            <a:ext cx="5055542" cy="4494258"/>
          </a:xfrm>
          <a:prstGeom prst="rect">
            <a:avLst/>
          </a:prstGeom>
          <a:noFill/>
          <a:ln>
            <a:noFill/>
          </a:ln>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7192" y="646330"/>
            <a:ext cx="5475203" cy="1248247"/>
          </a:xfrm>
          <a:prstGeom prst="rect">
            <a:avLst/>
          </a:prstGeom>
        </p:spPr>
      </p:pic>
      <p:cxnSp>
        <p:nvCxnSpPr>
          <p:cNvPr id="33" name="Straight Connector 32"/>
          <p:cNvCxnSpPr/>
          <p:nvPr/>
        </p:nvCxnSpPr>
        <p:spPr>
          <a:xfrm>
            <a:off x="3191792" y="1991618"/>
            <a:ext cx="0" cy="449425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458492" y="1991618"/>
            <a:ext cx="0" cy="4494258"/>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3331492" y="1368547"/>
            <a:ext cx="12700" cy="5117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33316" y="3804250"/>
            <a:ext cx="4883401" cy="1064054"/>
          </a:xfrm>
          <a:prstGeom prst="rect">
            <a:avLst/>
          </a:prstGeom>
        </p:spPr>
      </p:pic>
      <p:cxnSp>
        <p:nvCxnSpPr>
          <p:cNvPr id="37" name="Straight Connector 36"/>
          <p:cNvCxnSpPr/>
          <p:nvPr/>
        </p:nvCxnSpPr>
        <p:spPr>
          <a:xfrm>
            <a:off x="2252553" y="4822041"/>
            <a:ext cx="5068241"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265253" y="5063008"/>
            <a:ext cx="5055542"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1608384" y="4949240"/>
            <a:ext cx="571241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9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Motivation – DSMC Parameters</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7823200" cy="4216539"/>
          </a:xfrm>
          <a:prstGeom prst="rect">
            <a:avLst/>
          </a:prstGeom>
          <a:noFill/>
          <a:ln w="9525">
            <a:noFill/>
            <a:miter lim="800000"/>
            <a:headEnd/>
            <a:tailEnd/>
          </a:ln>
        </p:spPr>
        <p:txBody>
          <a:bodyPr wrap="square">
            <a:spAutoFit/>
          </a:bodyPr>
          <a:lstStyle/>
          <a:p>
            <a:pPr eaLnBrk="0" hangingPunct="0">
              <a:buFontTx/>
              <a:buChar char="•"/>
            </a:pPr>
            <a:r>
              <a:rPr lang="en-US" sz="2800" smtClean="0">
                <a:cs typeface="Times New Roman" pitchFamily="18" charset="0"/>
              </a:rPr>
              <a:t> The DSMC model includes many parameters related to gas dynamics at the molecular level, such as: </a:t>
            </a:r>
          </a:p>
          <a:p>
            <a:pPr lvl="1" eaLnBrk="0" hangingPunct="0">
              <a:buFont typeface="Wingdings" pitchFamily="2" charset="2"/>
              <a:buChar char="§"/>
            </a:pPr>
            <a:r>
              <a:rPr lang="en-US" sz="2800" smtClean="0">
                <a:solidFill>
                  <a:srgbClr val="0070C0"/>
                </a:solidFill>
                <a:cs typeface="Times New Roman" pitchFamily="18" charset="0"/>
              </a:rPr>
              <a:t> </a:t>
            </a:r>
            <a:r>
              <a:rPr lang="en-US" sz="2600" smtClean="0">
                <a:solidFill>
                  <a:srgbClr val="0070C0"/>
                </a:solidFill>
                <a:cs typeface="Times New Roman" pitchFamily="18" charset="0"/>
              </a:rPr>
              <a:t>Elastic collision cross-sections.</a:t>
            </a:r>
          </a:p>
          <a:p>
            <a:pPr lvl="1" eaLnBrk="0" hangingPunct="0">
              <a:buFont typeface="Wingdings" pitchFamily="2" charset="2"/>
              <a:buChar char="§"/>
            </a:pPr>
            <a:r>
              <a:rPr lang="en-US" sz="2600" smtClean="0">
                <a:solidFill>
                  <a:srgbClr val="0070C0"/>
                </a:solidFill>
                <a:cs typeface="Times New Roman" pitchFamily="18" charset="0"/>
              </a:rPr>
              <a:t> </a:t>
            </a:r>
            <a:r>
              <a:rPr lang="en-US" sz="2600" err="1" smtClean="0">
                <a:solidFill>
                  <a:srgbClr val="0070C0"/>
                </a:solidFill>
                <a:cs typeface="Times New Roman" pitchFamily="18" charset="0"/>
              </a:rPr>
              <a:t>Vibrational</a:t>
            </a:r>
            <a:r>
              <a:rPr lang="en-US" sz="2600" smtClean="0">
                <a:solidFill>
                  <a:srgbClr val="0070C0"/>
                </a:solidFill>
                <a:cs typeface="Times New Roman" pitchFamily="18" charset="0"/>
              </a:rPr>
              <a:t> and rotational excitation probabilities.</a:t>
            </a:r>
          </a:p>
          <a:p>
            <a:pPr lvl="1" eaLnBrk="0" hangingPunct="0">
              <a:buFont typeface="Wingdings" pitchFamily="2" charset="2"/>
              <a:buChar char="§"/>
            </a:pPr>
            <a:r>
              <a:rPr lang="en-US" sz="2600" smtClean="0">
                <a:solidFill>
                  <a:srgbClr val="FF0000"/>
                </a:solidFill>
                <a:cs typeface="Times New Roman" pitchFamily="18" charset="0"/>
              </a:rPr>
              <a:t> Reaction cross-sections.</a:t>
            </a:r>
          </a:p>
          <a:p>
            <a:pPr lvl="1" eaLnBrk="0" hangingPunct="0">
              <a:buFont typeface="Wingdings" pitchFamily="2" charset="2"/>
              <a:buChar char="§"/>
            </a:pPr>
            <a:r>
              <a:rPr lang="en-US" sz="2600" smtClean="0">
                <a:cs typeface="Times New Roman" pitchFamily="18" charset="0"/>
              </a:rPr>
              <a:t> Sticking coefficients and catalytic efficiencies for gas-surface interactions.</a:t>
            </a:r>
          </a:p>
          <a:p>
            <a:pPr lvl="1" eaLnBrk="0" hangingPunct="0">
              <a:buFont typeface="Wingdings" pitchFamily="2" charset="2"/>
              <a:buChar char="§"/>
            </a:pPr>
            <a:r>
              <a:rPr lang="en-US" sz="2600" smtClean="0">
                <a:cs typeface="Times New Roman" pitchFamily="18" charset="0"/>
              </a:rPr>
              <a:t> …etc.</a:t>
            </a:r>
          </a:p>
          <a:p>
            <a:pPr eaLnBrk="0" hangingPunct="0">
              <a:buFontTx/>
              <a:buChar char="•"/>
            </a:pPr>
            <a:endParaRPr lang="en-US" sz="260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010" y="646328"/>
            <a:ext cx="5475203" cy="1248247"/>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14980" y="3757065"/>
            <a:ext cx="4883400" cy="1158420"/>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771" y="1991615"/>
            <a:ext cx="5055542" cy="4494257"/>
          </a:xfrm>
          <a:prstGeom prst="rect">
            <a:avLst/>
          </a:prstGeom>
        </p:spPr>
      </p:pic>
      <p:cxnSp>
        <p:nvCxnSpPr>
          <p:cNvPr id="55" name="Straight Arrow Connector 54"/>
          <p:cNvCxnSpPr/>
          <p:nvPr/>
        </p:nvCxnSpPr>
        <p:spPr>
          <a:xfrm flipV="1">
            <a:off x="3290660" y="1368545"/>
            <a:ext cx="19050" cy="3453493"/>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526720" y="4942521"/>
            <a:ext cx="1630591" cy="0"/>
          </a:xfrm>
          <a:prstGeom prst="straightConnector1">
            <a:avLst/>
          </a:prstGeom>
          <a:ln w="38100">
            <a:solidFill>
              <a:srgbClr val="FF0000"/>
            </a:solidFill>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57310" y="4822038"/>
            <a:ext cx="0" cy="240967"/>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3424010" y="4822038"/>
            <a:ext cx="0" cy="240967"/>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3157310" y="4822038"/>
            <a:ext cx="266700" cy="0"/>
          </a:xfrm>
          <a:prstGeom prst="line">
            <a:avLst/>
          </a:prstGeom>
          <a:ln w="38100">
            <a:prstDash val="solid"/>
          </a:ln>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3157310" y="5063005"/>
            <a:ext cx="266700" cy="0"/>
          </a:xfrm>
          <a:prstGeom prst="line">
            <a:avLst/>
          </a:prstGeom>
          <a:ln w="38100">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49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Sensitivity Analysis: Mutual Information</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46" name="Rectangle 45"/>
              <p:cNvSpPr/>
              <p:nvPr/>
            </p:nvSpPr>
            <p:spPr>
              <a:xfrm>
                <a:off x="91440" y="5980804"/>
                <a:ext cx="9143998" cy="760786"/>
              </a:xfrm>
              <a:prstGeom prst="rect">
                <a:avLst/>
              </a:prstGeom>
            </p:spPr>
            <p:txBody>
              <a:bodyPr wrap="square" lIns="0" tIns="0" rIns="0" bIns="0">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𝑰</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e>
                      </m:d>
                      <m:r>
                        <a:rPr lang="en-US" b="1" i="1">
                          <a:latin typeface="Cambria Math"/>
                        </a:rPr>
                        <m:t>=</m:t>
                      </m:r>
                      <m:nary>
                        <m:naryPr>
                          <m:limLoc m:val="undOvr"/>
                          <m:ctrlPr>
                            <a:rPr lang="en-US" b="1" i="1">
                              <a:latin typeface="Cambria Math"/>
                            </a:rPr>
                          </m:ctrlPr>
                        </m:naryPr>
                        <m:sub>
                          <m:sSub>
                            <m:sSubPr>
                              <m:ctrlPr>
                                <a:rPr lang="en-US" b="1" i="1">
                                  <a:latin typeface="Cambria Math"/>
                                </a:rPr>
                              </m:ctrlPr>
                            </m:sSubPr>
                            <m:e>
                              <m:r>
                                <a:rPr lang="en-US" b="1" i="1">
                                  <a:latin typeface="Cambria Math"/>
                                </a:rPr>
                                <m:t>𝜽</m:t>
                              </m:r>
                            </m:e>
                            <m:sub>
                              <m:r>
                                <a:rPr lang="en-US" b="1" i="1">
                                  <a:latin typeface="Cambria Math"/>
                                </a:rPr>
                                <m:t>𝟏</m:t>
                              </m:r>
                            </m:sub>
                          </m:sSub>
                        </m:sub>
                        <m:sup>
                          <m:r>
                            <a:rPr lang="en-US" b="1" i="1">
                              <a:latin typeface="Cambria Math"/>
                            </a:rPr>
                            <m:t> </m:t>
                          </m:r>
                        </m:sup>
                        <m:e>
                          <m:nary>
                            <m:naryPr>
                              <m:limLoc m:val="undOvr"/>
                              <m:ctrlPr>
                                <a:rPr lang="en-US" b="1" i="1">
                                  <a:latin typeface="Cambria Math"/>
                                </a:rPr>
                              </m:ctrlPr>
                            </m:naryPr>
                            <m:sub>
                              <m:r>
                                <a:rPr lang="en-US" b="1" i="1">
                                  <a:latin typeface="Cambria Math"/>
                                </a:rPr>
                                <m:t>𝑸𝒐𝑰</m:t>
                              </m:r>
                            </m:sub>
                            <m:sup>
                              <m:r>
                                <a:rPr lang="en-US" b="1" i="1">
                                  <a:latin typeface="Cambria Math"/>
                                </a:rPr>
                                <m:t> </m:t>
                              </m:r>
                            </m:sup>
                            <m:e>
                              <m:r>
                                <a:rPr lang="en-US" b="1" i="1">
                                  <a:latin typeface="Cambria Math"/>
                                </a:rPr>
                                <m:t>𝒑</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e>
                              </m:d>
                              <m:d>
                                <m:dPr>
                                  <m:begChr m:val="["/>
                                  <m:endChr m:val="]"/>
                                  <m:ctrlPr>
                                    <a:rPr lang="en-US" b="1" i="1">
                                      <a:latin typeface="Cambria Math"/>
                                    </a:rPr>
                                  </m:ctrlPr>
                                </m:dPr>
                                <m:e>
                                  <m:r>
                                    <a:rPr lang="en-US" b="1" i="1">
                                      <a:latin typeface="Cambria Math"/>
                                    </a:rPr>
                                    <m:t>𝒍𝒏</m:t>
                                  </m:r>
                                  <m:d>
                                    <m:dPr>
                                      <m:ctrlPr>
                                        <a:rPr lang="en-US" b="1" i="1">
                                          <a:latin typeface="Cambria Math"/>
                                        </a:rPr>
                                      </m:ctrlPr>
                                    </m:dPr>
                                    <m:e>
                                      <m:f>
                                        <m:fPr>
                                          <m:ctrlPr>
                                            <a:rPr lang="en-US" b="1" i="1">
                                              <a:latin typeface="Cambria Math"/>
                                            </a:rPr>
                                          </m:ctrlPr>
                                        </m:fPr>
                                        <m:num>
                                          <m:r>
                                            <a:rPr lang="en-US" b="1" i="1">
                                              <a:latin typeface="Cambria Math"/>
                                            </a:rPr>
                                            <m:t>𝒑</m:t>
                                          </m:r>
                                          <m:r>
                                            <a:rPr lang="en-US" b="1" i="1">
                                              <a:latin typeface="Cambria Math"/>
                                            </a:rPr>
                                            <m:t>(</m:t>
                                          </m:r>
                                          <m:sSub>
                                            <m:sSubPr>
                                              <m:ctrlPr>
                                                <a:rPr lang="en-US" b="1" i="1">
                                                  <a:latin typeface="Cambria Math"/>
                                                </a:rPr>
                                              </m:ctrlPr>
                                            </m:sSubPr>
                                            <m:e>
                                              <m:r>
                                                <a:rPr lang="en-US" b="1" i="1">
                                                  <a:latin typeface="Cambria Math"/>
                                                </a:rPr>
                                                <m:t>𝜽</m:t>
                                              </m:r>
                                            </m:e>
                                            <m:sub>
                                              <m:r>
                                                <a:rPr lang="en-US" b="1" i="1">
                                                  <a:latin typeface="Cambria Math"/>
                                                </a:rPr>
                                                <m:t>𝟏</m:t>
                                              </m:r>
                                            </m:sub>
                                          </m:sSub>
                                          <m:r>
                                            <a:rPr lang="en-US" b="1" i="1">
                                              <a:latin typeface="Cambria Math"/>
                                            </a:rPr>
                                            <m:t>,</m:t>
                                          </m:r>
                                          <m:r>
                                            <a:rPr lang="en-US" b="1" i="1">
                                              <a:latin typeface="Cambria Math"/>
                                            </a:rPr>
                                            <m:t>𝑸𝒐𝑰</m:t>
                                          </m:r>
                                          <m:r>
                                            <a:rPr lang="en-US" b="1" i="1">
                                              <a:latin typeface="Cambria Math"/>
                                            </a:rPr>
                                            <m:t>)</m:t>
                                          </m:r>
                                        </m:num>
                                        <m:den>
                                          <m:r>
                                            <a:rPr lang="en-US" b="1" i="1">
                                              <a:latin typeface="Cambria Math"/>
                                            </a:rPr>
                                            <m:t>𝒑</m:t>
                                          </m:r>
                                          <m:d>
                                            <m:dPr>
                                              <m:ctrlPr>
                                                <a:rPr lang="en-US" b="1" i="1">
                                                  <a:latin typeface="Cambria Math"/>
                                                </a:rPr>
                                              </m:ctrlPr>
                                            </m:dPr>
                                            <m:e>
                                              <m:sSub>
                                                <m:sSubPr>
                                                  <m:ctrlPr>
                                                    <a:rPr lang="en-US" b="1" i="1">
                                                      <a:latin typeface="Cambria Math"/>
                                                    </a:rPr>
                                                  </m:ctrlPr>
                                                </m:sSubPr>
                                                <m:e>
                                                  <m:r>
                                                    <a:rPr lang="en-US" b="1" i="1">
                                                      <a:latin typeface="Cambria Math"/>
                                                    </a:rPr>
                                                    <m:t>𝜽</m:t>
                                                  </m:r>
                                                </m:e>
                                                <m:sub>
                                                  <m:r>
                                                    <a:rPr lang="en-US" b="1" i="1">
                                                      <a:latin typeface="Cambria Math"/>
                                                    </a:rPr>
                                                    <m:t>𝟏</m:t>
                                                  </m:r>
                                                </m:sub>
                                              </m:sSub>
                                            </m:e>
                                          </m:d>
                                          <m:r>
                                            <a:rPr lang="en-US" b="1" i="1">
                                              <a:latin typeface="Cambria Math"/>
                                            </a:rPr>
                                            <m:t>𝒑</m:t>
                                          </m:r>
                                          <m:r>
                                            <a:rPr lang="en-US" b="1" i="1">
                                              <a:latin typeface="Cambria Math"/>
                                            </a:rPr>
                                            <m:t>(</m:t>
                                          </m:r>
                                          <m:r>
                                            <a:rPr lang="en-US" b="1" i="1">
                                              <a:latin typeface="Cambria Math"/>
                                            </a:rPr>
                                            <m:t>𝑸𝒐𝑰</m:t>
                                          </m:r>
                                          <m:r>
                                            <a:rPr lang="en-US" b="1" i="1">
                                              <a:latin typeface="Cambria Math"/>
                                            </a:rPr>
                                            <m:t>)</m:t>
                                          </m:r>
                                        </m:den>
                                      </m:f>
                                    </m:e>
                                  </m:d>
                                </m:e>
                              </m:d>
                            </m:e>
                          </m:nary>
                        </m:e>
                      </m:nary>
                      <m:r>
                        <a:rPr lang="en-US" b="1" i="1">
                          <a:latin typeface="Cambria Math"/>
                        </a:rPr>
                        <m:t>𝒅𝑸𝒐𝑰</m:t>
                      </m:r>
                      <m:r>
                        <a:rPr lang="en-US" b="1" i="1">
                          <a:latin typeface="Cambria Math"/>
                        </a:rPr>
                        <m:t> </m:t>
                      </m:r>
                      <m:r>
                        <a:rPr lang="en-US" b="1" i="1">
                          <a:latin typeface="Cambria Math"/>
                        </a:rPr>
                        <m:t>𝒅</m:t>
                      </m:r>
                      <m:sSub>
                        <m:sSubPr>
                          <m:ctrlPr>
                            <a:rPr lang="en-US" b="1" i="1">
                              <a:latin typeface="Cambria Math"/>
                            </a:rPr>
                          </m:ctrlPr>
                        </m:sSubPr>
                        <m:e>
                          <m:r>
                            <a:rPr lang="en-US" b="1" i="1">
                              <a:latin typeface="Cambria Math"/>
                            </a:rPr>
                            <m:t>𝜽</m:t>
                          </m:r>
                        </m:e>
                        <m:sub>
                          <m:r>
                            <a:rPr lang="en-US" b="1" i="1">
                              <a:latin typeface="Cambria Math"/>
                            </a:rPr>
                            <m:t>𝟏</m:t>
                          </m:r>
                        </m:sub>
                      </m:sSub>
                    </m:oMath>
                  </m:oMathPara>
                </a14:m>
                <a:endParaRPr lang="en-US"/>
              </a:p>
            </p:txBody>
          </p:sp>
        </mc:Choice>
        <mc:Fallback xmlns="">
          <p:sp>
            <p:nvSpPr>
              <p:cNvPr id="46" name="Rectangle 45"/>
              <p:cNvSpPr>
                <a:spLocks noRot="1" noChangeAspect="1" noMove="1" noResize="1" noEditPoints="1" noAdjustHandles="1" noChangeArrowheads="1" noChangeShapeType="1" noTextEdit="1"/>
              </p:cNvSpPr>
              <p:nvPr/>
            </p:nvSpPr>
            <p:spPr>
              <a:xfrm>
                <a:off x="91440" y="5980804"/>
                <a:ext cx="9143998" cy="760786"/>
              </a:xfrm>
              <a:prstGeom prst="rect">
                <a:avLst/>
              </a:prstGeom>
              <a:blipFill rotWithShape="1">
                <a:blip r:embed="rId3"/>
                <a:stretch>
                  <a:fillRect b="-800"/>
                </a:stretch>
              </a:blipFill>
            </p:spPr>
            <p:txBody>
              <a:bodyPr/>
              <a:lstStyle/>
              <a:p>
                <a:r>
                  <a:rPr lang="en-US">
                    <a:noFill/>
                  </a:rPr>
                  <a:t> </a:t>
                </a:r>
              </a:p>
            </p:txBody>
          </p:sp>
        </mc:Fallback>
      </mc:AlternateContent>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458" y="621298"/>
            <a:ext cx="2880077" cy="2560320"/>
          </a:xfrm>
          <a:prstGeom prst="rect">
            <a:avLst/>
          </a:prstGeom>
          <a:noFill/>
          <a:ln>
            <a:noFill/>
          </a:ln>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1457" y="3303813"/>
            <a:ext cx="2880077" cy="2560320"/>
          </a:xfrm>
          <a:prstGeom prst="rect">
            <a:avLst/>
          </a:prstGeom>
        </p:spPr>
      </p:pic>
      <p:sp>
        <p:nvSpPr>
          <p:cNvPr id="57" name="TextBox 56"/>
          <p:cNvSpPr txBox="1"/>
          <p:nvPr/>
        </p:nvSpPr>
        <p:spPr>
          <a:xfrm>
            <a:off x="5741457" y="3322960"/>
            <a:ext cx="2603500" cy="1200329"/>
          </a:xfrm>
          <a:prstGeom prst="rect">
            <a:avLst/>
          </a:prstGeom>
          <a:noFill/>
        </p:spPr>
        <p:txBody>
          <a:bodyPr wrap="square" rtlCol="0">
            <a:spAutoFit/>
          </a:bodyPr>
          <a:lstStyle/>
          <a:p>
            <a:r>
              <a:rPr lang="en-US" b="1" smtClean="0">
                <a:solidFill>
                  <a:schemeClr val="bg1"/>
                </a:solidFill>
              </a:rPr>
              <a:t>Hypothetical joint </a:t>
            </a:r>
          </a:p>
          <a:p>
            <a:r>
              <a:rPr lang="en-US" b="1" smtClean="0">
                <a:solidFill>
                  <a:schemeClr val="bg1"/>
                </a:solidFill>
              </a:rPr>
              <a:t>PDF for case </a:t>
            </a:r>
          </a:p>
          <a:p>
            <a:r>
              <a:rPr lang="en-US" b="1" smtClean="0">
                <a:solidFill>
                  <a:schemeClr val="bg1"/>
                </a:solidFill>
              </a:rPr>
              <a:t>where the QoI is </a:t>
            </a:r>
          </a:p>
          <a:p>
            <a:r>
              <a:rPr lang="en-US" b="1" smtClean="0">
                <a:solidFill>
                  <a:schemeClr val="bg1"/>
                </a:solidFill>
              </a:rPr>
              <a:t>indepenent of </a:t>
            </a:r>
            <a:r>
              <a:rPr lang="el-GR" b="1" smtClean="0">
                <a:solidFill>
                  <a:schemeClr val="bg1"/>
                </a:solidFill>
              </a:rPr>
              <a:t>θ</a:t>
            </a:r>
            <a:r>
              <a:rPr lang="en-US" b="1" baseline="-25000" smtClean="0">
                <a:solidFill>
                  <a:schemeClr val="bg1"/>
                </a:solidFill>
              </a:rPr>
              <a:t>1</a:t>
            </a:r>
            <a:r>
              <a:rPr lang="en-US" b="1" smtClean="0">
                <a:solidFill>
                  <a:schemeClr val="bg1"/>
                </a:solidFill>
              </a:rPr>
              <a:t>.</a:t>
            </a:r>
          </a:p>
        </p:txBody>
      </p:sp>
      <p:sp>
        <p:nvSpPr>
          <p:cNvPr id="58" name="TextBox 57"/>
          <p:cNvSpPr txBox="1"/>
          <p:nvPr/>
        </p:nvSpPr>
        <p:spPr>
          <a:xfrm>
            <a:off x="5703660" y="603317"/>
            <a:ext cx="1790093" cy="2031325"/>
          </a:xfrm>
          <a:prstGeom prst="rect">
            <a:avLst/>
          </a:prstGeom>
          <a:noFill/>
        </p:spPr>
        <p:txBody>
          <a:bodyPr wrap="square" rtlCol="0">
            <a:spAutoFit/>
          </a:bodyPr>
          <a:lstStyle/>
          <a:p>
            <a:r>
              <a:rPr lang="en-US" b="1" smtClean="0">
                <a:solidFill>
                  <a:schemeClr val="bg1"/>
                </a:solidFill>
              </a:rPr>
              <a:t>Actual joint PDF </a:t>
            </a:r>
          </a:p>
          <a:p>
            <a:r>
              <a:rPr lang="en-US" b="1" smtClean="0">
                <a:solidFill>
                  <a:schemeClr val="bg1"/>
                </a:solidFill>
              </a:rPr>
              <a:t>of </a:t>
            </a:r>
            <a:r>
              <a:rPr lang="el-GR" b="1">
                <a:solidFill>
                  <a:schemeClr val="bg1"/>
                </a:solidFill>
              </a:rPr>
              <a:t>θ</a:t>
            </a:r>
            <a:r>
              <a:rPr lang="en-US" b="1" baseline="-25000">
                <a:solidFill>
                  <a:schemeClr val="bg1"/>
                </a:solidFill>
              </a:rPr>
              <a:t>1</a:t>
            </a:r>
            <a:r>
              <a:rPr lang="en-US" b="1">
                <a:solidFill>
                  <a:schemeClr val="bg1"/>
                </a:solidFill>
              </a:rPr>
              <a:t> </a:t>
            </a:r>
            <a:r>
              <a:rPr lang="en-US" b="1" smtClean="0">
                <a:solidFill>
                  <a:schemeClr val="bg1"/>
                </a:solidFill>
              </a:rPr>
              <a:t>and the </a:t>
            </a:r>
          </a:p>
          <a:p>
            <a:r>
              <a:rPr lang="en-US" b="1" smtClean="0">
                <a:solidFill>
                  <a:schemeClr val="bg1"/>
                </a:solidFill>
              </a:rPr>
              <a:t>QoI, from a </a:t>
            </a:r>
          </a:p>
          <a:p>
            <a:r>
              <a:rPr lang="en-US" b="1" smtClean="0">
                <a:solidFill>
                  <a:schemeClr val="bg1"/>
                </a:solidFill>
              </a:rPr>
              <a:t>Monte Carlo </a:t>
            </a:r>
          </a:p>
          <a:p>
            <a:r>
              <a:rPr lang="en-US" b="1" smtClean="0">
                <a:solidFill>
                  <a:schemeClr val="bg1"/>
                </a:solidFill>
              </a:rPr>
              <a:t>sampling of the</a:t>
            </a:r>
          </a:p>
          <a:p>
            <a:r>
              <a:rPr lang="en-US" b="1">
                <a:solidFill>
                  <a:schemeClr val="bg1"/>
                </a:solidFill>
              </a:rPr>
              <a:t>p</a:t>
            </a:r>
            <a:r>
              <a:rPr lang="en-US" b="1" smtClean="0">
                <a:solidFill>
                  <a:schemeClr val="bg1"/>
                </a:solidFill>
              </a:rPr>
              <a:t>arameter space.</a:t>
            </a:r>
          </a:p>
        </p:txBody>
      </p:sp>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56" y="1463826"/>
            <a:ext cx="5055541" cy="4494256"/>
          </a:xfrm>
          <a:prstGeom prst="rect">
            <a:avLst/>
          </a:prstGeom>
        </p:spPr>
      </p:pic>
      <mc:AlternateContent xmlns:mc="http://schemas.openxmlformats.org/markup-compatibility/2006" xmlns:a14="http://schemas.microsoft.com/office/drawing/2010/main">
        <mc:Choice Requires="a14">
          <p:sp>
            <p:nvSpPr>
              <p:cNvPr id="78" name="Rectangle 77"/>
              <p:cNvSpPr/>
              <p:nvPr/>
            </p:nvSpPr>
            <p:spPr>
              <a:xfrm>
                <a:off x="190513" y="2165704"/>
                <a:ext cx="5063117"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bg1"/>
                          </a:solidFill>
                          <a:latin typeface="Cambria Math"/>
                        </a:rPr>
                        <m:t>𝐩</m:t>
                      </m:r>
                      <m:d>
                        <m:dPr>
                          <m:ctrlPr>
                            <a:rPr lang="en-US" sz="2800" b="1" i="1">
                              <a:solidFill>
                                <a:schemeClr val="bg1"/>
                              </a:solidFill>
                              <a:latin typeface="Cambria Math"/>
                            </a:rPr>
                          </m:ctrlPr>
                        </m:dPr>
                        <m:e>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r>
                            <a:rPr lang="en-US" sz="2800" b="1" i="0">
                              <a:solidFill>
                                <a:schemeClr val="bg1"/>
                              </a:solidFill>
                              <a:latin typeface="Cambria Math"/>
                            </a:rPr>
                            <m:t>,</m:t>
                          </m:r>
                          <m:r>
                            <a:rPr lang="en-US" sz="2800" b="1" i="0">
                              <a:solidFill>
                                <a:schemeClr val="bg1"/>
                              </a:solidFill>
                              <a:latin typeface="Cambria Math"/>
                            </a:rPr>
                            <m:t>𝐐𝐨𝐈</m:t>
                          </m:r>
                        </m:e>
                      </m:d>
                      <m:d>
                        <m:dPr>
                          <m:begChr m:val="["/>
                          <m:endChr m:val="]"/>
                          <m:ctrlPr>
                            <a:rPr lang="en-US" sz="2800" b="1" i="1">
                              <a:solidFill>
                                <a:schemeClr val="bg1"/>
                              </a:solidFill>
                              <a:latin typeface="Cambria Math"/>
                            </a:rPr>
                          </m:ctrlPr>
                        </m:dPr>
                        <m:e>
                          <m:r>
                            <a:rPr lang="en-US" sz="2800" b="1" i="0">
                              <a:solidFill>
                                <a:schemeClr val="bg1"/>
                              </a:solidFill>
                              <a:latin typeface="Cambria Math"/>
                            </a:rPr>
                            <m:t>𝐥𝐧</m:t>
                          </m:r>
                          <m:d>
                            <m:dPr>
                              <m:ctrlPr>
                                <a:rPr lang="en-US" sz="2800" b="1" i="1">
                                  <a:solidFill>
                                    <a:schemeClr val="bg1"/>
                                  </a:solidFill>
                                  <a:latin typeface="Cambria Math"/>
                                </a:rPr>
                              </m:ctrlPr>
                            </m:dPr>
                            <m:e>
                              <m:f>
                                <m:fPr>
                                  <m:ctrlPr>
                                    <a:rPr lang="en-US" sz="2800" b="1" i="1">
                                      <a:solidFill>
                                        <a:schemeClr val="bg1"/>
                                      </a:solidFill>
                                      <a:latin typeface="Cambria Math"/>
                                    </a:rPr>
                                  </m:ctrlPr>
                                </m:fPr>
                                <m:num>
                                  <m:r>
                                    <a:rPr lang="en-US" sz="2800" b="1" i="0" smtClean="0">
                                      <a:solidFill>
                                        <a:schemeClr val="bg1"/>
                                      </a:solidFill>
                                      <a:latin typeface="Cambria Math"/>
                                    </a:rPr>
                                    <m:t>𝐩</m:t>
                                  </m:r>
                                  <m:r>
                                    <a:rPr lang="en-US" sz="2800" b="1" i="0">
                                      <a:solidFill>
                                        <a:schemeClr val="bg1"/>
                                      </a:solidFill>
                                      <a:latin typeface="Cambria Math"/>
                                    </a:rPr>
                                    <m:t>(</m:t>
                                  </m:r>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r>
                                    <a:rPr lang="en-US" sz="2800" b="1" i="0">
                                      <a:solidFill>
                                        <a:schemeClr val="bg1"/>
                                      </a:solidFill>
                                      <a:latin typeface="Cambria Math"/>
                                    </a:rPr>
                                    <m:t>,</m:t>
                                  </m:r>
                                  <m:r>
                                    <a:rPr lang="en-US" sz="2800" b="1" i="0">
                                      <a:solidFill>
                                        <a:schemeClr val="bg1"/>
                                      </a:solidFill>
                                      <a:latin typeface="Cambria Math"/>
                                    </a:rPr>
                                    <m:t>𝐐𝐨𝐈</m:t>
                                  </m:r>
                                  <m:r>
                                    <a:rPr lang="en-US" sz="2800" b="1" i="0">
                                      <a:solidFill>
                                        <a:schemeClr val="bg1"/>
                                      </a:solidFill>
                                      <a:latin typeface="Cambria Math"/>
                                    </a:rPr>
                                    <m:t>)</m:t>
                                  </m:r>
                                </m:num>
                                <m:den>
                                  <m:r>
                                    <a:rPr lang="en-US" sz="2800" b="1" i="0" smtClean="0">
                                      <a:solidFill>
                                        <a:schemeClr val="bg1"/>
                                      </a:solidFill>
                                      <a:latin typeface="Cambria Math"/>
                                    </a:rPr>
                                    <m:t>𝐩</m:t>
                                  </m:r>
                                  <m:d>
                                    <m:dPr>
                                      <m:ctrlPr>
                                        <a:rPr lang="en-US" sz="2800" b="1" i="1" smtClean="0">
                                          <a:solidFill>
                                            <a:schemeClr val="bg1"/>
                                          </a:solidFill>
                                          <a:latin typeface="Cambria Math"/>
                                        </a:rPr>
                                      </m:ctrlPr>
                                    </m:dPr>
                                    <m:e>
                                      <m:sSub>
                                        <m:sSubPr>
                                          <m:ctrlPr>
                                            <a:rPr lang="en-US" sz="2800" b="1" i="1">
                                              <a:solidFill>
                                                <a:schemeClr val="bg1"/>
                                              </a:solidFill>
                                              <a:latin typeface="Cambria Math"/>
                                            </a:rPr>
                                          </m:ctrlPr>
                                        </m:sSubPr>
                                        <m:e>
                                          <m:r>
                                            <a:rPr lang="en-US" sz="2800" b="1" i="1" smtClean="0">
                                              <a:solidFill>
                                                <a:schemeClr val="bg1"/>
                                              </a:solidFill>
                                              <a:latin typeface="Cambria Math"/>
                                              <a:ea typeface="Cambria Math"/>
                                            </a:rPr>
                                            <m:t>𝛉</m:t>
                                          </m:r>
                                        </m:e>
                                        <m:sub>
                                          <m:r>
                                            <a:rPr lang="en-US" sz="2800" b="1" i="0">
                                              <a:solidFill>
                                                <a:schemeClr val="bg1"/>
                                              </a:solidFill>
                                              <a:latin typeface="Cambria Math"/>
                                            </a:rPr>
                                            <m:t>𝟏</m:t>
                                          </m:r>
                                        </m:sub>
                                      </m:sSub>
                                    </m:e>
                                  </m:d>
                                  <m:r>
                                    <a:rPr lang="en-US" sz="2800" b="1" i="0" smtClean="0">
                                      <a:solidFill>
                                        <a:schemeClr val="bg1"/>
                                      </a:solidFill>
                                      <a:latin typeface="Cambria Math"/>
                                    </a:rPr>
                                    <m:t>𝐩</m:t>
                                  </m:r>
                                  <m:r>
                                    <a:rPr lang="en-US" sz="2800" b="1" i="0">
                                      <a:solidFill>
                                        <a:schemeClr val="bg1"/>
                                      </a:solidFill>
                                      <a:latin typeface="Cambria Math"/>
                                    </a:rPr>
                                    <m:t>(</m:t>
                                  </m:r>
                                  <m:r>
                                    <a:rPr lang="en-US" sz="2800" b="1" i="0">
                                      <a:solidFill>
                                        <a:schemeClr val="bg1"/>
                                      </a:solidFill>
                                      <a:latin typeface="Cambria Math"/>
                                    </a:rPr>
                                    <m:t>𝐐𝐨𝐈</m:t>
                                  </m:r>
                                  <m:r>
                                    <a:rPr lang="en-US" sz="2800" b="1" i="0">
                                      <a:solidFill>
                                        <a:schemeClr val="bg1"/>
                                      </a:solidFill>
                                      <a:latin typeface="Cambria Math"/>
                                    </a:rPr>
                                    <m:t>)</m:t>
                                  </m:r>
                                </m:den>
                              </m:f>
                            </m:e>
                          </m:d>
                        </m:e>
                      </m:d>
                    </m:oMath>
                  </m:oMathPara>
                </a14:m>
                <a:endParaRPr lang="en-US" sz="2800" b="1">
                  <a:solidFill>
                    <a:schemeClr val="bg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a:off x="190513" y="2165704"/>
                <a:ext cx="5063117" cy="1060483"/>
              </a:xfrm>
              <a:prstGeom prst="rect">
                <a:avLst/>
              </a:prstGeom>
              <a:blipFill rotWithShape="1">
                <a:blip r:embed="rId7"/>
                <a:stretch>
                  <a:fillRect/>
                </a:stretch>
              </a:blipFill>
            </p:spPr>
            <p:txBody>
              <a:bodyPr/>
              <a:lstStyle/>
              <a:p>
                <a:r>
                  <a:rPr lang="en-US">
                    <a:noFill/>
                  </a:rPr>
                  <a:t> </a:t>
                </a:r>
              </a:p>
            </p:txBody>
          </p:sp>
        </mc:Fallback>
      </mc:AlternateContent>
      <p:cxnSp>
        <p:nvCxnSpPr>
          <p:cNvPr id="79" name="Straight Arrow Connector 78"/>
          <p:cNvCxnSpPr/>
          <p:nvPr/>
        </p:nvCxnSpPr>
        <p:spPr>
          <a:xfrm flipH="1" flipV="1">
            <a:off x="3393447" y="3583214"/>
            <a:ext cx="2348010" cy="10007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1104896" y="1618980"/>
            <a:ext cx="4598764" cy="4768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3746498" y="1618980"/>
            <a:ext cx="1957162" cy="3188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Left Brace 81"/>
          <p:cNvSpPr/>
          <p:nvPr/>
        </p:nvSpPr>
        <p:spPr>
          <a:xfrm rot="5400000">
            <a:off x="939795" y="1741910"/>
            <a:ext cx="330200" cy="11590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Left Brace 82"/>
          <p:cNvSpPr/>
          <p:nvPr/>
        </p:nvSpPr>
        <p:spPr>
          <a:xfrm rot="5400000">
            <a:off x="3545089" y="1539479"/>
            <a:ext cx="330200" cy="115901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Left Brace 83"/>
          <p:cNvSpPr/>
          <p:nvPr/>
        </p:nvSpPr>
        <p:spPr>
          <a:xfrm rot="16200000">
            <a:off x="3545090" y="2539022"/>
            <a:ext cx="330200" cy="1622013"/>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p:cNvSpPr txBox="1"/>
          <p:nvPr/>
        </p:nvSpPr>
        <p:spPr>
          <a:xfrm>
            <a:off x="197544" y="788823"/>
            <a:ext cx="767652" cy="523220"/>
          </a:xfrm>
          <a:prstGeom prst="rect">
            <a:avLst/>
          </a:prstGeom>
          <a:noFill/>
        </p:spPr>
        <p:txBody>
          <a:bodyPr wrap="square" rtlCol="0">
            <a:spAutoFit/>
          </a:bodyPr>
          <a:lstStyle/>
          <a:p>
            <a:r>
              <a:rPr lang="en-US" sz="2800" b="1" smtClean="0"/>
              <a:t>QoI</a:t>
            </a:r>
            <a:endParaRPr lang="en-US" sz="2800" b="1"/>
          </a:p>
        </p:txBody>
      </p:sp>
      <p:cxnSp>
        <p:nvCxnSpPr>
          <p:cNvPr id="86" name="Straight Arrow Connector 85"/>
          <p:cNvCxnSpPr/>
          <p:nvPr/>
        </p:nvCxnSpPr>
        <p:spPr>
          <a:xfrm flipV="1">
            <a:off x="128116" y="753622"/>
            <a:ext cx="0" cy="52044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27556" y="5958082"/>
            <a:ext cx="57398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253630" y="5457584"/>
            <a:ext cx="613766" cy="523220"/>
          </a:xfrm>
          <a:prstGeom prst="rect">
            <a:avLst/>
          </a:prstGeom>
          <a:noFill/>
        </p:spPr>
        <p:txBody>
          <a:bodyPr wrap="square" rtlCol="0">
            <a:spAutoFit/>
          </a:bodyPr>
          <a:lstStyle/>
          <a:p>
            <a:r>
              <a:rPr lang="el-GR" sz="2800" b="1" smtClean="0"/>
              <a:t>θ</a:t>
            </a:r>
            <a:r>
              <a:rPr lang="en-US" sz="2800" b="1" baseline="-25000" smtClean="0"/>
              <a:t>1</a:t>
            </a:r>
            <a:endParaRPr lang="en-US" sz="2800" b="1" baseline="-25000"/>
          </a:p>
        </p:txBody>
      </p:sp>
      <p:sp>
        <p:nvSpPr>
          <p:cNvPr id="2" name="TextBox 1"/>
          <p:cNvSpPr txBox="1"/>
          <p:nvPr/>
        </p:nvSpPr>
        <p:spPr>
          <a:xfrm>
            <a:off x="1379450" y="929329"/>
            <a:ext cx="4362008" cy="523220"/>
          </a:xfrm>
          <a:prstGeom prst="rect">
            <a:avLst/>
          </a:prstGeom>
          <a:noFill/>
        </p:spPr>
        <p:txBody>
          <a:bodyPr wrap="square" rtlCol="0">
            <a:spAutoFit/>
          </a:bodyPr>
          <a:lstStyle/>
          <a:p>
            <a:r>
              <a:rPr lang="en-US" sz="2800" b="1" smtClean="0"/>
              <a:t>Kullback-Leibler divergence</a:t>
            </a:r>
            <a:endParaRPr lang="en-US" sz="2800" b="1"/>
          </a:p>
        </p:txBody>
      </p:sp>
    </p:spTree>
    <p:extLst>
      <p:ext uri="{BB962C8B-B14F-4D97-AF65-F5344CB8AC3E}">
        <p14:creationId xmlns:p14="http://schemas.microsoft.com/office/powerpoint/2010/main" val="204545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8" grpId="0"/>
      <p:bldP spid="82" grpId="0" animBg="1"/>
      <p:bldP spid="83" grpId="0" animBg="1"/>
      <p:bldP spid="84" grpId="0" animBg="1"/>
      <p:bldP spid="85" grpId="0"/>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97280" y="1371600"/>
            <a:ext cx="6858000" cy="5486400"/>
          </a:xfrm>
          <a:prstGeom prst="rect">
            <a:avLst/>
          </a:prstGeom>
        </p:spPr>
      </p:pic>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Sensitivities vs. X for T</a:t>
            </a:r>
            <a:r>
              <a:rPr lang="en-US" sz="3600" b="1" baseline="-25000" smtClean="0">
                <a:latin typeface="Times New Roman" pitchFamily="18" charset="0"/>
                <a:ea typeface="Tahoma" pitchFamily="34" charset="0"/>
                <a:cs typeface="Times New Roman" pitchFamily="18" charset="0"/>
              </a:rPr>
              <a:t>trans,bulk</a:t>
            </a:r>
            <a:r>
              <a:rPr lang="en-US" sz="3600" b="1" smtClean="0">
                <a:latin typeface="Times New Roman" pitchFamily="18" charset="0"/>
                <a:ea typeface="Tahoma" pitchFamily="34" charset="0"/>
                <a:cs typeface="Times New Roman" pitchFamily="18" charset="0"/>
              </a:rPr>
              <a:t> as QoI</a:t>
            </a:r>
            <a:endParaRPr lang="en-US" sz="3600" b="1" dirty="0">
              <a:latin typeface="Times New Roman" pitchFamily="18" charset="0"/>
              <a:ea typeface="Tahoma" pitchFamily="34" charset="0"/>
              <a:cs typeface="Times New Roman"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22" t="10465" b="1459"/>
          <a:stretch/>
        </p:blipFill>
        <p:spPr bwMode="auto">
          <a:xfrm>
            <a:off x="1097280" y="1371600"/>
            <a:ext cx="6858000"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1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Sensitivities vs. X for </a:t>
            </a:r>
            <a:r>
              <a:rPr lang="el-GR" sz="3600" b="1" smtClean="0">
                <a:latin typeface="Times New Roman" pitchFamily="18" charset="0"/>
                <a:ea typeface="Tahoma" pitchFamily="34" charset="0"/>
                <a:cs typeface="Times New Roman" pitchFamily="18" charset="0"/>
              </a:rPr>
              <a:t>ρ</a:t>
            </a:r>
            <a:r>
              <a:rPr lang="en-US" sz="3600" b="1" baseline="-25000" smtClean="0">
                <a:latin typeface="Times New Roman" pitchFamily="18" charset="0"/>
                <a:ea typeface="Tahoma" pitchFamily="34" charset="0"/>
                <a:cs typeface="Times New Roman" pitchFamily="18" charset="0"/>
              </a:rPr>
              <a:t>NO</a:t>
            </a:r>
            <a:r>
              <a:rPr lang="en-US" sz="3600" b="1" smtClean="0">
                <a:latin typeface="Times New Roman" pitchFamily="18" charset="0"/>
                <a:ea typeface="Tahoma" pitchFamily="34" charset="0"/>
                <a:cs typeface="Times New Roman" pitchFamily="18" charset="0"/>
              </a:rPr>
              <a:t> </a:t>
            </a:r>
            <a:r>
              <a:rPr lang="en-US" sz="3600" b="1">
                <a:latin typeface="Times New Roman" pitchFamily="18" charset="0"/>
                <a:ea typeface="Tahoma" pitchFamily="34" charset="0"/>
                <a:cs typeface="Times New Roman" pitchFamily="18" charset="0"/>
              </a:rPr>
              <a:t>as QoI</a:t>
            </a:r>
            <a:endParaRPr lang="en-US" sz="3600" b="1" dirty="0">
              <a:latin typeface="Times New Roman" pitchFamily="18" charset="0"/>
              <a:ea typeface="Tahoma" pitchFamily="34"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188720" y="914400"/>
            <a:ext cx="6685891" cy="594360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188720" y="914400"/>
            <a:ext cx="6685891" cy="5943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53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a:t>
            </a:r>
            <a:r>
              <a:rPr lang="en-US" sz="3600" b="1" baseline="30000" smtClean="0">
                <a:latin typeface="Times New Roman" pitchFamily="18" charset="0"/>
                <a:ea typeface="Tahoma" pitchFamily="34" charset="0"/>
                <a:cs typeface="Times New Roman" pitchFamily="18" charset="0"/>
              </a:rPr>
              <a:t>2</a:t>
            </a:r>
            <a:r>
              <a:rPr lang="en-US" sz="3600" b="1" smtClean="0">
                <a:latin typeface="Times New Roman" pitchFamily="18" charset="0"/>
                <a:ea typeface="Tahoma" pitchFamily="34" charset="0"/>
                <a:cs typeface="Times New Roman" pitchFamily="18" charset="0"/>
              </a:rPr>
              <a:t> vs. Mutual Information</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20" y="914400"/>
            <a:ext cx="6685892" cy="5943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720" y="914400"/>
            <a:ext cx="6685892" cy="5943600"/>
          </a:xfrm>
          <a:prstGeom prst="rect">
            <a:avLst/>
          </a:prstGeom>
        </p:spPr>
      </p:pic>
    </p:spTree>
    <p:extLst>
      <p:ext uri="{BB962C8B-B14F-4D97-AF65-F5344CB8AC3E}">
        <p14:creationId xmlns:p14="http://schemas.microsoft.com/office/powerpoint/2010/main" val="5617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a:latin typeface="Times New Roman" pitchFamily="18" charset="0"/>
                <a:ea typeface="Tahoma" pitchFamily="34" charset="0"/>
                <a:cs typeface="Times New Roman" pitchFamily="18" charset="0"/>
              </a:rPr>
              <a:t>Sensitivities vs. X for </a:t>
            </a:r>
            <a:r>
              <a:rPr lang="el-GR" sz="3600" b="1" smtClean="0">
                <a:latin typeface="Times New Roman" pitchFamily="18" charset="0"/>
                <a:ea typeface="Tahoma" pitchFamily="34" charset="0"/>
                <a:cs typeface="Times New Roman" pitchFamily="18" charset="0"/>
              </a:rPr>
              <a:t>ρ</a:t>
            </a:r>
            <a:r>
              <a:rPr lang="en-US" sz="3600" b="1" baseline="-25000" smtClean="0">
                <a:latin typeface="Times New Roman" pitchFamily="18" charset="0"/>
                <a:ea typeface="Tahoma" pitchFamily="34" charset="0"/>
                <a:cs typeface="Times New Roman" pitchFamily="18" charset="0"/>
              </a:rPr>
              <a:t>NO</a:t>
            </a:r>
            <a:r>
              <a:rPr lang="en-US" sz="3600" b="1" smtClean="0">
                <a:latin typeface="Times New Roman" pitchFamily="18" charset="0"/>
                <a:ea typeface="Tahoma" pitchFamily="34" charset="0"/>
                <a:cs typeface="Times New Roman" pitchFamily="18" charset="0"/>
              </a:rPr>
              <a:t> </a:t>
            </a:r>
            <a:r>
              <a:rPr lang="en-US" sz="3600" b="1">
                <a:latin typeface="Times New Roman" pitchFamily="18" charset="0"/>
                <a:ea typeface="Tahoma" pitchFamily="34" charset="0"/>
                <a:cs typeface="Times New Roman" pitchFamily="18" charset="0"/>
              </a:rPr>
              <a:t>as QoI</a:t>
            </a:r>
            <a:endParaRPr lang="en-US" sz="36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207" y="747930"/>
            <a:ext cx="5759586" cy="25603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605" y="3200400"/>
            <a:ext cx="4114395" cy="3657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00400"/>
            <a:ext cx="4114395" cy="3657600"/>
          </a:xfrm>
          <a:prstGeom prst="rect">
            <a:avLst/>
          </a:prstGeom>
        </p:spPr>
      </p:pic>
      <p:cxnSp>
        <p:nvCxnSpPr>
          <p:cNvPr id="10" name="Straight Arrow Connector 9"/>
          <p:cNvCxnSpPr/>
          <p:nvPr/>
        </p:nvCxnSpPr>
        <p:spPr>
          <a:xfrm flipH="1">
            <a:off x="2413000" y="2209700"/>
            <a:ext cx="838200" cy="1270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994400" y="2260500"/>
            <a:ext cx="990600" cy="1219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33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Variance of </a:t>
            </a:r>
            <a:r>
              <a:rPr lang="el-GR" sz="3600" b="1">
                <a:latin typeface="Times New Roman" pitchFamily="18" charset="0"/>
                <a:ea typeface="Tahoma" pitchFamily="34" charset="0"/>
                <a:cs typeface="Times New Roman" pitchFamily="18" charset="0"/>
              </a:rPr>
              <a:t>ρ</a:t>
            </a:r>
            <a:r>
              <a:rPr lang="en-US" sz="3600" b="1" baseline="-25000">
                <a:latin typeface="Times New Roman" pitchFamily="18" charset="0"/>
                <a:ea typeface="Tahoma" pitchFamily="34" charset="0"/>
                <a:cs typeface="Times New Roman" pitchFamily="18" charset="0"/>
              </a:rPr>
              <a:t>NO</a:t>
            </a:r>
            <a:r>
              <a:rPr lang="en-US" sz="3600" b="1">
                <a:latin typeface="Times New Roman" pitchFamily="18" charset="0"/>
                <a:ea typeface="Tahoma" pitchFamily="34" charset="0"/>
                <a:cs typeface="Times New Roman" pitchFamily="18" charset="0"/>
              </a:rPr>
              <a:t> </a:t>
            </a:r>
            <a:r>
              <a:rPr lang="en-US" sz="3600" b="1" smtClean="0">
                <a:latin typeface="Times New Roman" pitchFamily="18" charset="0"/>
                <a:ea typeface="Tahoma" pitchFamily="34" charset="0"/>
                <a:cs typeface="Times New Roman" pitchFamily="18" charset="0"/>
              </a:rPr>
              <a:t>vs. X</a:t>
            </a:r>
            <a:endParaRPr lang="en-US" sz="3600" b="1" dirty="0">
              <a:latin typeface="Times New Roman" pitchFamily="18" charset="0"/>
              <a:ea typeface="Tahoma" pitchFamily="34"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13" y="863600"/>
            <a:ext cx="8225487" cy="5486400"/>
          </a:xfrm>
          <a:prstGeom prst="rect">
            <a:avLst/>
          </a:prstGeom>
        </p:spPr>
      </p:pic>
    </p:spTree>
    <p:extLst>
      <p:ext uri="{BB962C8B-B14F-4D97-AF65-F5344CB8AC3E}">
        <p14:creationId xmlns:p14="http://schemas.microsoft.com/office/powerpoint/2010/main" val="3578624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15553"/>
          </a:xfrm>
          <a:prstGeom prst="rect">
            <a:avLst/>
          </a:prstGeom>
          <a:noFill/>
        </p:spPr>
        <p:txBody>
          <a:bodyPr wrap="square" lIns="0" rIns="0" rtlCol="0">
            <a:spAutoFit/>
          </a:bodyPr>
          <a:lstStyle/>
          <a:p>
            <a:pPr algn="ctr"/>
            <a:r>
              <a:rPr lang="en-US" sz="3400" b="1" smtClean="0">
                <a:latin typeface="Times New Roman" pitchFamily="18" charset="0"/>
                <a:ea typeface="Tahoma" pitchFamily="34" charset="0"/>
                <a:cs typeface="Times New Roman" pitchFamily="18" charset="0"/>
              </a:rPr>
              <a:t>Variance Weighted Sensitivities for </a:t>
            </a:r>
            <a:r>
              <a:rPr lang="el-GR" sz="3400" b="1">
                <a:latin typeface="Times New Roman" pitchFamily="18" charset="0"/>
                <a:ea typeface="Tahoma" pitchFamily="34" charset="0"/>
                <a:cs typeface="Times New Roman" pitchFamily="18" charset="0"/>
              </a:rPr>
              <a:t>ρ</a:t>
            </a:r>
            <a:r>
              <a:rPr lang="en-US" sz="3400" b="1" baseline="-25000">
                <a:latin typeface="Times New Roman" pitchFamily="18" charset="0"/>
                <a:ea typeface="Tahoma" pitchFamily="34" charset="0"/>
                <a:cs typeface="Times New Roman" pitchFamily="18" charset="0"/>
              </a:rPr>
              <a:t>NO</a:t>
            </a:r>
            <a:r>
              <a:rPr lang="en-US" sz="3400" b="1">
                <a:latin typeface="Times New Roman" pitchFamily="18" charset="0"/>
                <a:ea typeface="Tahoma" pitchFamily="34" charset="0"/>
                <a:cs typeface="Times New Roman" pitchFamily="18" charset="0"/>
              </a:rPr>
              <a:t> as QoI</a:t>
            </a:r>
            <a:endParaRPr lang="en-US" sz="3400" b="1" dirty="0">
              <a:latin typeface="Times New Roman" pitchFamily="18" charset="0"/>
              <a:ea typeface="Tahoma" pitchFamily="34"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20" y="914400"/>
            <a:ext cx="6685893" cy="59436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720" y="914400"/>
            <a:ext cx="6685892" cy="5943600"/>
          </a:xfrm>
          <a:prstGeom prst="rect">
            <a:avLst/>
          </a:prstGeom>
        </p:spPr>
      </p:pic>
    </p:spTree>
    <p:extLst>
      <p:ext uri="{BB962C8B-B14F-4D97-AF65-F5344CB8AC3E}">
        <p14:creationId xmlns:p14="http://schemas.microsoft.com/office/powerpoint/2010/main" val="192470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Overall Sensitivities</a:t>
            </a:r>
            <a:endParaRPr lang="en-US" sz="3600" b="1" dirty="0">
              <a:latin typeface="Times New Roman" pitchFamily="18" charset="0"/>
              <a:ea typeface="Tahoma" pitchFamily="34"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17" y="1022350"/>
            <a:ext cx="828418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08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Conclusions</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835900" cy="533992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smtClean="0"/>
              <a:t> Global, Monte Carlo based sensitivity analysis can provide a great deal of insight into how various parameters affect a given QoI.</a:t>
            </a:r>
          </a:p>
          <a:p>
            <a:pPr eaLnBrk="0" hangingPunct="0">
              <a:buFontTx/>
              <a:buChar char="•"/>
            </a:pPr>
            <a:r>
              <a:rPr lang="en-US" sz="2800" smtClean="0"/>
              <a:t> Sensitivities based on r</a:t>
            </a:r>
            <a:r>
              <a:rPr lang="en-US" sz="2800" baseline="30000" smtClean="0"/>
              <a:t>2</a:t>
            </a:r>
            <a:r>
              <a:rPr lang="en-US" sz="2800" smtClean="0"/>
              <a:t> are mostly similar to those based on the mutual information, but there are notable differences for some parameters.</a:t>
            </a:r>
          </a:p>
          <a:p>
            <a:pPr eaLnBrk="0" hangingPunct="0">
              <a:buFontTx/>
              <a:buChar char="•"/>
            </a:pPr>
            <a:r>
              <a:rPr lang="en-US" sz="2800"/>
              <a:t> </a:t>
            </a:r>
            <a:r>
              <a:rPr lang="en-US" sz="2800" smtClean="0"/>
              <a:t>Which parameters have the highest sensitivities depends strongly on which QoI is chosen.</a:t>
            </a:r>
          </a:p>
          <a:p>
            <a:pPr eaLnBrk="0" hangingPunct="0">
              <a:buFontTx/>
              <a:buChar char="•"/>
            </a:pPr>
            <a:r>
              <a:rPr lang="en-US" sz="2800"/>
              <a:t> </a:t>
            </a:r>
            <a:r>
              <a:rPr lang="en-US" sz="2800" smtClean="0"/>
              <a:t>If our goal is to calibrate as many parameters as possible, and we had available data, we would use</a:t>
            </a:r>
            <a:r>
              <a:rPr lang="en-US" sz="2800"/>
              <a:t> </a:t>
            </a:r>
            <a:r>
              <a:rPr lang="el-GR" sz="2800" smtClean="0"/>
              <a:t>ρ</a:t>
            </a:r>
            <a:r>
              <a:rPr lang="en-US" sz="2800" baseline="-25000" smtClean="0"/>
              <a:t>NO</a:t>
            </a:r>
            <a:r>
              <a:rPr lang="en-US" sz="2800" smtClean="0"/>
              <a:t> as our QoI, since it is sensitive to several more of our parameters than T</a:t>
            </a:r>
            <a:r>
              <a:rPr lang="en-US" sz="2800" baseline="-25000" smtClean="0"/>
              <a:t>trans,bulk</a:t>
            </a:r>
            <a:r>
              <a:rPr lang="en-US" sz="2800" smtClean="0"/>
              <a:t>.</a:t>
            </a:r>
          </a:p>
        </p:txBody>
      </p:sp>
    </p:spTree>
    <p:extLst>
      <p:ext uri="{BB962C8B-B14F-4D97-AF65-F5344CB8AC3E}">
        <p14:creationId xmlns:p14="http://schemas.microsoft.com/office/powerpoint/2010/main" val="1319719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DSMC Parameters</a:t>
            </a:r>
            <a:endParaRPr lang="en-US" sz="3600" b="1">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833438"/>
            <a:ext cx="8102600" cy="5339923"/>
          </a:xfrm>
          <a:prstGeom prst="rect">
            <a:avLst/>
          </a:prstGeom>
          <a:noFill/>
          <a:ln w="9525">
            <a:noFill/>
            <a:miter lim="800000"/>
            <a:headEnd/>
            <a:tailEnd/>
          </a:ln>
        </p:spPr>
        <p:txBody>
          <a:bodyPr wrap="square">
            <a:spAutoFit/>
          </a:bodyPr>
          <a:lstStyle/>
          <a:p>
            <a:pPr eaLnBrk="0" hangingPunct="0">
              <a:lnSpc>
                <a:spcPct val="25000"/>
              </a:lnSpc>
            </a:pPr>
            <a:endParaRPr lang="en-US" sz="2000"/>
          </a:p>
          <a:p>
            <a:pPr eaLnBrk="0" hangingPunct="0">
              <a:buFontTx/>
              <a:buChar char="•"/>
            </a:pPr>
            <a:r>
              <a:rPr lang="en-US" sz="2800"/>
              <a:t> </a:t>
            </a:r>
            <a:r>
              <a:rPr lang="en-US" sz="2800" smtClean="0"/>
              <a:t>In many cases the precise values of some of these parameters are not known.</a:t>
            </a:r>
            <a:endParaRPr lang="en-US" sz="2800" baseline="30000"/>
          </a:p>
          <a:p>
            <a:pPr eaLnBrk="0" hangingPunct="0">
              <a:buFontTx/>
              <a:buChar char="•"/>
            </a:pPr>
            <a:r>
              <a:rPr lang="en-US" sz="2800" smtClean="0">
                <a:cs typeface="Times New Roman" pitchFamily="18" charset="0"/>
              </a:rPr>
              <a:t> Parameter values often cannot be directly measured, instead they must be inferred from experimental results.</a:t>
            </a:r>
          </a:p>
          <a:p>
            <a:pPr eaLnBrk="0" hangingPunct="0">
              <a:buFontTx/>
              <a:buChar char="•"/>
            </a:pPr>
            <a:r>
              <a:rPr lang="en-US" sz="2800" smtClean="0">
                <a:cs typeface="Times New Roman" pitchFamily="18" charset="0"/>
              </a:rPr>
              <a:t> By necessity, parameters must often be used in regimes far from where their values were determined.</a:t>
            </a:r>
            <a:endParaRPr lang="en-US" sz="2800">
              <a:cs typeface="Times New Roman" pitchFamily="18" charset="0"/>
            </a:endParaRPr>
          </a:p>
          <a:p>
            <a:pPr eaLnBrk="0" hangingPunct="0">
              <a:buFontTx/>
              <a:buChar char="•"/>
            </a:pPr>
            <a:r>
              <a:rPr lang="en-US" sz="2800" smtClean="0">
                <a:cs typeface="Times New Roman" pitchFamily="18" charset="0"/>
              </a:rPr>
              <a:t> More precise values for important parameters would lead to better simulation of the physics, and thus to better predictive capability for the DSMC method.  The ultimate goal of this work is to use experimental data to calibrate important DSMC parameters.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Future Work</a:t>
            </a:r>
            <a:endParaRPr lang="en-US" sz="3600" b="1" dirty="0">
              <a:latin typeface="Times New Roman" pitchFamily="18" charset="0"/>
              <a:ea typeface="Tahoma" pitchFamily="34" charset="0"/>
              <a:cs typeface="Times New Roman" pitchFamily="18" charset="0"/>
            </a:endParaRPr>
          </a:p>
        </p:txBody>
      </p:sp>
      <p:sp>
        <p:nvSpPr>
          <p:cNvPr id="6" name="Text Box 9"/>
          <p:cNvSpPr txBox="1">
            <a:spLocks noChangeArrowheads="1"/>
          </p:cNvSpPr>
          <p:nvPr/>
        </p:nvSpPr>
        <p:spPr bwMode="auto">
          <a:xfrm>
            <a:off x="584200" y="646330"/>
            <a:ext cx="7962900" cy="4478149"/>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smtClean="0"/>
              <a:t> Synthetic data calibrations for a 1-D shock with the current code.</a:t>
            </a:r>
          </a:p>
          <a:p>
            <a:pPr eaLnBrk="0" hangingPunct="0">
              <a:buFontTx/>
              <a:buChar char="•"/>
            </a:pPr>
            <a:r>
              <a:rPr lang="en-US" sz="2800" smtClean="0"/>
              <a:t> Upgrade the code to allow modelling of ionization and electronic excitation.</a:t>
            </a:r>
          </a:p>
          <a:p>
            <a:pPr eaLnBrk="0" hangingPunct="0">
              <a:buFontTx/>
              <a:buChar char="•"/>
            </a:pPr>
            <a:r>
              <a:rPr lang="en-US" sz="2800"/>
              <a:t> </a:t>
            </a:r>
            <a:r>
              <a:rPr lang="en-US" sz="2800" smtClean="0"/>
              <a:t>Couple the code with a radiation solver.</a:t>
            </a:r>
          </a:p>
          <a:p>
            <a:pPr eaLnBrk="0" hangingPunct="0">
              <a:buFontTx/>
              <a:buChar char="•"/>
            </a:pPr>
            <a:r>
              <a:rPr lang="en-US" sz="2800"/>
              <a:t> </a:t>
            </a:r>
            <a:r>
              <a:rPr lang="en-US" sz="2800" smtClean="0"/>
              <a:t>Sensitivity analysis for a 1-D shock with the additional physics included.</a:t>
            </a:r>
          </a:p>
          <a:p>
            <a:pPr eaLnBrk="0" hangingPunct="0">
              <a:buFontTx/>
              <a:buChar char="•"/>
            </a:pPr>
            <a:r>
              <a:rPr lang="en-US" sz="2800" smtClean="0"/>
              <a:t> Synthetic </a:t>
            </a:r>
            <a:r>
              <a:rPr lang="en-US" sz="2800"/>
              <a:t>data calibrations </a:t>
            </a:r>
            <a:r>
              <a:rPr lang="en-US" sz="2800" smtClean="0"/>
              <a:t>with </a:t>
            </a:r>
            <a:r>
              <a:rPr lang="en-US" sz="2800"/>
              <a:t>the </a:t>
            </a:r>
            <a:r>
              <a:rPr lang="en-US" sz="2800" smtClean="0"/>
              <a:t>upgraded code.</a:t>
            </a:r>
          </a:p>
          <a:p>
            <a:pPr eaLnBrk="0" hangingPunct="0">
              <a:buFontTx/>
              <a:buChar char="•"/>
            </a:pPr>
            <a:r>
              <a:rPr lang="en-US" sz="2800"/>
              <a:t> </a:t>
            </a:r>
            <a:r>
              <a:rPr lang="en-US" sz="2800" smtClean="0"/>
              <a:t>Calibrations with real data from EAST or similar facility.</a:t>
            </a:r>
          </a:p>
        </p:txBody>
      </p:sp>
    </p:spTree>
    <p:extLst>
      <p:ext uri="{BB962C8B-B14F-4D97-AF65-F5344CB8AC3E}">
        <p14:creationId xmlns:p14="http://schemas.microsoft.com/office/powerpoint/2010/main" val="2595432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DSMC Method</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457200" y="914400"/>
            <a:ext cx="8229600" cy="4934684"/>
          </a:xfrm>
          <a:prstGeom prst="rect">
            <a:avLst/>
          </a:prstGeom>
          <a:noFill/>
          <a:ln w="9525">
            <a:noFill/>
            <a:miter lim="800000"/>
            <a:headEnd/>
            <a:tailEnd/>
          </a:ln>
        </p:spPr>
        <p:txBody>
          <a:bodyPr>
            <a:spAutoFit/>
          </a:bodyPr>
          <a:lstStyle/>
          <a:p>
            <a:pPr eaLnBrk="0" hangingPunct="0">
              <a:lnSpc>
                <a:spcPct val="25000"/>
              </a:lnSpc>
            </a:pPr>
            <a:endParaRPr lang="en-US" sz="3200" dirty="0">
              <a:latin typeface="+mj-lt"/>
            </a:endParaRPr>
          </a:p>
          <a:p>
            <a:r>
              <a:rPr lang="en-US" sz="3200" dirty="0" smtClean="0">
                <a:latin typeface="+mj-lt"/>
              </a:rPr>
              <a:t>Direct Simulation Monte Carlo (DSMC) is a particle based simulation method.</a:t>
            </a:r>
          </a:p>
          <a:p>
            <a:endParaRPr lang="en-US" sz="2800" baseline="30000" dirty="0" smtClean="0"/>
          </a:p>
          <a:p>
            <a:pPr eaLnBrk="0" hangingPunct="0">
              <a:buFontTx/>
              <a:buChar char="•"/>
            </a:pPr>
            <a:r>
              <a:rPr lang="en-US" sz="2800" dirty="0" smtClean="0">
                <a:cs typeface="Times New Roman" pitchFamily="18" charset="0"/>
              </a:rPr>
              <a:t> </a:t>
            </a:r>
            <a:r>
              <a:rPr lang="en-US" sz="2800" dirty="0" smtClean="0"/>
              <a:t>Simulated particles represent large numbers of real particles.</a:t>
            </a:r>
            <a:endParaRPr lang="en-US" sz="2800" dirty="0" smtClean="0">
              <a:cs typeface="Times New Roman" pitchFamily="18" charset="0"/>
            </a:endParaRPr>
          </a:p>
          <a:p>
            <a:pPr eaLnBrk="0" hangingPunct="0">
              <a:buFontTx/>
              <a:buChar char="•"/>
            </a:pPr>
            <a:r>
              <a:rPr lang="en-US" sz="2800" dirty="0" smtClean="0">
                <a:cs typeface="Times New Roman" pitchFamily="18" charset="0"/>
              </a:rPr>
              <a:t> </a:t>
            </a:r>
            <a:r>
              <a:rPr lang="en-US" sz="2800" dirty="0" smtClean="0"/>
              <a:t>Particles move and undergo collisions with other particles.</a:t>
            </a:r>
            <a:endParaRPr lang="en-US" sz="2800" dirty="0">
              <a:cs typeface="Times New Roman" pitchFamily="18" charset="0"/>
            </a:endParaRPr>
          </a:p>
          <a:p>
            <a:pPr eaLnBrk="0" hangingPunct="0">
              <a:buFontTx/>
              <a:buChar char="•"/>
            </a:pPr>
            <a:r>
              <a:rPr lang="en-US" sz="2800" dirty="0" smtClean="0">
                <a:cs typeface="Times New Roman" pitchFamily="18" charset="0"/>
              </a:rPr>
              <a:t> </a:t>
            </a:r>
            <a:r>
              <a:rPr lang="en-US" sz="2800" dirty="0" smtClean="0"/>
              <a:t>Can be used in highly non-equilibrium </a:t>
            </a:r>
            <a:r>
              <a:rPr lang="en-US" sz="2800" dirty="0" err="1" smtClean="0"/>
              <a:t>flowfields</a:t>
            </a:r>
            <a:r>
              <a:rPr lang="en-US" sz="2800" dirty="0" smtClean="0"/>
              <a:t> (such as strong shock waves). </a:t>
            </a:r>
          </a:p>
          <a:p>
            <a:pPr eaLnBrk="0" hangingPunct="0">
              <a:buFontTx/>
              <a:buChar char="•"/>
            </a:pPr>
            <a:r>
              <a:rPr lang="en-US" sz="2800" dirty="0" smtClean="0">
                <a:cs typeface="Times New Roman" pitchFamily="18" charset="0"/>
              </a:rPr>
              <a:t> </a:t>
            </a:r>
            <a:r>
              <a:rPr lang="en-US" sz="2800" dirty="0" smtClean="0"/>
              <a:t>Can model </a:t>
            </a:r>
            <a:r>
              <a:rPr lang="en-US" sz="2800" dirty="0" err="1" smtClean="0"/>
              <a:t>thermochemistry</a:t>
            </a:r>
            <a:r>
              <a:rPr lang="en-US" sz="2800" dirty="0" smtClean="0"/>
              <a:t> on a more detailed level than most CFD codes.</a:t>
            </a:r>
            <a:endParaRPr lang="en-US" sz="2800" dirty="0" smtClean="0">
              <a:cs typeface="Times New Roman" pitchFamily="18" charset="0"/>
            </a:endParaRPr>
          </a:p>
        </p:txBody>
      </p:sp>
    </p:spTree>
    <p:extLst>
      <p:ext uri="{BB962C8B-B14F-4D97-AF65-F5344CB8AC3E}">
        <p14:creationId xmlns:p14="http://schemas.microsoft.com/office/powerpoint/2010/main" val="705755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dirty="0" smtClean="0">
                <a:latin typeface="Times New Roman" pitchFamily="18" charset="0"/>
                <a:ea typeface="Tahoma" pitchFamily="34" charset="0"/>
                <a:cs typeface="Times New Roman" pitchFamily="18" charset="0"/>
              </a:rPr>
              <a:t>DSMC Method</a:t>
            </a:r>
            <a:endParaRPr lang="en-US" sz="3600" b="1" dirty="0">
              <a:latin typeface="Times New Roman" pitchFamily="18" charset="0"/>
              <a:ea typeface="Tahoma" pitchFamily="34" charset="0"/>
              <a:cs typeface="Times New Roman" pitchFamily="18" charset="0"/>
            </a:endParaRPr>
          </a:p>
        </p:txBody>
      </p:sp>
      <p:sp>
        <p:nvSpPr>
          <p:cNvPr id="5" name="Rectangle 4"/>
          <p:cNvSpPr/>
          <p:nvPr/>
        </p:nvSpPr>
        <p:spPr>
          <a:xfrm>
            <a:off x="2399074" y="892106"/>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Initialize</a:t>
            </a:r>
            <a:endParaRPr lang="en-US" sz="4000" b="1" dirty="0">
              <a:solidFill>
                <a:schemeClr val="tx1"/>
              </a:solidFill>
            </a:endParaRPr>
          </a:p>
        </p:txBody>
      </p:sp>
      <p:sp>
        <p:nvSpPr>
          <p:cNvPr id="6" name="Rectangle 5"/>
          <p:cNvSpPr/>
          <p:nvPr/>
        </p:nvSpPr>
        <p:spPr>
          <a:xfrm>
            <a:off x="2399073" y="2873977"/>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Move</a:t>
            </a:r>
            <a:endParaRPr lang="en-US" sz="4000" b="1" dirty="0">
              <a:solidFill>
                <a:schemeClr val="tx1"/>
              </a:solidFill>
            </a:endParaRPr>
          </a:p>
        </p:txBody>
      </p:sp>
      <p:sp>
        <p:nvSpPr>
          <p:cNvPr id="7" name="Rectangle 6"/>
          <p:cNvSpPr/>
          <p:nvPr/>
        </p:nvSpPr>
        <p:spPr>
          <a:xfrm>
            <a:off x="2385219" y="3871504"/>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Index</a:t>
            </a:r>
            <a:endParaRPr lang="en-US" sz="4000" b="1" dirty="0">
              <a:solidFill>
                <a:schemeClr val="tx1"/>
              </a:solidFill>
            </a:endParaRPr>
          </a:p>
        </p:txBody>
      </p:sp>
      <p:sp>
        <p:nvSpPr>
          <p:cNvPr id="8" name="Rectangle 7"/>
          <p:cNvSpPr/>
          <p:nvPr/>
        </p:nvSpPr>
        <p:spPr>
          <a:xfrm>
            <a:off x="2385220" y="4855177"/>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Collide</a:t>
            </a:r>
            <a:endParaRPr lang="en-US" sz="4000" b="1" dirty="0">
              <a:solidFill>
                <a:schemeClr val="tx1"/>
              </a:solidFill>
            </a:endParaRPr>
          </a:p>
        </p:txBody>
      </p:sp>
      <p:sp>
        <p:nvSpPr>
          <p:cNvPr id="9" name="Rectangle 8"/>
          <p:cNvSpPr/>
          <p:nvPr/>
        </p:nvSpPr>
        <p:spPr>
          <a:xfrm>
            <a:off x="2384326" y="6031920"/>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Sample</a:t>
            </a:r>
            <a:endParaRPr lang="en-US" sz="4000" b="1" dirty="0">
              <a:solidFill>
                <a:schemeClr val="tx1"/>
              </a:solidFill>
            </a:endParaRPr>
          </a:p>
        </p:txBody>
      </p:sp>
      <p:cxnSp>
        <p:nvCxnSpPr>
          <p:cNvPr id="10" name="Straight Arrow Connector 9"/>
          <p:cNvCxnSpPr>
            <a:stCxn id="5" idx="2"/>
            <a:endCxn id="21" idx="0"/>
          </p:cNvCxnSpPr>
          <p:nvPr/>
        </p:nvCxnSpPr>
        <p:spPr>
          <a:xfrm rot="5400000">
            <a:off x="3342233" y="1732027"/>
            <a:ext cx="399682" cy="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p:cNvCxnSpPr>
          <p:nvPr/>
        </p:nvCxnSpPr>
        <p:spPr>
          <a:xfrm rot="16200000" flipH="1">
            <a:off x="3370277" y="3685852"/>
            <a:ext cx="343593" cy="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rot="16200000" flipH="1">
            <a:off x="3363350" y="4676452"/>
            <a:ext cx="343593" cy="1385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9" idx="0"/>
          </p:cNvCxnSpPr>
          <p:nvPr/>
        </p:nvCxnSpPr>
        <p:spPr>
          <a:xfrm rot="5400000">
            <a:off x="3259442" y="5763141"/>
            <a:ext cx="536663" cy="8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85074" y="5185497"/>
            <a:ext cx="914400" cy="1939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4117834" y="3726824"/>
            <a:ext cx="2968994" cy="412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671218" y="2257449"/>
            <a:ext cx="928256" cy="346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814055" y="1703267"/>
            <a:ext cx="4070554" cy="4144297"/>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763732" y="700377"/>
            <a:ext cx="2074799" cy="830997"/>
          </a:xfrm>
          <a:prstGeom prst="rect">
            <a:avLst/>
          </a:prstGeom>
          <a:noFill/>
        </p:spPr>
        <p:txBody>
          <a:bodyPr wrap="none" rtlCol="0">
            <a:spAutoFit/>
          </a:bodyPr>
          <a:lstStyle/>
          <a:p>
            <a:r>
              <a:rPr lang="en-US" sz="2400" b="1" dirty="0" smtClean="0"/>
              <a:t>Performed on </a:t>
            </a:r>
          </a:p>
          <a:p>
            <a:r>
              <a:rPr lang="en-US" sz="2400" b="1" dirty="0" smtClean="0"/>
              <a:t>First Time Step</a:t>
            </a:r>
            <a:endParaRPr lang="en-US" sz="2400" b="1" dirty="0"/>
          </a:p>
        </p:txBody>
      </p:sp>
      <p:sp>
        <p:nvSpPr>
          <p:cNvPr id="19" name="TextBox 18"/>
          <p:cNvSpPr txBox="1"/>
          <p:nvPr/>
        </p:nvSpPr>
        <p:spPr>
          <a:xfrm>
            <a:off x="4807975" y="5943600"/>
            <a:ext cx="2757949" cy="830997"/>
          </a:xfrm>
          <a:prstGeom prst="rect">
            <a:avLst/>
          </a:prstGeom>
          <a:noFill/>
        </p:spPr>
        <p:txBody>
          <a:bodyPr wrap="square" rtlCol="0">
            <a:spAutoFit/>
          </a:bodyPr>
          <a:lstStyle/>
          <a:p>
            <a:r>
              <a:rPr lang="en-US" sz="2400" b="1" dirty="0" smtClean="0"/>
              <a:t>Performed on </a:t>
            </a:r>
          </a:p>
          <a:p>
            <a:r>
              <a:rPr lang="en-US" sz="2400" b="1" dirty="0" smtClean="0"/>
              <a:t>Selected Time Steps</a:t>
            </a:r>
            <a:endParaRPr lang="en-US" sz="2400" b="1" dirty="0"/>
          </a:p>
        </p:txBody>
      </p:sp>
      <p:sp>
        <p:nvSpPr>
          <p:cNvPr id="20" name="TextBox 19"/>
          <p:cNvSpPr txBox="1"/>
          <p:nvPr/>
        </p:nvSpPr>
        <p:spPr>
          <a:xfrm>
            <a:off x="5953435" y="3480448"/>
            <a:ext cx="2223237" cy="830997"/>
          </a:xfrm>
          <a:prstGeom prst="rect">
            <a:avLst/>
          </a:prstGeom>
          <a:noFill/>
        </p:spPr>
        <p:txBody>
          <a:bodyPr wrap="none" rtlCol="0">
            <a:spAutoFit/>
          </a:bodyPr>
          <a:lstStyle/>
          <a:p>
            <a:r>
              <a:rPr lang="en-US" sz="2400" b="1" dirty="0" smtClean="0"/>
              <a:t>Performed on </a:t>
            </a:r>
          </a:p>
          <a:p>
            <a:r>
              <a:rPr lang="en-US" sz="2400" b="1" dirty="0" smtClean="0"/>
              <a:t>Every Time Step</a:t>
            </a:r>
            <a:endParaRPr lang="en-US" sz="2400" b="1" dirty="0"/>
          </a:p>
        </p:txBody>
      </p:sp>
      <p:sp>
        <p:nvSpPr>
          <p:cNvPr id="21" name="Rectangle 20"/>
          <p:cNvSpPr/>
          <p:nvPr/>
        </p:nvSpPr>
        <p:spPr>
          <a:xfrm>
            <a:off x="2399073" y="1931868"/>
            <a:ext cx="2286000" cy="64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Create</a:t>
            </a:r>
            <a:endParaRPr lang="en-US" sz="4000" b="1" dirty="0">
              <a:solidFill>
                <a:schemeClr val="tx1"/>
              </a:solidFill>
            </a:endParaRPr>
          </a:p>
        </p:txBody>
      </p:sp>
      <p:cxnSp>
        <p:nvCxnSpPr>
          <p:cNvPr id="22" name="Straight Arrow Connector 21"/>
          <p:cNvCxnSpPr>
            <a:stCxn id="21" idx="2"/>
            <a:endCxn id="6" idx="0"/>
          </p:cNvCxnSpPr>
          <p:nvPr/>
        </p:nvCxnSpPr>
        <p:spPr>
          <a:xfrm rot="5400000">
            <a:off x="3391059" y="2722962"/>
            <a:ext cx="302029" cy="158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544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Numerical Methods – DSMC Code</a:t>
            </a:r>
            <a:endParaRPr lang="en-US" sz="3600" b="1" dirty="0">
              <a:latin typeface="Times New Roman" pitchFamily="18" charset="0"/>
              <a:ea typeface="Tahoma" pitchFamily="34" charset="0"/>
              <a:cs typeface="Times New Roman" pitchFamily="18" charset="0"/>
            </a:endParaRPr>
          </a:p>
        </p:txBody>
      </p:sp>
      <p:sp>
        <p:nvSpPr>
          <p:cNvPr id="3" name="Text Box 9"/>
          <p:cNvSpPr txBox="1">
            <a:spLocks noChangeArrowheads="1"/>
          </p:cNvSpPr>
          <p:nvPr/>
        </p:nvSpPr>
        <p:spPr bwMode="auto">
          <a:xfrm>
            <a:off x="584200" y="646330"/>
            <a:ext cx="7708900" cy="4047262"/>
          </a:xfrm>
          <a:prstGeom prst="rect">
            <a:avLst/>
          </a:prstGeom>
          <a:noFill/>
          <a:ln w="9525">
            <a:noFill/>
            <a:miter lim="800000"/>
            <a:headEnd/>
            <a:tailEnd/>
          </a:ln>
        </p:spPr>
        <p:txBody>
          <a:bodyPr>
            <a:spAutoFit/>
          </a:bodyPr>
          <a:lstStyle/>
          <a:p>
            <a:pPr eaLnBrk="0" hangingPunct="0">
              <a:lnSpc>
                <a:spcPct val="25000"/>
              </a:lnSpc>
            </a:pPr>
            <a:endParaRPr lang="en-US" sz="2000" dirty="0"/>
          </a:p>
          <a:p>
            <a:pPr eaLnBrk="0" hangingPunct="0">
              <a:buFontTx/>
              <a:buChar char="•"/>
            </a:pPr>
            <a:r>
              <a:rPr lang="en-US" sz="2800">
                <a:cs typeface="Times New Roman" pitchFamily="18" charset="0"/>
              </a:rPr>
              <a:t> </a:t>
            </a:r>
            <a:r>
              <a:rPr lang="en-US" sz="2800" smtClean="0">
                <a:cs typeface="Times New Roman" pitchFamily="18" charset="0"/>
              </a:rPr>
              <a:t>Our DSMC code can model flows with rotational and vibrational excitation and relaxation, as well as five-species air chemistry, including dissociation, exchange, and recombination reactions.</a:t>
            </a:r>
          </a:p>
          <a:p>
            <a:pPr eaLnBrk="0" hangingPunct="0">
              <a:buFontTx/>
              <a:buChar char="•"/>
            </a:pPr>
            <a:r>
              <a:rPr lang="en-US" sz="2800">
                <a:cs typeface="Times New Roman" pitchFamily="18" charset="0"/>
              </a:rPr>
              <a:t> </a:t>
            </a:r>
            <a:r>
              <a:rPr lang="en-US" sz="2800"/>
              <a:t>Larsen-Borgnakke model is used for redistribution between </a:t>
            </a:r>
            <a:r>
              <a:rPr lang="en-US" sz="2800" smtClean="0"/>
              <a:t>rotational, translational, </a:t>
            </a:r>
            <a:r>
              <a:rPr lang="en-US" sz="2800"/>
              <a:t>and vibrational modes during inelastic collisions.</a:t>
            </a:r>
          </a:p>
          <a:p>
            <a:pPr eaLnBrk="0" hangingPunct="0">
              <a:buFontTx/>
              <a:buChar char="•"/>
            </a:pPr>
            <a:r>
              <a:rPr lang="en-US" sz="2800" smtClean="0">
                <a:cs typeface="Times New Roman" pitchFamily="18" charset="0"/>
              </a:rPr>
              <a:t> TCE model provides cross-sections for chemical reactions.</a:t>
            </a:r>
            <a:endParaRPr lang="en-US" sz="2800" dirty="0" smtClean="0">
              <a:cs typeface="Times New Roman" pitchFamily="18" charset="0"/>
            </a:endParaRPr>
          </a:p>
        </p:txBody>
      </p:sp>
    </p:spTree>
    <p:extLst>
      <p:ext uri="{BB962C8B-B14F-4D97-AF65-F5344CB8AC3E}">
        <p14:creationId xmlns:p14="http://schemas.microsoft.com/office/powerpoint/2010/main" val="170446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Chemistry Implementation</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3" name="Text Box 9"/>
              <p:cNvSpPr txBox="1">
                <a:spLocks noChangeArrowheads="1"/>
              </p:cNvSpPr>
              <p:nvPr/>
            </p:nvSpPr>
            <p:spPr bwMode="auto">
              <a:xfrm>
                <a:off x="584200" y="656302"/>
                <a:ext cx="7708900" cy="2155142"/>
              </a:xfrm>
              <a:prstGeom prst="rect">
                <a:avLst/>
              </a:prstGeom>
              <a:noFill/>
              <a:ln w="9525">
                <a:noFill/>
                <a:miter lim="800000"/>
                <a:headEnd/>
                <a:tailEnd/>
              </a:ln>
            </p:spPr>
            <p:txBody>
              <a:bodyPr>
                <a:spAutoFit/>
              </a:bodyPr>
              <a:lstStyle/>
              <a:p>
                <a:pPr eaLnBrk="0" hangingPunct="0">
                  <a:lnSpc>
                    <a:spcPct val="25000"/>
                  </a:lnSpc>
                </a:pPr>
                <a:endParaRPr lang="en-US" sz="2000" dirty="0" smtClean="0"/>
              </a:p>
              <a:p>
                <a:pPr eaLnBrk="0" hangingPunct="0"/>
                <a:r>
                  <a:rPr lang="en-US" sz="2800" dirty="0" smtClean="0">
                    <a:cs typeface="Times New Roman" pitchFamily="18" charset="0"/>
                  </a:rPr>
                  <a:t>Reaction cross-sections based on Arrhenius rates</a:t>
                </a:r>
              </a:p>
              <a:p>
                <a:pPr marL="914400" lvl="1" indent="-457200" eaLnBrk="0" hangingPunct="0">
                  <a:buFont typeface="Wingdings" pitchFamily="2" charset="2"/>
                  <a:buChar char="§"/>
                </a:pPr>
                <a:r>
                  <a:rPr lang="en-US" sz="2400" dirty="0" smtClean="0">
                    <a:cs typeface="Times New Roman" pitchFamily="18" charset="0"/>
                  </a:rPr>
                  <a:t>TCE model allows determination of reaction cross-sections from Arrhenius parameters.</a:t>
                </a:r>
              </a:p>
              <a:p>
                <a:pPr lvl="1" eaLnBrk="0" hangingPunct="0"/>
                <a14:m>
                  <m:oMathPara xmlns:m="http://schemas.openxmlformats.org/officeDocument/2006/math">
                    <m:oMathParaPr>
                      <m:jc m:val="centerGroup"/>
                    </m:oMathParaPr>
                    <m:oMath xmlns:m="http://schemas.openxmlformats.org/officeDocument/2006/math">
                      <m:r>
                        <a:rPr lang="en-US" sz="2800" b="0" i="1" smtClean="0">
                          <a:latin typeface="Cambria Math"/>
                          <a:cs typeface="Times New Roman" pitchFamily="18" charset="0"/>
                        </a:rPr>
                        <m:t>𝑘</m:t>
                      </m:r>
                      <m:d>
                        <m:dPr>
                          <m:ctrlPr>
                            <a:rPr lang="en-US" sz="2800" i="1" smtClean="0">
                              <a:latin typeface="Cambria Math"/>
                              <a:cs typeface="Times New Roman" pitchFamily="18" charset="0"/>
                            </a:rPr>
                          </m:ctrlPr>
                        </m:dPr>
                        <m:e>
                          <m:r>
                            <a:rPr lang="en-US" sz="2800" b="0" i="1" smtClean="0">
                              <a:latin typeface="Cambria Math"/>
                              <a:cs typeface="Times New Roman" pitchFamily="18" charset="0"/>
                            </a:rPr>
                            <m:t>𝑇</m:t>
                          </m:r>
                        </m:e>
                      </m:d>
                      <m:r>
                        <a:rPr lang="en-US" sz="2800" b="0" i="1" smtClean="0">
                          <a:latin typeface="Cambria Math"/>
                          <a:cs typeface="Times New Roman" pitchFamily="18" charset="0"/>
                        </a:rPr>
                        <m:t>=</m:t>
                      </m:r>
                      <m:r>
                        <a:rPr lang="en-US" sz="2800" b="1" i="1" smtClean="0">
                          <a:solidFill>
                            <a:srgbClr val="FF0000"/>
                          </a:solidFill>
                          <a:latin typeface="Cambria Math"/>
                          <a:ea typeface="Cambria Math"/>
                          <a:cs typeface="Times New Roman" pitchFamily="18" charset="0"/>
                        </a:rPr>
                        <m:t>𝚲</m:t>
                      </m:r>
                      <m:sSup>
                        <m:sSupPr>
                          <m:ctrlPr>
                            <a:rPr lang="el-GR" sz="2800" i="1" smtClean="0">
                              <a:latin typeface="Cambria Math"/>
                              <a:ea typeface="Cambria Math"/>
                              <a:cs typeface="Times New Roman" pitchFamily="18" charset="0"/>
                            </a:rPr>
                          </m:ctrlPr>
                        </m:sSupPr>
                        <m:e>
                          <m:r>
                            <a:rPr lang="en-US" sz="2800" b="0" i="1" smtClean="0">
                              <a:latin typeface="Cambria Math"/>
                              <a:ea typeface="Cambria Math"/>
                              <a:cs typeface="Times New Roman" pitchFamily="18" charset="0"/>
                            </a:rPr>
                            <m:t>𝑇</m:t>
                          </m:r>
                        </m:e>
                        <m:sup>
                          <m:r>
                            <a:rPr lang="el-GR" sz="2800" b="1" i="1" smtClean="0">
                              <a:solidFill>
                                <a:srgbClr val="7030A0"/>
                              </a:solidFill>
                              <a:latin typeface="Cambria Math"/>
                              <a:ea typeface="Cambria Math"/>
                              <a:cs typeface="Times New Roman" pitchFamily="18" charset="0"/>
                            </a:rPr>
                            <m:t>𝜼</m:t>
                          </m:r>
                        </m:sup>
                      </m:sSup>
                      <m:sSup>
                        <m:sSupPr>
                          <m:ctrlPr>
                            <a:rPr lang="el-GR" sz="2800" i="1" smtClean="0">
                              <a:latin typeface="Cambria Math"/>
                              <a:ea typeface="Cambria Math"/>
                              <a:cs typeface="Times New Roman" pitchFamily="18" charset="0"/>
                            </a:rPr>
                          </m:ctrlPr>
                        </m:sSupPr>
                        <m:e>
                          <m:r>
                            <a:rPr lang="en-US" sz="2800" b="0" i="1" smtClean="0">
                              <a:latin typeface="Cambria Math"/>
                              <a:ea typeface="Cambria Math"/>
                              <a:cs typeface="Times New Roman" pitchFamily="18" charset="0"/>
                            </a:rPr>
                            <m:t>𝑒</m:t>
                          </m:r>
                        </m:e>
                        <m:sup>
                          <m:r>
                            <a:rPr lang="en-US" sz="2800" b="0" i="1" smtClean="0">
                              <a:latin typeface="Cambria Math"/>
                              <a:ea typeface="Cambria Math"/>
                              <a:cs typeface="Times New Roman" pitchFamily="18" charset="0"/>
                            </a:rPr>
                            <m:t>−</m:t>
                          </m:r>
                          <m:sSub>
                            <m:sSubPr>
                              <m:ctrlPr>
                                <a:rPr lang="en-US" sz="2800" b="1" i="1" smtClean="0">
                                  <a:solidFill>
                                    <a:srgbClr val="00B050"/>
                                  </a:solidFill>
                                  <a:latin typeface="Cambria Math"/>
                                  <a:ea typeface="Cambria Math"/>
                                  <a:cs typeface="Times New Roman" pitchFamily="18" charset="0"/>
                                </a:rPr>
                              </m:ctrlPr>
                            </m:sSubPr>
                            <m:e>
                              <m:r>
                                <a:rPr lang="en-US" sz="2800" b="1" i="1" smtClean="0">
                                  <a:solidFill>
                                    <a:srgbClr val="00B050"/>
                                  </a:solidFill>
                                  <a:latin typeface="Cambria Math"/>
                                  <a:ea typeface="Cambria Math"/>
                                  <a:cs typeface="Times New Roman" pitchFamily="18" charset="0"/>
                                </a:rPr>
                                <m:t>𝑬</m:t>
                              </m:r>
                            </m:e>
                            <m:sub>
                              <m:r>
                                <a:rPr lang="en-US" sz="2800" b="1" i="1" smtClean="0">
                                  <a:solidFill>
                                    <a:srgbClr val="00B050"/>
                                  </a:solidFill>
                                  <a:latin typeface="Cambria Math"/>
                                  <a:ea typeface="Cambria Math"/>
                                  <a:cs typeface="Times New Roman" pitchFamily="18" charset="0"/>
                                </a:rPr>
                                <m:t>𝒂</m:t>
                              </m:r>
                            </m:sub>
                          </m:sSub>
                          <m:r>
                            <a:rPr lang="en-US" sz="2800" b="0" i="1" smtClean="0">
                              <a:latin typeface="Cambria Math"/>
                              <a:ea typeface="Cambria Math"/>
                              <a:cs typeface="Times New Roman" pitchFamily="18" charset="0"/>
                            </a:rPr>
                            <m:t>/</m:t>
                          </m:r>
                          <m:r>
                            <a:rPr lang="en-US" sz="2800" b="0" i="1" smtClean="0">
                              <a:latin typeface="Cambria Math"/>
                              <a:ea typeface="Cambria Math"/>
                              <a:cs typeface="Times New Roman" pitchFamily="18" charset="0"/>
                            </a:rPr>
                            <m:t>𝑘𝑇</m:t>
                          </m:r>
                        </m:sup>
                      </m:sSup>
                    </m:oMath>
                  </m:oMathPara>
                </a14:m>
                <a:endParaRPr lang="en-US" sz="2800" dirty="0" smtClean="0">
                  <a:cs typeface="Times New Roman" pitchFamily="18" charset="0"/>
                </a:endParaRPr>
              </a:p>
              <a:p>
                <a:pPr lvl="1" eaLnBrk="0" hangingPunct="0"/>
                <a:endParaRPr lang="en-US" sz="2400" dirty="0" smtClean="0">
                  <a:cs typeface="Times New Roman" pitchFamily="18" charset="0"/>
                </a:endParaRPr>
              </a:p>
            </p:txBody>
          </p:sp>
        </mc:Choice>
        <mc:Fallback xmlns="">
          <p:sp>
            <p:nvSpPr>
              <p:cNvPr id="3" name="Text Box 9"/>
              <p:cNvSpPr txBox="1">
                <a:spLocks noRot="1" noChangeAspect="1" noMove="1" noResize="1" noEditPoints="1" noAdjustHandles="1" noChangeArrowheads="1" noChangeShapeType="1" noTextEdit="1"/>
              </p:cNvSpPr>
              <p:nvPr/>
            </p:nvSpPr>
            <p:spPr bwMode="auto">
              <a:xfrm>
                <a:off x="584200" y="656302"/>
                <a:ext cx="7708900" cy="2155142"/>
              </a:xfrm>
              <a:prstGeom prst="rect">
                <a:avLst/>
              </a:prstGeom>
              <a:blipFill rotWithShape="1">
                <a:blip r:embed="rId2"/>
                <a:stretch>
                  <a:fillRect l="-166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9"/>
              <p:cNvSpPr txBox="1">
                <a:spLocks noChangeArrowheads="1"/>
              </p:cNvSpPr>
              <p:nvPr/>
            </p:nvSpPr>
            <p:spPr bwMode="auto">
              <a:xfrm>
                <a:off x="-12700" y="2277676"/>
                <a:ext cx="9144000" cy="1067536"/>
              </a:xfrm>
              <a:prstGeom prst="rect">
                <a:avLst/>
              </a:prstGeom>
              <a:noFill/>
              <a:ln w="9525">
                <a:noFill/>
                <a:miter lim="800000"/>
                <a:headEnd/>
                <a:tailEnd/>
              </a:ln>
            </p:spPr>
            <p:txBody>
              <a:bodyPr wrap="square" lIns="0" rIns="0">
                <a:spAutoFit/>
              </a:bodyPr>
              <a:lstStyle/>
              <a:p>
                <a:pPr eaLnBrk="0" hangingPunct="0">
                  <a:lnSpc>
                    <a:spcPct val="25000"/>
                  </a:lnSpc>
                </a:pPr>
                <a:endParaRPr lang="en-US" sz="2000" b="1" dirty="0" smtClean="0"/>
              </a:p>
              <a:p>
                <a:pPr lvl="1" eaLnBrk="0" hangingPunct="0"/>
                <a14:m>
                  <m:oMathPara xmlns:m="http://schemas.openxmlformats.org/officeDocument/2006/math">
                    <m:oMathParaPr>
                      <m:jc m:val="centerGroup"/>
                    </m:oMathParaPr>
                    <m:oMath xmlns:m="http://schemas.openxmlformats.org/officeDocument/2006/math">
                      <m:f>
                        <m:fPr>
                          <m:ctrlPr>
                            <a:rPr lang="en-US" sz="2000" b="1" i="1" smtClean="0">
                              <a:latin typeface="Cambria Math"/>
                              <a:cs typeface="Times New Roman" pitchFamily="18" charset="0"/>
                            </a:rPr>
                          </m:ctrlPr>
                        </m:fPr>
                        <m:num>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𝑹</m:t>
                              </m:r>
                            </m:sub>
                          </m:sSub>
                        </m:num>
                        <m:den>
                          <m:sSub>
                            <m:sSubPr>
                              <m:ctrlPr>
                                <a:rPr lang="en-US" sz="2000" b="1" i="1" smtClean="0">
                                  <a:latin typeface="Cambria Math"/>
                                  <a:cs typeface="Times New Roman" pitchFamily="18" charset="0"/>
                                </a:rPr>
                              </m:ctrlPr>
                            </m:sSubPr>
                            <m:e>
                              <m:r>
                                <a:rPr lang="en-US" sz="2000" b="1" i="1">
                                  <a:latin typeface="Cambria Math"/>
                                  <a:ea typeface="Cambria Math"/>
                                  <a:cs typeface="Times New Roman" pitchFamily="18" charset="0"/>
                                </a:rPr>
                                <m:t>𝝈</m:t>
                              </m:r>
                            </m:e>
                            <m:sub>
                              <m:r>
                                <a:rPr lang="en-US" sz="2000" b="1" i="1" smtClean="0">
                                  <a:latin typeface="Cambria Math"/>
                                  <a:cs typeface="Times New Roman" pitchFamily="18" charset="0"/>
                                </a:rPr>
                                <m:t>𝑬</m:t>
                              </m:r>
                            </m:sub>
                          </m:sSub>
                        </m:den>
                      </m:f>
                      <m:r>
                        <a:rPr lang="en-US" sz="2000" b="1" i="1" smtClean="0">
                          <a:latin typeface="Cambria Math"/>
                          <a:cs typeface="Times New Roman" pitchFamily="18" charset="0"/>
                        </a:rPr>
                        <m:t>=</m:t>
                      </m:r>
                      <m:f>
                        <m:fPr>
                          <m:ctrlPr>
                            <a:rPr lang="en-US" sz="2000" b="1" i="1" smtClean="0">
                              <a:latin typeface="Cambria Math"/>
                              <a:cs typeface="Times New Roman" pitchFamily="18" charset="0"/>
                            </a:rPr>
                          </m:ctrlPr>
                        </m:fPr>
                        <m:num>
                          <m:sSup>
                            <m:sSupPr>
                              <m:ctrlPr>
                                <a:rPr lang="en-US" sz="2000" b="1" i="1" smtClean="0">
                                  <a:latin typeface="Cambria Math"/>
                                  <a:cs typeface="Times New Roman" pitchFamily="18" charset="0"/>
                                </a:rPr>
                              </m:ctrlPr>
                            </m:sSupPr>
                            <m:e>
                              <m:r>
                                <a:rPr lang="en-US" sz="2000" b="1" i="1" smtClean="0">
                                  <a:latin typeface="Cambria Math"/>
                                  <a:ea typeface="Cambria Math"/>
                                  <a:cs typeface="Times New Roman" pitchFamily="18" charset="0"/>
                                </a:rPr>
                                <m:t>𝝅</m:t>
                              </m:r>
                            </m:e>
                            <m:sup>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sup>
                          </m:sSup>
                          <m:r>
                            <a:rPr lang="en-US" sz="2000" b="1" i="1" smtClean="0">
                              <a:latin typeface="Cambria Math"/>
                              <a:ea typeface="Cambria Math"/>
                              <a:cs typeface="Times New Roman" pitchFamily="18" charset="0"/>
                            </a:rPr>
                            <m:t>𝜺</m:t>
                          </m:r>
                          <m:r>
                            <a:rPr lang="en-US" sz="2000" b="1" i="1" smtClean="0">
                              <a:solidFill>
                                <a:srgbClr val="FF0000"/>
                              </a:solidFill>
                              <a:latin typeface="Cambria Math"/>
                              <a:ea typeface="Cambria Math"/>
                              <a:cs typeface="Times New Roman" pitchFamily="18" charset="0"/>
                            </a:rPr>
                            <m:t>𝚲</m:t>
                          </m:r>
                          <m:sSup>
                            <m:sSupPr>
                              <m:ctrlPr>
                                <a:rPr lang="el-GR" sz="2000" b="1" i="1" smtClean="0">
                                  <a:latin typeface="Cambria Math"/>
                                  <a:ea typeface="Cambria Math"/>
                                  <a:cs typeface="Times New Roman" pitchFamily="18" charset="0"/>
                                </a:rPr>
                              </m:ctrlPr>
                            </m:sSupPr>
                            <m:e>
                              <m:sSubSup>
                                <m:sSubSupPr>
                                  <m:ctrlPr>
                                    <a:rPr lang="el-GR" sz="2000" b="1" i="1" smtClean="0">
                                      <a:latin typeface="Cambria Math"/>
                                      <a:ea typeface="Cambria Math"/>
                                      <a:cs typeface="Times New Roman" pitchFamily="18" charset="0"/>
                                    </a:rPr>
                                  </m:ctrlPr>
                                </m:sSubSupPr>
                                <m:e>
                                  <m:r>
                                    <a:rPr lang="en-US" sz="2000" b="1" i="1">
                                      <a:latin typeface="Cambria Math"/>
                                      <a:ea typeface="Cambria Math"/>
                                      <a:cs typeface="Times New Roman" pitchFamily="18" charset="0"/>
                                    </a:rPr>
                                    <m:t>𝑻</m:t>
                                  </m:r>
                                </m:e>
                                <m:sub>
                                  <m:r>
                                    <a:rPr lang="en-US" sz="2000" b="1" i="1">
                                      <a:latin typeface="Cambria Math"/>
                                      <a:ea typeface="Cambria Math"/>
                                      <a:cs typeface="Times New Roman" pitchFamily="18" charset="0"/>
                                    </a:rPr>
                                    <m:t>𝒓𝒆𝒇</m:t>
                                  </m:r>
                                </m:sub>
                                <m:sup/>
                              </m:sSubSup>
                            </m:e>
                            <m:sup>
                              <m:r>
                                <a:rPr lang="el-GR" sz="2000" b="1" i="1" smtClean="0">
                                  <a:solidFill>
                                    <a:srgbClr val="7030A0"/>
                                  </a:solidFill>
                                  <a:latin typeface="Cambria Math"/>
                                  <a:ea typeface="Cambria Math"/>
                                  <a:cs typeface="Times New Roman" pitchFamily="18" charset="0"/>
                                </a:rPr>
                                <m:t>𝜼</m:t>
                              </m:r>
                            </m:sup>
                          </m:sSup>
                        </m:num>
                        <m:den>
                          <m:r>
                            <a:rPr lang="en-US" sz="2000" b="1" i="1" smtClean="0">
                              <a:latin typeface="Cambria Math"/>
                              <a:cs typeface="Times New Roman" pitchFamily="18" charset="0"/>
                            </a:rPr>
                            <m:t>𝟐</m:t>
                          </m:r>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𝝈</m:t>
                              </m:r>
                            </m:e>
                            <m:sub>
                              <m:r>
                                <a:rPr lang="en-US" sz="2000" b="1" i="1" smtClean="0">
                                  <a:latin typeface="Cambria Math"/>
                                  <a:cs typeface="Times New Roman" pitchFamily="18" charset="0"/>
                                </a:rPr>
                                <m:t>𝒓𝒆𝒇</m:t>
                              </m:r>
                            </m:sub>
                          </m:sSub>
                          <m:sSup>
                            <m:sSupPr>
                              <m:ctrlPr>
                                <a:rPr lang="en-US" sz="2000" b="1" i="1" smtClean="0">
                                  <a:latin typeface="Cambria Math"/>
                                  <a:cs typeface="Times New Roman" pitchFamily="18" charset="0"/>
                                </a:rPr>
                              </m:ctrlPr>
                            </m:sSupPr>
                            <m:e>
                              <m:r>
                                <a:rPr lang="en-US" sz="2000" b="1" i="1">
                                  <a:latin typeface="Cambria Math"/>
                                  <a:cs typeface="Times New Roman" pitchFamily="18" charset="0"/>
                                </a:rPr>
                                <m:t>(</m:t>
                              </m:r>
                              <m:r>
                                <a:rPr lang="en-US" sz="2000" b="1" i="1">
                                  <a:latin typeface="Cambria Math"/>
                                  <a:cs typeface="Times New Roman" pitchFamily="18" charset="0"/>
                                </a:rPr>
                                <m:t>𝒌</m:t>
                              </m:r>
                              <m:sSub>
                                <m:sSubPr>
                                  <m:ctrlPr>
                                    <a:rPr lang="en-US" sz="2000" b="1" i="1">
                                      <a:latin typeface="Cambria Math"/>
                                      <a:cs typeface="Times New Roman" pitchFamily="18" charset="0"/>
                                    </a:rPr>
                                  </m:ctrlPr>
                                </m:sSubPr>
                                <m:e>
                                  <m:r>
                                    <a:rPr lang="en-US" sz="2000" b="1" i="1">
                                      <a:latin typeface="Cambria Math"/>
                                      <a:cs typeface="Times New Roman" pitchFamily="18" charset="0"/>
                                    </a:rPr>
                                    <m:t>𝑻</m:t>
                                  </m:r>
                                </m:e>
                                <m:sub>
                                  <m:r>
                                    <a:rPr lang="en-US" sz="2000" b="1" i="1">
                                      <a:latin typeface="Cambria Math"/>
                                      <a:cs typeface="Times New Roman" pitchFamily="18" charset="0"/>
                                    </a:rPr>
                                    <m:t>𝒓𝒆𝒇</m:t>
                                  </m:r>
                                </m:sub>
                              </m:sSub>
                              <m:r>
                                <a:rPr lang="en-US" sz="2000" b="1" i="1">
                                  <a:latin typeface="Cambria Math"/>
                                  <a:cs typeface="Times New Roman" pitchFamily="18" charset="0"/>
                                </a:rPr>
                                <m:t>)</m:t>
                              </m:r>
                            </m:e>
                            <m:sup>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r>
                                <a:rPr lang="en-US" sz="2000" b="1" i="1" smtClean="0">
                                  <a:latin typeface="Cambria Math"/>
                                  <a:ea typeface="Cambria Math"/>
                                  <a:cs typeface="Times New Roman" pitchFamily="18" charset="0"/>
                                </a:rPr>
                                <m:t>𝟏</m:t>
                              </m:r>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ea typeface="Cambria Math"/>
                                      <a:cs typeface="Times New Roman" pitchFamily="18" charset="0"/>
                                    </a:rPr>
                                    <m:t>𝑨𝑩</m:t>
                                  </m:r>
                                </m:sub>
                              </m:sSub>
                            </m:sup>
                          </m:sSup>
                        </m:den>
                      </m:f>
                      <m:f>
                        <m:fPr>
                          <m:ctrlPr>
                            <a:rPr lang="en-US" sz="2000" b="1" i="1" smtClean="0">
                              <a:latin typeface="Cambria Math"/>
                              <a:cs typeface="Times New Roman" pitchFamily="18" charset="0"/>
                            </a:rPr>
                          </m:ctrlPr>
                        </m:fPr>
                        <m:num>
                          <m:r>
                            <a:rPr lang="el-GR" sz="2000" b="1" i="1" smtClean="0">
                              <a:latin typeface="Cambria Math"/>
                              <a:ea typeface="Cambria Math"/>
                              <a:cs typeface="Times New Roman" pitchFamily="18" charset="0"/>
                            </a:rPr>
                            <m:t>𝜞</m:t>
                          </m:r>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ea typeface="Cambria Math"/>
                              <a:cs typeface="Times New Roman" pitchFamily="18" charset="0"/>
                            </a:rPr>
                            <m:t>+</m:t>
                          </m:r>
                          <m:f>
                            <m:fPr>
                              <m:type m:val="skw"/>
                              <m:ctrlPr>
                                <a:rPr lang="en-US" sz="2000" b="1" i="1" smtClean="0">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𝟓</m:t>
                              </m:r>
                            </m:num>
                            <m:den>
                              <m:r>
                                <a:rPr lang="en-US" sz="2000" b="1" i="1" smtClean="0">
                                  <a:latin typeface="Cambria Math"/>
                                  <a:ea typeface="Cambria Math"/>
                                  <a:cs typeface="Times New Roman" pitchFamily="18" charset="0"/>
                                </a:rPr>
                                <m:t>𝟐</m:t>
                              </m:r>
                            </m:den>
                          </m:f>
                          <m:r>
                            <a:rPr lang="en-US" sz="2000" b="1" i="1" smtClean="0">
                              <a:latin typeface="Cambria Math"/>
                              <a:ea typeface="Cambria Math"/>
                              <a:cs typeface="Times New Roman" pitchFamily="18" charset="0"/>
                            </a:rPr>
                            <m:t>−</m:t>
                          </m:r>
                          <m:sSub>
                            <m:sSubPr>
                              <m:ctrlPr>
                                <a:rPr lang="en-US" sz="2000" b="1" i="1" smtClean="0">
                                  <a:latin typeface="Cambria Math"/>
                                  <a:ea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ea typeface="Cambria Math"/>
                                  <a:cs typeface="Times New Roman" pitchFamily="18" charset="0"/>
                                </a:rPr>
                                <m:t>𝑨𝑩</m:t>
                              </m:r>
                            </m:sub>
                          </m:sSub>
                          <m:r>
                            <a:rPr lang="en-US" sz="2000" b="1" i="1" smtClean="0">
                              <a:latin typeface="Cambria Math"/>
                              <a:ea typeface="Cambria Math"/>
                              <a:cs typeface="Times New Roman" pitchFamily="18" charset="0"/>
                            </a:rPr>
                            <m:t>)</m:t>
                          </m:r>
                        </m:num>
                        <m:den>
                          <m:r>
                            <a:rPr lang="el-GR" sz="2000" b="1" i="1" smtClean="0">
                              <a:latin typeface="Cambria Math"/>
                              <a:ea typeface="Cambria Math"/>
                              <a:cs typeface="Times New Roman" pitchFamily="18" charset="0"/>
                            </a:rPr>
                            <m:t>𝜞</m:t>
                          </m:r>
                          <m:r>
                            <a:rPr lang="en-US" sz="2000" b="1" i="1" smtClean="0">
                              <a:latin typeface="Cambria Math"/>
                              <a:ea typeface="Cambria Math"/>
                              <a:cs typeface="Times New Roman" pitchFamily="18" charset="0"/>
                            </a:rPr>
                            <m:t>(</m:t>
                          </m:r>
                          <m:acc>
                            <m:accPr>
                              <m:chr m:val="̅"/>
                              <m:ctrlPr>
                                <a:rPr lang="en-US" sz="2000" b="1" i="1">
                                  <a:latin typeface="Cambria Math"/>
                                  <a:ea typeface="Cambria Math"/>
                                  <a:cs typeface="Times New Roman" pitchFamily="18" charset="0"/>
                                </a:rPr>
                              </m:ctrlPr>
                            </m:accPr>
                            <m:e>
                              <m:r>
                                <a:rPr lang="en-US" sz="2000" b="1" i="1">
                                  <a:latin typeface="Cambria Math"/>
                                  <a:ea typeface="Cambria Math"/>
                                  <a:cs typeface="Times New Roman" pitchFamily="18" charset="0"/>
                                </a:rPr>
                                <m:t>𝜻</m:t>
                              </m:r>
                            </m:e>
                          </m:acc>
                          <m:r>
                            <a:rPr lang="en-US" sz="2000" b="1" i="1">
                              <a:latin typeface="Cambria Math"/>
                              <a:ea typeface="Cambria Math"/>
                              <a:cs typeface="Times New Roman" pitchFamily="18" charset="0"/>
                            </a:rPr>
                            <m:t>+</m:t>
                          </m:r>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f>
                            <m:fPr>
                              <m:type m:val="skw"/>
                              <m:ctrlPr>
                                <a:rPr lang="en-US" sz="2000" b="1" i="1">
                                  <a:latin typeface="Cambria Math"/>
                                  <a:ea typeface="Cambria Math"/>
                                  <a:cs typeface="Times New Roman" pitchFamily="18" charset="0"/>
                                </a:rPr>
                              </m:ctrlPr>
                            </m:fPr>
                            <m:num>
                              <m:r>
                                <a:rPr lang="en-US" sz="2000" b="1" i="1" smtClean="0">
                                  <a:latin typeface="Cambria Math"/>
                                  <a:ea typeface="Cambria Math"/>
                                  <a:cs typeface="Times New Roman" pitchFamily="18" charset="0"/>
                                </a:rPr>
                                <m:t>𝟑</m:t>
                              </m:r>
                            </m:num>
                            <m:den>
                              <m:r>
                                <a:rPr lang="en-US" sz="2000" b="1" i="1">
                                  <a:latin typeface="Cambria Math"/>
                                  <a:ea typeface="Cambria Math"/>
                                  <a:cs typeface="Times New Roman" pitchFamily="18" charset="0"/>
                                </a:rPr>
                                <m:t>𝟐</m:t>
                              </m:r>
                            </m:den>
                          </m:f>
                          <m:r>
                            <a:rPr lang="en-US" sz="2000" b="1" i="1" smtClean="0">
                              <a:latin typeface="Cambria Math"/>
                              <a:ea typeface="Cambria Math"/>
                              <a:cs typeface="Times New Roman" pitchFamily="18" charset="0"/>
                            </a:rPr>
                            <m:t>)</m:t>
                          </m:r>
                        </m:den>
                      </m:f>
                      <m:sSup>
                        <m:sSupPr>
                          <m:ctrlPr>
                            <a:rPr lang="en-US" sz="2000" b="1" i="1" smtClean="0">
                              <a:latin typeface="Cambria Math"/>
                              <a:cs typeface="Times New Roman" pitchFamily="18" charset="0"/>
                            </a:rPr>
                          </m:ctrlPr>
                        </m:sSupPr>
                        <m:e>
                          <m:d>
                            <m:dPr>
                              <m:ctrlPr>
                                <a:rPr lang="en-US" sz="2000" b="1" i="1">
                                  <a:latin typeface="Cambria Math"/>
                                  <a:cs typeface="Times New Roman" pitchFamily="18" charset="0"/>
                                </a:rPr>
                              </m:ctrlPr>
                            </m:dPr>
                            <m:e>
                              <m:f>
                                <m:fPr>
                                  <m:ctrlPr>
                                    <a:rPr lang="en-US" sz="2000" b="1" i="1">
                                      <a:latin typeface="Cambria Math"/>
                                      <a:cs typeface="Times New Roman" pitchFamily="18" charset="0"/>
                                    </a:rPr>
                                  </m:ctrlPr>
                                </m:fPr>
                                <m:num>
                                  <m:sSub>
                                    <m:sSubPr>
                                      <m:ctrlPr>
                                        <a:rPr lang="en-US" sz="2000" b="1" i="1">
                                          <a:latin typeface="Cambria Math"/>
                                          <a:cs typeface="Times New Roman" pitchFamily="18" charset="0"/>
                                        </a:rPr>
                                      </m:ctrlPr>
                                    </m:sSubPr>
                                    <m:e>
                                      <m:r>
                                        <a:rPr lang="en-US" sz="2000" b="1" i="1">
                                          <a:latin typeface="Cambria Math"/>
                                          <a:cs typeface="Times New Roman" pitchFamily="18" charset="0"/>
                                        </a:rPr>
                                        <m:t>𝒎</m:t>
                                      </m:r>
                                    </m:e>
                                    <m:sub>
                                      <m:r>
                                        <a:rPr lang="en-US" sz="2000" b="1" i="1">
                                          <a:latin typeface="Cambria Math"/>
                                          <a:cs typeface="Times New Roman" pitchFamily="18" charset="0"/>
                                        </a:rPr>
                                        <m:t>𝒓</m:t>
                                      </m:r>
                                    </m:sub>
                                  </m:sSub>
                                </m:num>
                                <m:den>
                                  <m:r>
                                    <a:rPr lang="en-US" sz="2000" b="1" i="1">
                                      <a:latin typeface="Cambria Math"/>
                                      <a:cs typeface="Times New Roman" pitchFamily="18" charset="0"/>
                                    </a:rPr>
                                    <m:t>𝟐</m:t>
                                  </m:r>
                                  <m:r>
                                    <a:rPr lang="en-US" sz="2000" b="1" i="1">
                                      <a:latin typeface="Cambria Math"/>
                                      <a:cs typeface="Times New Roman" pitchFamily="18" charset="0"/>
                                    </a:rPr>
                                    <m:t>𝒌</m:t>
                                  </m:r>
                                  <m:sSub>
                                    <m:sSubPr>
                                      <m:ctrlPr>
                                        <a:rPr lang="en-US" sz="2000" b="1" i="1">
                                          <a:latin typeface="Cambria Math"/>
                                          <a:cs typeface="Times New Roman" pitchFamily="18" charset="0"/>
                                        </a:rPr>
                                      </m:ctrlPr>
                                    </m:sSubPr>
                                    <m:e>
                                      <m:r>
                                        <a:rPr lang="en-US" sz="2000" b="1" i="1">
                                          <a:latin typeface="Cambria Math"/>
                                          <a:cs typeface="Times New Roman" pitchFamily="18" charset="0"/>
                                        </a:rPr>
                                        <m:t>𝑻</m:t>
                                      </m:r>
                                    </m:e>
                                    <m:sub>
                                      <m:r>
                                        <a:rPr lang="en-US" sz="2000" b="1" i="1">
                                          <a:latin typeface="Cambria Math"/>
                                          <a:cs typeface="Times New Roman" pitchFamily="18" charset="0"/>
                                        </a:rPr>
                                        <m:t>𝒓𝒆𝒇</m:t>
                                      </m:r>
                                    </m:sub>
                                  </m:sSub>
                                </m:den>
                              </m:f>
                            </m:e>
                          </m:d>
                        </m:e>
                        <m:sup>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sup>
                      </m:sSup>
                      <m:f>
                        <m:fPr>
                          <m:ctrlPr>
                            <a:rPr lang="en-US" sz="2000" b="1" i="1" smtClean="0">
                              <a:latin typeface="Cambria Math"/>
                              <a:cs typeface="Times New Roman" pitchFamily="18" charset="0"/>
                            </a:rPr>
                          </m:ctrlPr>
                        </m:fPr>
                        <m:num>
                          <m:sSup>
                            <m:sSupPr>
                              <m:ctrlPr>
                                <a:rPr lang="en-US" sz="2000" b="1" i="1" smtClean="0">
                                  <a:latin typeface="Cambria Math"/>
                                  <a:cs typeface="Times New Roman" pitchFamily="18" charset="0"/>
                                </a:rPr>
                              </m:ctrlPr>
                            </m:sSupPr>
                            <m:e>
                              <m:r>
                                <a:rPr lang="en-US" sz="2000" b="1" i="1">
                                  <a:latin typeface="Cambria Math"/>
                                  <a:cs typeface="Times New Roman" pitchFamily="18" charset="0"/>
                                </a:rPr>
                                <m:t>(</m:t>
                              </m:r>
                              <m:sSub>
                                <m:sSubPr>
                                  <m:ctrlPr>
                                    <a:rPr lang="en-US" sz="2000" b="1" i="1">
                                      <a:latin typeface="Cambria Math"/>
                                      <a:cs typeface="Times New Roman" pitchFamily="18" charset="0"/>
                                    </a:rPr>
                                  </m:ctrlPr>
                                </m:sSubPr>
                                <m:e>
                                  <m:r>
                                    <a:rPr lang="en-US" sz="2000" b="1" i="1">
                                      <a:latin typeface="Cambria Math"/>
                                      <a:cs typeface="Times New Roman" pitchFamily="18" charset="0"/>
                                    </a:rPr>
                                    <m:t>𝑬</m:t>
                                  </m:r>
                                </m:e>
                                <m:sub>
                                  <m:r>
                                    <a:rPr lang="en-US" sz="2000" b="1" i="1">
                                      <a:latin typeface="Cambria Math"/>
                                      <a:cs typeface="Times New Roman" pitchFamily="18" charset="0"/>
                                    </a:rPr>
                                    <m:t>𝒄</m:t>
                                  </m:r>
                                </m:sub>
                              </m:sSub>
                              <m:r>
                                <a:rPr lang="en-US" sz="2000" b="1" i="1">
                                  <a:latin typeface="Cambria Math"/>
                                  <a:cs typeface="Times New Roman" pitchFamily="18" charset="0"/>
                                </a:rPr>
                                <m:t>−</m:t>
                              </m:r>
                              <m:sSub>
                                <m:sSubPr>
                                  <m:ctrlPr>
                                    <a:rPr lang="en-US" sz="2000" b="1" i="1" smtClean="0">
                                      <a:solidFill>
                                        <a:srgbClr val="00B050"/>
                                      </a:solidFill>
                                      <a:latin typeface="Cambria Math"/>
                                      <a:cs typeface="Times New Roman" pitchFamily="18" charset="0"/>
                                    </a:rPr>
                                  </m:ctrlPr>
                                </m:sSubPr>
                                <m:e>
                                  <m:r>
                                    <a:rPr lang="en-US" sz="2000" b="1" i="1">
                                      <a:solidFill>
                                        <a:srgbClr val="00B050"/>
                                      </a:solidFill>
                                      <a:latin typeface="Cambria Math"/>
                                      <a:cs typeface="Times New Roman" pitchFamily="18" charset="0"/>
                                    </a:rPr>
                                    <m:t>𝑬</m:t>
                                  </m:r>
                                </m:e>
                                <m:sub>
                                  <m:r>
                                    <a:rPr lang="en-US" sz="2000" b="1" i="1">
                                      <a:solidFill>
                                        <a:srgbClr val="00B050"/>
                                      </a:solidFill>
                                      <a:latin typeface="Cambria Math"/>
                                      <a:cs typeface="Times New Roman" pitchFamily="18" charset="0"/>
                                    </a:rPr>
                                    <m:t>𝒂</m:t>
                                  </m:r>
                                </m:sub>
                              </m:sSub>
                              <m:r>
                                <a:rPr lang="en-US" sz="2000" b="1" i="1">
                                  <a:latin typeface="Cambria Math"/>
                                  <a:cs typeface="Times New Roman" pitchFamily="18" charset="0"/>
                                </a:rPr>
                                <m:t>)</m:t>
                              </m:r>
                            </m:e>
                            <m:sup>
                              <m:r>
                                <a:rPr lang="en-US" sz="2000" b="1" i="1" smtClean="0">
                                  <a:solidFill>
                                    <a:srgbClr val="7030A0"/>
                                  </a:solidFill>
                                  <a:latin typeface="Cambria Math"/>
                                  <a:ea typeface="Cambria Math"/>
                                  <a:cs typeface="Times New Roman" pitchFamily="18" charset="0"/>
                                </a:rPr>
                                <m:t>𝜼</m:t>
                              </m:r>
                              <m:r>
                                <a:rPr lang="en-US" sz="2000" b="1" i="1" smtClean="0">
                                  <a:latin typeface="Cambria Math"/>
                                  <a:ea typeface="Cambria Math"/>
                                  <a:cs typeface="Times New Roman" pitchFamily="18" charset="0"/>
                                </a:rPr>
                                <m:t>+</m:t>
                              </m:r>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cs typeface="Times New Roman" pitchFamily="18" charset="0"/>
                                </a:rPr>
                                <m:t>+</m:t>
                              </m:r>
                              <m:f>
                                <m:fPr>
                                  <m:type m:val="skw"/>
                                  <m:ctrlPr>
                                    <a:rPr lang="en-US" sz="2000" b="1" i="1">
                                      <a:latin typeface="Cambria Math"/>
                                      <a:ea typeface="Cambria Math"/>
                                      <a:cs typeface="Times New Roman" pitchFamily="18" charset="0"/>
                                    </a:rPr>
                                  </m:ctrlPr>
                                </m:fPr>
                                <m:num>
                                  <m:r>
                                    <a:rPr lang="en-US" sz="2000" b="1" i="1">
                                      <a:latin typeface="Cambria Math"/>
                                      <a:ea typeface="Cambria Math"/>
                                      <a:cs typeface="Times New Roman" pitchFamily="18" charset="0"/>
                                    </a:rPr>
                                    <m:t>𝟏</m:t>
                                  </m:r>
                                </m:num>
                                <m:den>
                                  <m:r>
                                    <a:rPr lang="en-US" sz="2000" b="1" i="1">
                                      <a:latin typeface="Cambria Math"/>
                                      <a:ea typeface="Cambria Math"/>
                                      <a:cs typeface="Times New Roman" pitchFamily="18" charset="0"/>
                                    </a:rPr>
                                    <m:t>𝟐</m:t>
                                  </m:r>
                                </m:den>
                              </m:f>
                            </m:sup>
                          </m:sSup>
                        </m:num>
                        <m:den>
                          <m:sSup>
                            <m:sSupPr>
                              <m:ctrlPr>
                                <a:rPr lang="en-US" sz="2000" b="1" i="1" smtClean="0">
                                  <a:latin typeface="Cambria Math"/>
                                  <a:ea typeface="Cambria Math"/>
                                  <a:cs typeface="Times New Roman" pitchFamily="18" charset="0"/>
                                </a:rPr>
                              </m:ctrlPr>
                            </m:sSupPr>
                            <m:e>
                              <m:sSub>
                                <m:sSubPr>
                                  <m:ctrlPr>
                                    <a:rPr lang="en-US" sz="2000" b="1" i="1">
                                      <a:latin typeface="Cambria Math"/>
                                      <a:cs typeface="Times New Roman" pitchFamily="18" charset="0"/>
                                    </a:rPr>
                                  </m:ctrlPr>
                                </m:sSubPr>
                                <m:e>
                                  <m:r>
                                    <a:rPr lang="en-US" sz="2000" b="1" i="1">
                                      <a:latin typeface="Cambria Math"/>
                                      <a:cs typeface="Times New Roman" pitchFamily="18" charset="0"/>
                                    </a:rPr>
                                    <m:t>𝑬</m:t>
                                  </m:r>
                                </m:e>
                                <m:sub>
                                  <m:r>
                                    <a:rPr lang="en-US" sz="2000" b="1" i="1">
                                      <a:latin typeface="Cambria Math"/>
                                      <a:cs typeface="Times New Roman" pitchFamily="18" charset="0"/>
                                    </a:rPr>
                                    <m:t>𝒄</m:t>
                                  </m:r>
                                </m:sub>
                              </m:sSub>
                            </m:e>
                            <m:sup>
                              <m:acc>
                                <m:accPr>
                                  <m:chr m:val="̅"/>
                                  <m:ctrlPr>
                                    <a:rPr lang="en-US" sz="2000" b="1" i="1" smtClean="0">
                                      <a:latin typeface="Cambria Math"/>
                                      <a:ea typeface="Cambria Math"/>
                                      <a:cs typeface="Times New Roman" pitchFamily="18" charset="0"/>
                                    </a:rPr>
                                  </m:ctrlPr>
                                </m:accPr>
                                <m:e>
                                  <m:r>
                                    <a:rPr lang="en-US" sz="2000" b="1" i="1" smtClean="0">
                                      <a:latin typeface="Cambria Math"/>
                                      <a:ea typeface="Cambria Math"/>
                                      <a:cs typeface="Times New Roman" pitchFamily="18" charset="0"/>
                                    </a:rPr>
                                    <m:t>𝜻</m:t>
                                  </m:r>
                                </m:e>
                              </m:acc>
                              <m:r>
                                <a:rPr lang="en-US" sz="2000" b="1" i="1" smtClean="0">
                                  <a:latin typeface="Cambria Math"/>
                                  <a:cs typeface="Times New Roman" pitchFamily="18" charset="0"/>
                                </a:rPr>
                                <m:t>+</m:t>
                              </m:r>
                              <m:f>
                                <m:fPr>
                                  <m:type m:val="skw"/>
                                  <m:ctrlPr>
                                    <a:rPr lang="en-US" sz="2000" b="1" i="1" smtClean="0">
                                      <a:latin typeface="Cambria Math"/>
                                      <a:cs typeface="Times New Roman" pitchFamily="18" charset="0"/>
                                    </a:rPr>
                                  </m:ctrlPr>
                                </m:fPr>
                                <m:num>
                                  <m:r>
                                    <a:rPr lang="en-US" sz="2000" b="1" i="1" smtClean="0">
                                      <a:latin typeface="Cambria Math"/>
                                      <a:cs typeface="Times New Roman" pitchFamily="18" charset="0"/>
                                    </a:rPr>
                                    <m:t>𝟑</m:t>
                                  </m:r>
                                </m:num>
                                <m:den>
                                  <m:r>
                                    <a:rPr lang="en-US" sz="2000" b="1" i="1" smtClean="0">
                                      <a:latin typeface="Cambria Math"/>
                                      <a:cs typeface="Times New Roman" pitchFamily="18" charset="0"/>
                                    </a:rPr>
                                    <m:t>𝟐</m:t>
                                  </m:r>
                                </m:den>
                              </m:f>
                              <m:r>
                                <a:rPr lang="en-US" sz="2000" b="1" i="1" smtClean="0">
                                  <a:latin typeface="Cambria Math"/>
                                  <a:cs typeface="Times New Roman" pitchFamily="18" charset="0"/>
                                </a:rPr>
                                <m:t>−</m:t>
                              </m:r>
                              <m:sSub>
                                <m:sSubPr>
                                  <m:ctrlPr>
                                    <a:rPr lang="en-US" sz="2000" b="1" i="1" smtClean="0">
                                      <a:latin typeface="Cambria Math"/>
                                      <a:cs typeface="Times New Roman" pitchFamily="18" charset="0"/>
                                    </a:rPr>
                                  </m:ctrlPr>
                                </m:sSubPr>
                                <m:e>
                                  <m:r>
                                    <a:rPr lang="en-US" sz="2000" b="1" i="1" smtClean="0">
                                      <a:latin typeface="Cambria Math"/>
                                      <a:ea typeface="Cambria Math"/>
                                      <a:cs typeface="Times New Roman" pitchFamily="18" charset="0"/>
                                    </a:rPr>
                                    <m:t>𝝎</m:t>
                                  </m:r>
                                </m:e>
                                <m:sub>
                                  <m:r>
                                    <a:rPr lang="en-US" sz="2000" b="1" i="1" smtClean="0">
                                      <a:latin typeface="Cambria Math"/>
                                      <a:cs typeface="Times New Roman" pitchFamily="18" charset="0"/>
                                    </a:rPr>
                                    <m:t>𝑨𝑩</m:t>
                                  </m:r>
                                </m:sub>
                              </m:sSub>
                            </m:sup>
                          </m:sSup>
                        </m:den>
                      </m:f>
                    </m:oMath>
                  </m:oMathPara>
                </a14:m>
                <a:endParaRPr lang="en-US" sz="2000" b="1" dirty="0" smtClean="0">
                  <a:cs typeface="Times New Roman" pitchFamily="18" charset="0"/>
                </a:endParaRPr>
              </a:p>
            </p:txBody>
          </p:sp>
        </mc:Choice>
        <mc:Fallback xmlns="">
          <p:sp>
            <p:nvSpPr>
              <p:cNvPr id="5" name="Text Box 9"/>
              <p:cNvSpPr txBox="1">
                <a:spLocks noRot="1" noChangeAspect="1" noMove="1" noResize="1" noEditPoints="1" noAdjustHandles="1" noChangeArrowheads="1" noChangeShapeType="1" noTextEdit="1"/>
              </p:cNvSpPr>
              <p:nvPr/>
            </p:nvSpPr>
            <p:spPr bwMode="auto">
              <a:xfrm>
                <a:off x="-12700" y="2277676"/>
                <a:ext cx="9144000" cy="1067536"/>
              </a:xfrm>
              <a:prstGeom prst="rect">
                <a:avLst/>
              </a:prstGeom>
              <a:blipFill rotWithShape="1">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220704" y="3902165"/>
                <a:ext cx="6721905" cy="768159"/>
              </a:xfrm>
              <a:prstGeom prst="rect">
                <a:avLst/>
              </a:prstGeom>
              <a:noFill/>
            </p:spPr>
            <p:txBody>
              <a:bodyPr wrap="none" rtlCol="0">
                <a:spAutoFit/>
              </a:bodyPr>
              <a:lstStyle/>
              <a:p>
                <a14:m>
                  <m:oMath xmlns:m="http://schemas.openxmlformats.org/officeDocument/2006/math">
                    <m:acc>
                      <m:accPr>
                        <m:chr m:val="̅"/>
                        <m:ctrlPr>
                          <a:rPr lang="en-US" b="1" i="1" smtClean="0">
                            <a:latin typeface="Cambria Math"/>
                            <a:ea typeface="Cambria Math"/>
                            <a:cs typeface="Times New Roman" pitchFamily="18" charset="0"/>
                          </a:rPr>
                        </m:ctrlPr>
                      </m:accPr>
                      <m:e>
                        <m:r>
                          <a:rPr lang="en-US" b="1" i="1">
                            <a:latin typeface="Cambria Math"/>
                            <a:ea typeface="Cambria Math"/>
                            <a:cs typeface="Times New Roman" pitchFamily="18" charset="0"/>
                          </a:rPr>
                          <m:t>𝜻</m:t>
                        </m:r>
                      </m:e>
                    </m:acc>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1" i="1">
                                <a:latin typeface="Cambria Math"/>
                                <a:ea typeface="Cambria Math"/>
                                <a:cs typeface="Times New Roman" pitchFamily="18" charset="0"/>
                              </a:rPr>
                              <m:t>𝜻</m:t>
                            </m:r>
                          </m:e>
                          <m:sub>
                            <m:r>
                              <a:rPr lang="en-US" b="0" i="1" smtClean="0">
                                <a:latin typeface="Cambria Math"/>
                              </a:rPr>
                              <m:t>𝐴</m:t>
                            </m:r>
                          </m:sub>
                        </m:sSub>
                        <m:r>
                          <a:rPr lang="en-US" b="0" i="1" smtClean="0">
                            <a:latin typeface="Cambria Math"/>
                          </a:rPr>
                          <m:t>+</m:t>
                        </m:r>
                        <m:sSub>
                          <m:sSubPr>
                            <m:ctrlPr>
                              <a:rPr lang="en-US" b="0" i="1" smtClean="0">
                                <a:latin typeface="Cambria Math"/>
                              </a:rPr>
                            </m:ctrlPr>
                          </m:sSubPr>
                          <m:e>
                            <m:r>
                              <a:rPr lang="en-US" b="1" i="1">
                                <a:latin typeface="Cambria Math"/>
                                <a:ea typeface="Cambria Math"/>
                                <a:cs typeface="Times New Roman" pitchFamily="18" charset="0"/>
                              </a:rPr>
                              <m:t>𝜻</m:t>
                            </m:r>
                          </m:e>
                          <m:sub>
                            <m:r>
                              <a:rPr lang="en-US" b="0" i="1" smtClean="0">
                                <a:latin typeface="Cambria Math"/>
                              </a:rPr>
                              <m:t>𝐵</m:t>
                            </m:r>
                          </m:sub>
                        </m:sSub>
                      </m:num>
                      <m:den>
                        <m:r>
                          <a:rPr lang="en-US" b="0" i="1" smtClean="0">
                            <a:latin typeface="Cambria Math"/>
                          </a:rPr>
                          <m:t>2</m:t>
                        </m:r>
                      </m:den>
                    </m:f>
                  </m:oMath>
                </a14:m>
                <a:r>
                  <a:rPr lang="en-US" dirty="0" smtClean="0"/>
                  <a:t>, the average number of internal degrees of freedom which </a:t>
                </a:r>
              </a:p>
              <a:p>
                <a:r>
                  <a:rPr lang="en-US" dirty="0" smtClean="0"/>
                  <a:t>contribute to the collision energy.</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220704" y="3902165"/>
                <a:ext cx="6721905" cy="768159"/>
              </a:xfrm>
              <a:prstGeom prst="rect">
                <a:avLst/>
              </a:prstGeom>
              <a:blipFill rotWithShape="1">
                <a:blip r:embed="rId4"/>
                <a:stretch>
                  <a:fillRect l="-725"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21132" y="5450679"/>
                <a:ext cx="6589368" cy="646331"/>
              </a:xfrm>
              <a:prstGeom prst="rect">
                <a:avLst/>
              </a:prstGeom>
              <a:noFill/>
            </p:spPr>
            <p:txBody>
              <a:bodyPr wrap="square" rtlCol="0">
                <a:spAutoFit/>
              </a:bodyPr>
              <a:lstStyle/>
              <a:p>
                <a14:m>
                  <m:oMath xmlns:m="http://schemas.openxmlformats.org/officeDocument/2006/math">
                    <m:sSub>
                      <m:sSubPr>
                        <m:ctrlPr>
                          <a:rPr lang="en-US" i="1" smtClean="0">
                            <a:latin typeface="Cambria Math"/>
                          </a:rPr>
                        </m:ctrlPr>
                      </m:sSubPr>
                      <m:e>
                        <m:r>
                          <a:rPr lang="en-US" i="1">
                            <a:latin typeface="Cambria Math"/>
                            <a:ea typeface="Cambria Math"/>
                          </a:rPr>
                          <m:t>𝜔</m:t>
                        </m:r>
                      </m:e>
                      <m:sub>
                        <m:r>
                          <a:rPr lang="en-US" b="0" i="1" smtClean="0">
                            <a:latin typeface="Cambria Math"/>
                          </a:rPr>
                          <m:t>𝐴𝐵</m:t>
                        </m:r>
                      </m:sub>
                    </m:sSub>
                  </m:oMath>
                </a14:m>
                <a:r>
                  <a:rPr lang="en-US" dirty="0" smtClean="0"/>
                  <a:t> is the temperature-viscosity exponent for VHS collisions between type A and type B particles</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221132" y="5450679"/>
                <a:ext cx="6589368" cy="646331"/>
              </a:xfrm>
              <a:prstGeom prst="rect">
                <a:avLst/>
              </a:prstGeom>
              <a:blipFill rotWithShape="1">
                <a:blip r:embed="rId5"/>
                <a:stretch>
                  <a:fillRect l="-740"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60527" y="5043496"/>
                <a:ext cx="6842258"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𝑟𝑒𝑓</m:t>
                          </m:r>
                        </m:sub>
                      </m:sSub>
                      <m:r>
                        <a:rPr lang="en-US" b="0" i="1" smtClean="0">
                          <a:latin typeface="Cambria Math"/>
                        </a:rPr>
                        <m:t> </m:t>
                      </m:r>
                      <m:r>
                        <m:rPr>
                          <m:sty m:val="p"/>
                        </m:rPr>
                        <a:rPr lang="en-US" b="0" i="0" smtClean="0">
                          <a:latin typeface="Cambria Math"/>
                        </a:rPr>
                        <m:t>and</m:t>
                      </m:r>
                      <m:r>
                        <a:rPr lang="en-US" b="0" i="1" smtClean="0">
                          <a:latin typeface="Cambria Math"/>
                        </a:rPr>
                        <m:t> </m:t>
                      </m:r>
                      <m:sSub>
                        <m:sSubPr>
                          <m:ctrlPr>
                            <a:rPr lang="en-US" b="0" i="1" smtClean="0">
                              <a:latin typeface="Cambria Math"/>
                            </a:rPr>
                          </m:ctrlPr>
                        </m:sSubPr>
                        <m:e>
                          <m:r>
                            <a:rPr lang="en-US" b="0" i="1" smtClean="0">
                              <a:latin typeface="Cambria Math"/>
                            </a:rPr>
                            <m:t>𝑇</m:t>
                          </m:r>
                        </m:e>
                        <m:sub>
                          <m:r>
                            <a:rPr lang="en-US" b="0" i="1" smtClean="0">
                              <a:latin typeface="Cambria Math"/>
                            </a:rPr>
                            <m:t>𝑟𝑒𝑓</m:t>
                          </m:r>
                        </m:sub>
                      </m:sSub>
                      <m:r>
                        <a:rPr lang="en-US" b="0" i="1" smtClean="0">
                          <a:latin typeface="Cambria Math"/>
                        </a:rPr>
                        <m:t> </m:t>
                      </m:r>
                      <m:r>
                        <m:rPr>
                          <m:sty m:val="p"/>
                        </m:rPr>
                        <a:rPr lang="en-US" b="0" i="0" smtClean="0">
                          <a:latin typeface="Cambria Math"/>
                        </a:rPr>
                        <m:t>are</m:t>
                      </m:r>
                      <m:r>
                        <a:rPr lang="en-US" b="0" i="0" smtClean="0">
                          <a:latin typeface="Cambria Math"/>
                        </a:rPr>
                        <m:t> </m:t>
                      </m:r>
                      <m:r>
                        <m:rPr>
                          <m:sty m:val="p"/>
                        </m:rPr>
                        <a:rPr lang="en-US" b="0" i="0" smtClean="0">
                          <a:latin typeface="Cambria Math"/>
                        </a:rPr>
                        <m:t>both</m:t>
                      </m:r>
                      <m:r>
                        <a:rPr lang="en-US" b="0" i="0" smtClean="0">
                          <a:latin typeface="Cambria Math"/>
                        </a:rPr>
                        <m:t> </m:t>
                      </m:r>
                      <m:r>
                        <m:rPr>
                          <m:sty m:val="p"/>
                        </m:rPr>
                        <a:rPr lang="en-US" b="0" i="0" smtClean="0">
                          <a:latin typeface="Cambria Math"/>
                        </a:rPr>
                        <m:t>constants</m:t>
                      </m:r>
                      <m:r>
                        <a:rPr lang="en-US" b="0" i="0" smtClean="0">
                          <a:latin typeface="Cambria Math"/>
                        </a:rPr>
                        <m:t> </m:t>
                      </m:r>
                      <m:r>
                        <m:rPr>
                          <m:sty m:val="p"/>
                        </m:rPr>
                        <a:rPr lang="en-US" b="0" i="0" smtClean="0">
                          <a:latin typeface="Cambria Math"/>
                        </a:rPr>
                        <m:t>related</m:t>
                      </m:r>
                      <m:r>
                        <a:rPr lang="en-US" b="0" i="0" smtClean="0">
                          <a:latin typeface="Cambria Math"/>
                        </a:rPr>
                        <m:t> </m:t>
                      </m:r>
                      <m:r>
                        <m:rPr>
                          <m:sty m:val="p"/>
                        </m:rPr>
                        <a:rPr lang="en-US" b="0" i="0" smtClean="0">
                          <a:latin typeface="Cambria Math"/>
                        </a:rPr>
                        <m:t>to</m:t>
                      </m:r>
                      <m:r>
                        <a:rPr lang="en-US" b="0" i="0" smtClean="0">
                          <a:latin typeface="Cambria Math"/>
                        </a:rPr>
                        <m:t> </m:t>
                      </m:r>
                      <m:r>
                        <m:rPr>
                          <m:sty m:val="p"/>
                        </m:rPr>
                        <a:rPr lang="en-US" b="0" i="0" smtClean="0">
                          <a:latin typeface="Cambria Math"/>
                        </a:rPr>
                        <m:t>the</m:t>
                      </m:r>
                      <m:r>
                        <a:rPr lang="en-US" b="0" i="0" smtClean="0">
                          <a:latin typeface="Cambria Math"/>
                        </a:rPr>
                        <m:t> </m:t>
                      </m:r>
                      <m:r>
                        <m:rPr>
                          <m:sty m:val="p"/>
                        </m:rPr>
                        <a:rPr lang="en-US" b="0" i="0" smtClean="0">
                          <a:latin typeface="Cambria Math"/>
                        </a:rPr>
                        <m:t>VHS</m:t>
                      </m:r>
                      <m:r>
                        <a:rPr lang="en-US" b="0" i="0" smtClean="0">
                          <a:latin typeface="Cambria Math"/>
                        </a:rPr>
                        <m:t> </m:t>
                      </m:r>
                      <m:r>
                        <m:rPr>
                          <m:sty m:val="p"/>
                        </m:rPr>
                        <a:rPr lang="en-US" b="0" i="0" smtClean="0">
                          <a:latin typeface="Cambria Math"/>
                        </a:rPr>
                        <m:t>collision</m:t>
                      </m:r>
                      <m:r>
                        <a:rPr lang="en-US" b="0" i="0" smtClean="0">
                          <a:latin typeface="Cambria Math"/>
                        </a:rPr>
                        <m:t> </m:t>
                      </m:r>
                      <m:r>
                        <m:rPr>
                          <m:sty m:val="p"/>
                        </m:rPr>
                        <a:rPr lang="en-US" b="0" i="0" smtClean="0">
                          <a:latin typeface="Cambria Math"/>
                        </a:rPr>
                        <m:t>model</m:t>
                      </m:r>
                      <m:r>
                        <a:rPr lang="en-US" b="0" i="0" smtClean="0">
                          <a:latin typeface="Cambria Math"/>
                        </a:rPr>
                        <m:t> </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160527" y="5043496"/>
                <a:ext cx="6842258" cy="391582"/>
              </a:xfrm>
              <a:prstGeom prst="rect">
                <a:avLst/>
              </a:prstGeom>
              <a:blipFill rotWithShape="1">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221132" y="4674164"/>
                <a:ext cx="3415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𝜀</m:t>
                      </m:r>
                      <m:r>
                        <a:rPr lang="en-US" b="0" i="1" smtClean="0">
                          <a:latin typeface="Cambria Math"/>
                        </a:rPr>
                        <m:t>=1 </m:t>
                      </m:r>
                      <m:d>
                        <m:dPr>
                          <m:ctrlPr>
                            <a:rPr lang="en-US" b="0" i="1" smtClean="0">
                              <a:latin typeface="Cambria Math"/>
                            </a:rPr>
                          </m:ctrlPr>
                        </m:dPr>
                        <m:e>
                          <m:r>
                            <a:rPr lang="en-US" i="1">
                              <a:latin typeface="Cambria Math"/>
                            </a:rPr>
                            <m:t>𝑖𝑓</m:t>
                          </m:r>
                          <m:r>
                            <a:rPr lang="en-US" i="1">
                              <a:latin typeface="Cambria Math"/>
                            </a:rPr>
                            <m:t> </m:t>
                          </m:r>
                          <m:r>
                            <a:rPr lang="en-US" i="1">
                              <a:latin typeface="Cambria Math"/>
                            </a:rPr>
                            <m:t>𝐴</m:t>
                          </m:r>
                          <m:r>
                            <a:rPr lang="en-US" i="1">
                              <a:latin typeface="Cambria Math"/>
                              <a:ea typeface="Cambria Math"/>
                            </a:rPr>
                            <m:t>≠</m:t>
                          </m:r>
                          <m:r>
                            <a:rPr lang="en-US" i="1">
                              <a:latin typeface="Cambria Math"/>
                              <a:ea typeface="Cambria Math"/>
                            </a:rPr>
                            <m:t>𝐵</m:t>
                          </m:r>
                        </m:e>
                      </m:d>
                      <m:r>
                        <a:rPr lang="en-US" b="0" i="1" smtClean="0">
                          <a:latin typeface="Cambria Math"/>
                          <a:ea typeface="Cambria Math"/>
                        </a:rPr>
                        <m:t>𝑜𝑟</m:t>
                      </m:r>
                      <m:r>
                        <a:rPr lang="en-US" b="0" i="1" smtClean="0">
                          <a:latin typeface="Cambria Math"/>
                          <a:ea typeface="Cambria Math"/>
                        </a:rPr>
                        <m:t> 2 </m:t>
                      </m:r>
                      <m:d>
                        <m:dPr>
                          <m:ctrlPr>
                            <a:rPr lang="en-US" i="1">
                              <a:latin typeface="Cambria Math"/>
                            </a:rPr>
                          </m:ctrlPr>
                        </m:dPr>
                        <m:e>
                          <m:r>
                            <a:rPr lang="en-US" i="1">
                              <a:latin typeface="Cambria Math"/>
                            </a:rPr>
                            <m:t>𝑖𝑓</m:t>
                          </m:r>
                          <m:r>
                            <a:rPr lang="en-US" i="1">
                              <a:latin typeface="Cambria Math"/>
                            </a:rPr>
                            <m:t> </m:t>
                          </m:r>
                          <m:r>
                            <a:rPr lang="en-US" i="1">
                              <a:latin typeface="Cambria Math"/>
                            </a:rPr>
                            <m:t>𝐴</m:t>
                          </m:r>
                          <m:r>
                            <a:rPr lang="en-US" b="0" i="1" smtClean="0">
                              <a:latin typeface="Cambria Math"/>
                              <a:ea typeface="Cambria Math"/>
                            </a:rPr>
                            <m:t>=</m:t>
                          </m:r>
                          <m:r>
                            <a:rPr lang="en-US" i="1">
                              <a:latin typeface="Cambria Math"/>
                              <a:ea typeface="Cambria Math"/>
                            </a:rPr>
                            <m:t>𝐵</m:t>
                          </m:r>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221132" y="4674164"/>
                <a:ext cx="3415872" cy="369332"/>
              </a:xfrm>
              <a:prstGeom prst="rect">
                <a:avLst/>
              </a:prstGeom>
              <a:blipFill rotWithShape="1">
                <a:blip r:embed="rId7"/>
                <a:stretch>
                  <a:fillRect b="-13333"/>
                </a:stretch>
              </a:blipFill>
            </p:spPr>
            <p:txBody>
              <a:bodyPr/>
              <a:lstStyle/>
              <a:p>
                <a:r>
                  <a:rPr lang="en-US">
                    <a:noFill/>
                  </a:rPr>
                  <a:t> </a:t>
                </a:r>
              </a:p>
            </p:txBody>
          </p:sp>
        </mc:Fallback>
      </mc:AlternateContent>
      <p:sp>
        <p:nvSpPr>
          <p:cNvPr id="6" name="TextBox 5"/>
          <p:cNvSpPr txBox="1"/>
          <p:nvPr/>
        </p:nvSpPr>
        <p:spPr>
          <a:xfrm>
            <a:off x="1220704" y="3502055"/>
            <a:ext cx="6983496" cy="400110"/>
          </a:xfrm>
          <a:prstGeom prst="rect">
            <a:avLst/>
          </a:prstGeom>
          <a:noFill/>
        </p:spPr>
        <p:txBody>
          <a:bodyPr wrap="square" rtlCol="0">
            <a:spAutoFit/>
          </a:bodyPr>
          <a:lstStyle/>
          <a:p>
            <a:r>
              <a:rPr lang="el-GR" sz="2000" i="1" smtClean="0"/>
              <a:t>σ</a:t>
            </a:r>
            <a:r>
              <a:rPr lang="en-US" sz="2000" i="1" baseline="-25000" smtClean="0"/>
              <a:t>R</a:t>
            </a:r>
            <a:r>
              <a:rPr lang="en-US" sz="2000" i="1" smtClean="0"/>
              <a:t> </a:t>
            </a:r>
            <a:r>
              <a:rPr lang="en-US" sz="2000" smtClean="0"/>
              <a:t>and </a:t>
            </a:r>
            <a:r>
              <a:rPr lang="el-GR" sz="2000" i="1" smtClean="0"/>
              <a:t>σ</a:t>
            </a:r>
            <a:r>
              <a:rPr lang="en-US" sz="2000" i="1" baseline="-25000" smtClean="0"/>
              <a:t>E</a:t>
            </a:r>
            <a:r>
              <a:rPr lang="en-US" sz="2000" i="1" smtClean="0"/>
              <a:t> </a:t>
            </a:r>
            <a:r>
              <a:rPr lang="en-US" sz="2000" dirty="0" smtClean="0"/>
              <a:t>are the reaction </a:t>
            </a:r>
            <a:r>
              <a:rPr lang="en-US" sz="2000" smtClean="0"/>
              <a:t>and elastic cross-sections</a:t>
            </a:r>
            <a:r>
              <a:rPr lang="en-US" sz="2000" dirty="0" smtClean="0"/>
              <a:t>, respectively</a:t>
            </a:r>
            <a:endParaRPr lang="en-US" sz="2000" dirty="0"/>
          </a:p>
        </p:txBody>
      </p:sp>
      <p:sp>
        <p:nvSpPr>
          <p:cNvPr id="10" name="TextBox 9"/>
          <p:cNvSpPr txBox="1"/>
          <p:nvPr/>
        </p:nvSpPr>
        <p:spPr>
          <a:xfrm>
            <a:off x="1221132" y="6097010"/>
            <a:ext cx="6832173" cy="707886"/>
          </a:xfrm>
          <a:prstGeom prst="rect">
            <a:avLst/>
          </a:prstGeom>
          <a:noFill/>
        </p:spPr>
        <p:txBody>
          <a:bodyPr wrap="square" rtlCol="0">
            <a:spAutoFit/>
          </a:bodyPr>
          <a:lstStyle/>
          <a:p>
            <a:r>
              <a:rPr lang="en-US" sz="2000" dirty="0" smtClean="0"/>
              <a:t>k is the Boltzmann constant, </a:t>
            </a:r>
            <a:r>
              <a:rPr lang="en-US" sz="2000" dirty="0" err="1" smtClean="0"/>
              <a:t>m</a:t>
            </a:r>
            <a:r>
              <a:rPr lang="en-US" sz="2000" baseline="-25000" dirty="0" err="1" smtClean="0"/>
              <a:t>r</a:t>
            </a:r>
            <a:r>
              <a:rPr lang="en-US" sz="2000" dirty="0" smtClean="0"/>
              <a:t> is the reduced mass of particles A and B, </a:t>
            </a:r>
            <a:r>
              <a:rPr lang="en-US" sz="2000" dirty="0" err="1" smtClean="0"/>
              <a:t>E</a:t>
            </a:r>
            <a:r>
              <a:rPr lang="en-US" sz="2000" baseline="-25000" dirty="0" err="1" smtClean="0"/>
              <a:t>c</a:t>
            </a:r>
            <a:r>
              <a:rPr lang="en-US" sz="2000" dirty="0" smtClean="0"/>
              <a:t> is the collision energy, and </a:t>
            </a:r>
            <a:r>
              <a:rPr lang="el-GR" sz="2000" dirty="0" smtClean="0"/>
              <a:t>Γ</a:t>
            </a:r>
            <a:r>
              <a:rPr lang="en-US" sz="2000" dirty="0" smtClean="0"/>
              <a:t>() is the gamma function.</a:t>
            </a:r>
            <a:endParaRPr lang="en-US" sz="2000" dirty="0"/>
          </a:p>
        </p:txBody>
      </p:sp>
    </p:spTree>
    <p:extLst>
      <p:ext uri="{BB962C8B-B14F-4D97-AF65-F5344CB8AC3E}">
        <p14:creationId xmlns:p14="http://schemas.microsoft.com/office/powerpoint/2010/main" val="2856683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822960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Reactions</a:t>
            </a:r>
            <a:endParaRPr lang="en-US" sz="3600" b="1" dirty="0">
              <a:latin typeface="Times New Roman" pitchFamily="18" charset="0"/>
              <a:ea typeface="Tahoma" pitchFamily="34"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77478" y="555382"/>
                <a:ext cx="3277244" cy="539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cs typeface="Times New Roman" pitchFamily="18" charset="0"/>
                        </a:rPr>
                        <m:t>𝑘</m:t>
                      </m:r>
                      <m:d>
                        <m:dPr>
                          <m:ctrlPr>
                            <a:rPr lang="en-US" sz="2800" i="1">
                              <a:latin typeface="Cambria Math"/>
                              <a:cs typeface="Times New Roman" pitchFamily="18" charset="0"/>
                            </a:rPr>
                          </m:ctrlPr>
                        </m:dPr>
                        <m:e>
                          <m:r>
                            <a:rPr lang="en-US" sz="2800" i="1">
                              <a:latin typeface="Cambria Math"/>
                              <a:cs typeface="Times New Roman" pitchFamily="18" charset="0"/>
                            </a:rPr>
                            <m:t>𝑇</m:t>
                          </m:r>
                        </m:e>
                      </m:d>
                      <m:r>
                        <a:rPr lang="en-US" sz="2800" i="1">
                          <a:latin typeface="Cambria Math"/>
                          <a:cs typeface="Times New Roman" pitchFamily="18" charset="0"/>
                        </a:rPr>
                        <m:t>=</m:t>
                      </m:r>
                      <m:r>
                        <a:rPr lang="en-US" sz="2800" b="1" i="1" smtClean="0">
                          <a:solidFill>
                            <a:srgbClr val="FF0000"/>
                          </a:solidFill>
                          <a:latin typeface="Cambria Math"/>
                          <a:ea typeface="Cambria Math"/>
                          <a:cs typeface="Times New Roman" pitchFamily="18" charset="0"/>
                        </a:rPr>
                        <m:t>𝚲</m:t>
                      </m:r>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𝑇</m:t>
                          </m:r>
                        </m:e>
                        <m:sup>
                          <m:r>
                            <a:rPr lang="el-GR" sz="2800" b="1" i="1" smtClean="0">
                              <a:solidFill>
                                <a:srgbClr val="7030A0"/>
                              </a:solidFill>
                              <a:latin typeface="Cambria Math"/>
                              <a:ea typeface="Cambria Math"/>
                              <a:cs typeface="Times New Roman" pitchFamily="18" charset="0"/>
                            </a:rPr>
                            <m:t>𝜼</m:t>
                          </m:r>
                        </m:sup>
                      </m:sSup>
                      <m:sSup>
                        <m:sSupPr>
                          <m:ctrlPr>
                            <a:rPr lang="el-GR" sz="2800" i="1">
                              <a:latin typeface="Cambria Math"/>
                              <a:ea typeface="Cambria Math"/>
                              <a:cs typeface="Times New Roman" pitchFamily="18" charset="0"/>
                            </a:rPr>
                          </m:ctrlPr>
                        </m:sSupPr>
                        <m:e>
                          <m:r>
                            <a:rPr lang="en-US" sz="2800" i="1">
                              <a:latin typeface="Cambria Math"/>
                              <a:ea typeface="Cambria Math"/>
                              <a:cs typeface="Times New Roman" pitchFamily="18" charset="0"/>
                            </a:rPr>
                            <m:t>𝑒</m:t>
                          </m:r>
                        </m:e>
                        <m:sup>
                          <m:r>
                            <a:rPr lang="en-US" sz="2800" i="1">
                              <a:latin typeface="Cambria Math"/>
                              <a:ea typeface="Cambria Math"/>
                              <a:cs typeface="Times New Roman" pitchFamily="18" charset="0"/>
                            </a:rPr>
                            <m:t>−</m:t>
                          </m:r>
                          <m:sSub>
                            <m:sSubPr>
                              <m:ctrlPr>
                                <a:rPr lang="en-US" sz="2800" b="1" i="1" smtClean="0">
                                  <a:solidFill>
                                    <a:srgbClr val="009A46"/>
                                  </a:solidFill>
                                  <a:latin typeface="Cambria Math"/>
                                  <a:ea typeface="Cambria Math"/>
                                  <a:cs typeface="Times New Roman" pitchFamily="18" charset="0"/>
                                </a:rPr>
                              </m:ctrlPr>
                            </m:sSubPr>
                            <m:e>
                              <m:r>
                                <a:rPr lang="en-US" sz="2800" b="1" i="1">
                                  <a:solidFill>
                                    <a:srgbClr val="009A46"/>
                                  </a:solidFill>
                                  <a:latin typeface="Cambria Math"/>
                                  <a:ea typeface="Cambria Math"/>
                                  <a:cs typeface="Times New Roman" pitchFamily="18" charset="0"/>
                                </a:rPr>
                                <m:t>𝑬</m:t>
                              </m:r>
                            </m:e>
                            <m:sub>
                              <m:r>
                                <a:rPr lang="en-US" sz="2800" b="1" i="1">
                                  <a:solidFill>
                                    <a:srgbClr val="009A46"/>
                                  </a:solidFill>
                                  <a:latin typeface="Cambria Math"/>
                                  <a:ea typeface="Cambria Math"/>
                                  <a:cs typeface="Times New Roman" pitchFamily="18" charset="0"/>
                                </a:rPr>
                                <m:t>𝒂</m:t>
                              </m:r>
                            </m:sub>
                          </m:sSub>
                          <m:r>
                            <a:rPr lang="en-US" sz="2800" i="1">
                              <a:latin typeface="Cambria Math"/>
                              <a:ea typeface="Cambria Math"/>
                              <a:cs typeface="Times New Roman" pitchFamily="18" charset="0"/>
                            </a:rPr>
                            <m:t>/</m:t>
                          </m:r>
                          <m:r>
                            <a:rPr lang="en-US" sz="2800" i="1">
                              <a:latin typeface="Cambria Math"/>
                              <a:ea typeface="Cambria Math"/>
                              <a:cs typeface="Times New Roman" pitchFamily="18" charset="0"/>
                            </a:rPr>
                            <m:t>𝑘𝑇</m:t>
                          </m:r>
                        </m:sup>
                      </m:sSup>
                    </m:oMath>
                  </m:oMathPara>
                </a14:m>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177478" y="555382"/>
                <a:ext cx="3277244" cy="539315"/>
              </a:xfrm>
              <a:prstGeom prst="rect">
                <a:avLst/>
              </a:prstGeom>
              <a:blipFill rotWithShape="1">
                <a:blip r:embed="rId2"/>
                <a:stretch>
                  <a:fillRect/>
                </a:stretch>
              </a:blipFill>
            </p:spPr>
            <p:txBody>
              <a:bodyPr/>
              <a:lstStyle/>
              <a:p>
                <a:r>
                  <a:rPr lang="en-US">
                    <a:noFill/>
                  </a:rPr>
                  <a:t> </a:t>
                </a:r>
              </a:p>
            </p:txBody>
          </p:sp>
        </mc:Fallback>
      </mc:AlternateContent>
      <p:sp>
        <p:nvSpPr>
          <p:cNvPr id="3" name="Rectangle 2"/>
          <p:cNvSpPr/>
          <p:nvPr/>
        </p:nvSpPr>
        <p:spPr>
          <a:xfrm>
            <a:off x="457200" y="6500256"/>
            <a:ext cx="8267700" cy="369332"/>
          </a:xfrm>
          <a:prstGeom prst="rect">
            <a:avLst/>
          </a:prstGeom>
        </p:spPr>
        <p:txBody>
          <a:bodyPr wrap="square">
            <a:spAutoFit/>
          </a:bodyPr>
          <a:lstStyle/>
          <a:p>
            <a:r>
              <a:rPr lang="en-US" b="1">
                <a:latin typeface="Times New Roman" pitchFamily="18" charset="0"/>
                <a:cs typeface="Times New Roman" pitchFamily="18" charset="0"/>
              </a:rPr>
              <a:t>R. Gupta, J. Yos, and R. Thompson, </a:t>
            </a:r>
            <a:r>
              <a:rPr lang="en-US" b="1" smtClean="0">
                <a:latin typeface="Times New Roman" pitchFamily="18" charset="0"/>
                <a:cs typeface="Times New Roman" pitchFamily="18" charset="0"/>
              </a:rPr>
              <a:t>NASA </a:t>
            </a:r>
            <a:r>
              <a:rPr lang="en-US" b="1">
                <a:latin typeface="Times New Roman" pitchFamily="18" charset="0"/>
                <a:cs typeface="Times New Roman" pitchFamily="18" charset="0"/>
              </a:rPr>
              <a:t>Technical Memorandum 101528, 1989</a:t>
            </a:r>
            <a:r>
              <a:rPr lang="en-US" b="1" smtClean="0">
                <a:latin typeface="Times New Roman" pitchFamily="18" charset="0"/>
                <a:cs typeface="Times New Roman" pitchFamily="18" charset="0"/>
              </a:rPr>
              <a:t>.</a:t>
            </a:r>
            <a:endParaRPr lang="en-US" b="1">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0" b="2553"/>
          <a:stretch/>
        </p:blipFill>
        <p:spPr bwMode="auto">
          <a:xfrm>
            <a:off x="314578" y="1094697"/>
            <a:ext cx="855294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23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1"/>
            <a:ext cx="8595360" cy="646331"/>
          </a:xfrm>
          <a:prstGeom prst="rect">
            <a:avLst/>
          </a:prstGeom>
          <a:noFill/>
        </p:spPr>
        <p:txBody>
          <a:bodyPr wrap="square" rtlCol="0">
            <a:spAutoFit/>
          </a:bodyPr>
          <a:lstStyle/>
          <a:p>
            <a:pPr algn="ctr"/>
            <a:r>
              <a:rPr lang="en-US" sz="3600" b="1" smtClean="0">
                <a:latin typeface="Times New Roman" pitchFamily="18" charset="0"/>
                <a:ea typeface="Tahoma" pitchFamily="34" charset="0"/>
                <a:cs typeface="Times New Roman" pitchFamily="18" charset="0"/>
              </a:rPr>
              <a:t>1D Shock Simulation</a:t>
            </a:r>
            <a:endParaRPr lang="en-US" sz="3600" b="1">
              <a:latin typeface="Times New Roman" pitchFamily="18" charset="0"/>
              <a:ea typeface="Tahoma" pitchFamily="34" charset="0"/>
              <a:cs typeface="Times New Roman" pitchFamily="18" charset="0"/>
            </a:endParaRPr>
          </a:p>
        </p:txBody>
      </p:sp>
      <p:sp>
        <p:nvSpPr>
          <p:cNvPr id="6" name="TextBox 5"/>
          <p:cNvSpPr txBox="1"/>
          <p:nvPr/>
        </p:nvSpPr>
        <p:spPr>
          <a:xfrm>
            <a:off x="1981200" y="1600200"/>
            <a:ext cx="184731"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86" y="3657600"/>
            <a:ext cx="8226028" cy="2743200"/>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pic>
        <p:nvPicPr>
          <p:cNvPr id="13" name="Picture 12"/>
          <p:cNvPicPr/>
          <p:nvPr/>
        </p:nvPicPr>
        <p:blipFill>
          <a:blip r:embed="rId8" cstate="print">
            <a:extLst>
              <a:ext uri="{28A0092B-C50C-407E-A947-70E740481C1C}">
                <a14:useLocalDpi xmlns:a14="http://schemas.microsoft.com/office/drawing/2010/main" val="0"/>
              </a:ext>
            </a:extLst>
          </a:blip>
          <a:stretch>
            <a:fillRect/>
          </a:stretch>
        </p:blipFill>
        <p:spPr>
          <a:xfrm>
            <a:off x="457200" y="3657600"/>
            <a:ext cx="8229600" cy="2743200"/>
          </a:xfrm>
          <a:prstGeom prst="rect">
            <a:avLst/>
          </a:prstGeom>
        </p:spPr>
      </p:pic>
      <p:sp>
        <p:nvSpPr>
          <p:cNvPr id="14" name="Text Box 9"/>
          <p:cNvSpPr txBox="1">
            <a:spLocks noChangeArrowheads="1"/>
          </p:cNvSpPr>
          <p:nvPr/>
        </p:nvSpPr>
        <p:spPr bwMode="auto">
          <a:xfrm>
            <a:off x="584200" y="646330"/>
            <a:ext cx="7835900" cy="2323713"/>
          </a:xfrm>
          <a:prstGeom prst="rect">
            <a:avLst/>
          </a:prstGeom>
          <a:noFill/>
          <a:ln w="9525">
            <a:noFill/>
            <a:miter lim="800000"/>
            <a:headEnd/>
            <a:tailEnd/>
          </a:ln>
        </p:spPr>
        <p:txBody>
          <a:bodyPr wrap="square">
            <a:spAutoFit/>
          </a:bodyPr>
          <a:lstStyle/>
          <a:p>
            <a:pPr eaLnBrk="0" hangingPunct="0">
              <a:lnSpc>
                <a:spcPct val="25000"/>
              </a:lnSpc>
            </a:pPr>
            <a:endParaRPr lang="en-US" sz="2000" dirty="0"/>
          </a:p>
          <a:p>
            <a:pPr eaLnBrk="0" hangingPunct="0">
              <a:buFontTx/>
              <a:buChar char="•"/>
            </a:pPr>
            <a:r>
              <a:rPr lang="en-US" sz="2800"/>
              <a:t> </a:t>
            </a:r>
            <a:r>
              <a:rPr lang="en-US" sz="2800" smtClean="0"/>
              <a:t>We require the ability to simulate a 1-D shock without knowing the post-shock conditions </a:t>
            </a:r>
            <a:r>
              <a:rPr lang="en-US" sz="2800" i="1" smtClean="0"/>
              <a:t>a priori</a:t>
            </a:r>
            <a:r>
              <a:rPr lang="en-US" sz="2800" smtClean="0"/>
              <a:t>.</a:t>
            </a:r>
          </a:p>
          <a:p>
            <a:pPr eaLnBrk="0" hangingPunct="0">
              <a:buFontTx/>
              <a:buChar char="•"/>
            </a:pPr>
            <a:r>
              <a:rPr lang="en-US" sz="2800"/>
              <a:t> </a:t>
            </a:r>
            <a:r>
              <a:rPr lang="en-US" sz="2800" smtClean="0"/>
              <a:t>To this end, we simulate an unsteady 1-D shock, and make use of a sampling region which moves with the shock.</a:t>
            </a:r>
          </a:p>
        </p:txBody>
      </p:sp>
    </p:spTree>
    <p:extLst>
      <p:ext uri="{BB962C8B-B14F-4D97-AF65-F5344CB8AC3E}">
        <p14:creationId xmlns:p14="http://schemas.microsoft.com/office/powerpoint/2010/main" val="101134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TotalTime>
  <Words>1569</Words>
  <Application>Microsoft Office PowerPoint</Application>
  <PresentationFormat>On-screen Show (4:3)</PresentationFormat>
  <Paragraphs>144</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dc:creator>
  <cp:lastModifiedBy>James</cp:lastModifiedBy>
  <cp:revision>402</cp:revision>
  <dcterms:created xsi:type="dcterms:W3CDTF">2010-06-25T15:16:18Z</dcterms:created>
  <dcterms:modified xsi:type="dcterms:W3CDTF">2011-06-29T18:51:49Z</dcterms:modified>
</cp:coreProperties>
</file>