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2" r:id="rId2"/>
    <p:sldId id="317" r:id="rId3"/>
    <p:sldId id="318" r:id="rId4"/>
    <p:sldId id="389" r:id="rId5"/>
    <p:sldId id="390" r:id="rId6"/>
    <p:sldId id="391" r:id="rId7"/>
    <p:sldId id="354" r:id="rId8"/>
    <p:sldId id="357" r:id="rId9"/>
    <p:sldId id="364" r:id="rId10"/>
    <p:sldId id="358" r:id="rId11"/>
    <p:sldId id="363" r:id="rId12"/>
    <p:sldId id="376" r:id="rId13"/>
    <p:sldId id="366" r:id="rId14"/>
    <p:sldId id="367" r:id="rId15"/>
    <p:sldId id="383" r:id="rId16"/>
    <p:sldId id="375" r:id="rId17"/>
    <p:sldId id="368" r:id="rId18"/>
    <p:sldId id="369" r:id="rId19"/>
    <p:sldId id="356" r:id="rId20"/>
    <p:sldId id="329" r:id="rId21"/>
    <p:sldId id="332" r:id="rId22"/>
    <p:sldId id="339" r:id="rId23"/>
    <p:sldId id="341" r:id="rId24"/>
    <p:sldId id="334" r:id="rId25"/>
    <p:sldId id="338" r:id="rId26"/>
    <p:sldId id="372" r:id="rId27"/>
    <p:sldId id="371" r:id="rId28"/>
    <p:sldId id="386" r:id="rId29"/>
    <p:sldId id="374" r:id="rId30"/>
    <p:sldId id="370" r:id="rId31"/>
    <p:sldId id="350" r:id="rId32"/>
    <p:sldId id="351" r:id="rId33"/>
    <p:sldId id="385" r:id="rId34"/>
    <p:sldId id="378" r:id="rId35"/>
    <p:sldId id="388" r:id="rId36"/>
    <p:sldId id="379" r:id="rId37"/>
    <p:sldId id="380" r:id="rId38"/>
    <p:sldId id="3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EAB200"/>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59B4E-DCAC-48F4-8A72-72AB8F68B2A6}" type="datetimeFigureOut">
              <a:rPr lang="en-US" smtClean="0"/>
              <a:pPr/>
              <a:t>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59B4E-DCAC-48F4-8A72-72AB8F68B2A6}" type="datetimeFigureOut">
              <a:rPr lang="en-US" smtClean="0"/>
              <a:pPr/>
              <a:t>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159B4E-DCAC-48F4-8A72-72AB8F68B2A6}" type="datetimeFigureOut">
              <a:rPr lang="en-US" smtClean="0"/>
              <a:pPr/>
              <a:t>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159B4E-DCAC-48F4-8A72-72AB8F68B2A6}" type="datetimeFigureOut">
              <a:rPr lang="en-US" smtClean="0"/>
              <a:pPr/>
              <a:t>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59B4E-DCAC-48F4-8A72-72AB8F68B2A6}" type="datetimeFigureOut">
              <a:rPr lang="en-US" smtClean="0"/>
              <a:pPr/>
              <a:t>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59B4E-DCAC-48F4-8A72-72AB8F68B2A6}" type="datetimeFigureOut">
              <a:rPr lang="en-US" smtClean="0"/>
              <a:pPr/>
              <a:t>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54DE6-9543-4C74-AE46-3B63F93AAF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0"/>
            <a:ext cx="7772400" cy="2308324"/>
          </a:xfrm>
          <a:prstGeom prst="rect">
            <a:avLst/>
          </a:prstGeom>
          <a:noFill/>
        </p:spPr>
        <p:txBody>
          <a:bodyPr wrap="square" rtlCol="0">
            <a:spAutoFit/>
          </a:bodyPr>
          <a:lstStyle/>
          <a:p>
            <a:pPr algn="ctr"/>
            <a:r>
              <a:rPr lang="en-US" sz="4800" b="1"/>
              <a:t>Sensitivity Analysis for DSMC Simulations of </a:t>
            </a:r>
            <a:r>
              <a:rPr lang="en-US" sz="4800" b="1" smtClean="0"/>
              <a:t>High-Temperature </a:t>
            </a:r>
            <a:r>
              <a:rPr lang="en-US" sz="4800" b="1"/>
              <a:t>Air Chemistry</a:t>
            </a:r>
            <a:endParaRPr lang="en-US" sz="4800">
              <a:latin typeface="Times New Roman" pitchFamily="18" charset="0"/>
              <a:cs typeface="Times New Roman" pitchFamily="18" charset="0"/>
            </a:endParaRPr>
          </a:p>
        </p:txBody>
      </p:sp>
      <p:sp>
        <p:nvSpPr>
          <p:cNvPr id="8" name="TextBox 7"/>
          <p:cNvSpPr txBox="1"/>
          <p:nvPr/>
        </p:nvSpPr>
        <p:spPr>
          <a:xfrm>
            <a:off x="914400" y="2743200"/>
            <a:ext cx="7315200" cy="1077218"/>
          </a:xfrm>
          <a:prstGeom prst="rect">
            <a:avLst/>
          </a:prstGeom>
          <a:noFill/>
          <a:ln>
            <a:noFill/>
          </a:ln>
        </p:spPr>
        <p:txBody>
          <a:bodyPr wrap="square" rtlCol="0">
            <a:spAutoFit/>
          </a:bodyPr>
          <a:lstStyle/>
          <a:p>
            <a:pPr algn="ctr"/>
            <a:r>
              <a:rPr lang="en-US" sz="3200" b="1" smtClean="0">
                <a:solidFill>
                  <a:schemeClr val="accent6">
                    <a:lumMod val="75000"/>
                  </a:schemeClr>
                </a:solidFill>
                <a:latin typeface="Times New Roman" pitchFamily="18" charset="0"/>
                <a:cs typeface="Times New Roman" pitchFamily="18" charset="0"/>
              </a:rPr>
              <a:t>James S. Strand and David B. Goldstein</a:t>
            </a:r>
          </a:p>
          <a:p>
            <a:pPr algn="ctr"/>
            <a:r>
              <a:rPr lang="en-US" sz="3200" b="1" smtClean="0">
                <a:solidFill>
                  <a:schemeClr val="accent6">
                    <a:lumMod val="75000"/>
                  </a:schemeClr>
                </a:solidFill>
                <a:latin typeface="Times New Roman" pitchFamily="18" charset="0"/>
                <a:cs typeface="Times New Roman" pitchFamily="18" charset="0"/>
              </a:rPr>
              <a:t>The University of Texas at Austin</a:t>
            </a:r>
            <a:endParaRPr lang="en-US" sz="3200" b="1">
              <a:solidFill>
                <a:schemeClr val="accent6">
                  <a:lumMod val="75000"/>
                </a:schemeClr>
              </a:solidFill>
              <a:latin typeface="Times New Roman" pitchFamily="18" charset="0"/>
              <a:cs typeface="Times New Roman" pitchFamily="18" charset="0"/>
            </a:endParaRPr>
          </a:p>
        </p:txBody>
      </p:sp>
      <p:sp>
        <p:nvSpPr>
          <p:cNvPr id="9" name="TextBox 8"/>
          <p:cNvSpPr txBox="1"/>
          <p:nvPr/>
        </p:nvSpPr>
        <p:spPr>
          <a:xfrm>
            <a:off x="914400" y="4114800"/>
            <a:ext cx="7315200" cy="830997"/>
          </a:xfrm>
          <a:prstGeom prst="rect">
            <a:avLst/>
          </a:prstGeom>
          <a:noFill/>
          <a:ln>
            <a:noFill/>
          </a:ln>
        </p:spPr>
        <p:txBody>
          <a:bodyPr wrap="square" rtlCol="0">
            <a:spAutoFit/>
          </a:bodyPr>
          <a:lstStyle/>
          <a:p>
            <a:pPr algn="ctr"/>
            <a:r>
              <a:rPr lang="en-US" sz="2400" b="1" smtClean="0">
                <a:latin typeface="Times New Roman" pitchFamily="18" charset="0"/>
                <a:cs typeface="Times New Roman" pitchFamily="18" charset="0"/>
              </a:rPr>
              <a:t>Sponsored by the Department of Energy through the PSAAP Program</a:t>
            </a:r>
            <a:endParaRPr lang="en-US" sz="2400" b="1">
              <a:latin typeface="Times New Roman" pitchFamily="18" charset="0"/>
              <a:cs typeface="Times New Roman" pitchFamily="18" charset="0"/>
            </a:endParaRPr>
          </a:p>
        </p:txBody>
      </p:sp>
      <p:pic>
        <p:nvPicPr>
          <p:cNvPr id="52225" name="Picture 1"/>
          <p:cNvPicPr>
            <a:picLocks noChangeAspect="1" noChangeArrowheads="1"/>
          </p:cNvPicPr>
          <p:nvPr/>
        </p:nvPicPr>
        <p:blipFill>
          <a:blip r:embed="rId2" cstate="print"/>
          <a:srcRect l="17187" t="14583" r="42969" b="72917"/>
          <a:stretch>
            <a:fillRect/>
          </a:stretch>
        </p:blipFill>
        <p:spPr bwMode="auto">
          <a:xfrm>
            <a:off x="558800" y="5478363"/>
            <a:ext cx="2331720" cy="548640"/>
          </a:xfrm>
          <a:prstGeom prst="rect">
            <a:avLst/>
          </a:prstGeom>
          <a:noFill/>
          <a:ln w="9525">
            <a:noFill/>
            <a:miter lim="800000"/>
            <a:headEnd/>
            <a:tailEnd/>
          </a:ln>
        </p:spPr>
      </p:pic>
      <p:sp>
        <p:nvSpPr>
          <p:cNvPr id="6" name="TextBox 5"/>
          <p:cNvSpPr txBox="1"/>
          <p:nvPr/>
        </p:nvSpPr>
        <p:spPr>
          <a:xfrm>
            <a:off x="0" y="6027003"/>
            <a:ext cx="3860800" cy="830997"/>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Predictive Engineering and Computational Sciences</a:t>
            </a:r>
            <a:endParaRPr lang="en-US" sz="2400" b="1">
              <a:latin typeface="Times New Roman" pitchFamily="18" charset="0"/>
              <a:cs typeface="Times New Roman" pitchFamily="18" charset="0"/>
            </a:endParaRP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535" y="5136841"/>
            <a:ext cx="1809579" cy="96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16650" y="6026078"/>
            <a:ext cx="2927350" cy="830997"/>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Computational Fluid Physics Laboratory</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380647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Internal Modes</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656302"/>
            <a:ext cx="7708900" cy="5647700"/>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dirty="0" smtClean="0">
                <a:cs typeface="Times New Roman" pitchFamily="18" charset="0"/>
              </a:rPr>
              <a:t> </a:t>
            </a:r>
            <a:r>
              <a:rPr lang="en-US" sz="2800" dirty="0"/>
              <a:t>Rotation is assumed to be fully excited</a:t>
            </a:r>
            <a:r>
              <a:rPr lang="en-US" sz="2800" dirty="0" smtClean="0"/>
              <a:t>.</a:t>
            </a:r>
          </a:p>
          <a:p>
            <a:pPr marL="914400" lvl="1" indent="-457200" eaLnBrk="0" hangingPunct="0">
              <a:buFont typeface="Wingdings" pitchFamily="2" charset="2"/>
              <a:buChar char="§"/>
            </a:pPr>
            <a:r>
              <a:rPr lang="en-US" sz="2400" smtClean="0"/>
              <a:t>Each particle has its own value of rotational energy, and this variable is continuously distributed.</a:t>
            </a:r>
          </a:p>
          <a:p>
            <a:pPr eaLnBrk="0" hangingPunct="0">
              <a:buFontTx/>
              <a:buChar char="•"/>
            </a:pPr>
            <a:r>
              <a:rPr lang="en-US" sz="2800" smtClean="0"/>
              <a:t> Vibrational </a:t>
            </a:r>
            <a:r>
              <a:rPr lang="en-US" sz="2800"/>
              <a:t>levels are quantized.</a:t>
            </a:r>
          </a:p>
          <a:p>
            <a:pPr marL="914400" lvl="1" indent="-457200" eaLnBrk="0" hangingPunct="0">
              <a:buFont typeface="Wingdings" pitchFamily="2" charset="2"/>
              <a:buChar char="§"/>
            </a:pPr>
            <a:r>
              <a:rPr lang="en-US" sz="2400" smtClean="0"/>
              <a:t>Each </a:t>
            </a:r>
            <a:r>
              <a:rPr lang="en-US" sz="2400"/>
              <a:t>particle has its own vibrational level, which is associated with a certain vibrational energy based on the simple harmonic oscillator model.</a:t>
            </a:r>
          </a:p>
          <a:p>
            <a:pPr eaLnBrk="0" hangingPunct="0">
              <a:buFontTx/>
              <a:buChar char="•"/>
            </a:pPr>
            <a:r>
              <a:rPr lang="en-US" sz="2800" smtClean="0"/>
              <a:t> Relevant parameters are Z</a:t>
            </a:r>
            <a:r>
              <a:rPr lang="en-US" sz="2800" baseline="-25000" smtClean="0"/>
              <a:t>R</a:t>
            </a:r>
            <a:r>
              <a:rPr lang="en-US" sz="2800" smtClean="0"/>
              <a:t> and Z</a:t>
            </a:r>
            <a:r>
              <a:rPr lang="en-US" sz="2800" baseline="-25000" smtClean="0"/>
              <a:t>V</a:t>
            </a:r>
            <a:r>
              <a:rPr lang="en-US" sz="2800" smtClean="0"/>
              <a:t>, the rotational and vibrational </a:t>
            </a:r>
            <a:r>
              <a:rPr lang="en-US" sz="2800"/>
              <a:t>collision </a:t>
            </a:r>
            <a:r>
              <a:rPr lang="en-US" sz="2800" smtClean="0"/>
              <a:t>numbers.  </a:t>
            </a:r>
          </a:p>
          <a:p>
            <a:pPr marL="914400" lvl="1" indent="-457200" eaLnBrk="0" hangingPunct="0">
              <a:buFont typeface="Wingdings" pitchFamily="2" charset="2"/>
              <a:buChar char="§"/>
            </a:pPr>
            <a:r>
              <a:rPr lang="en-US" sz="2400" smtClean="0"/>
              <a:t>Z</a:t>
            </a:r>
            <a:r>
              <a:rPr lang="en-US" sz="2400" baseline="-25000" smtClean="0"/>
              <a:t>R</a:t>
            </a:r>
            <a:r>
              <a:rPr lang="en-US" sz="2400" smtClean="0"/>
              <a:t> </a:t>
            </a:r>
            <a:r>
              <a:rPr lang="en-US" sz="2400"/>
              <a:t>= 1/</a:t>
            </a:r>
            <a:r>
              <a:rPr lang="el-GR" sz="2400"/>
              <a:t>Λ</a:t>
            </a:r>
            <a:r>
              <a:rPr lang="en-US" sz="2400" baseline="-25000"/>
              <a:t>R</a:t>
            </a:r>
            <a:r>
              <a:rPr lang="en-US" sz="2400"/>
              <a:t>, where </a:t>
            </a:r>
            <a:r>
              <a:rPr lang="el-GR" sz="2400"/>
              <a:t>Λ</a:t>
            </a:r>
            <a:r>
              <a:rPr lang="en-US" sz="2400" baseline="-25000"/>
              <a:t>R</a:t>
            </a:r>
            <a:r>
              <a:rPr lang="en-US" sz="2400"/>
              <a:t> is the probability of the rotational energy of a given molecule being redistributed </a:t>
            </a:r>
            <a:r>
              <a:rPr lang="en-US" sz="2400" smtClean="0"/>
              <a:t>during </a:t>
            </a:r>
            <a:r>
              <a:rPr lang="en-US" sz="2400"/>
              <a:t>a given </a:t>
            </a:r>
            <a:r>
              <a:rPr lang="en-US" sz="2400" smtClean="0"/>
              <a:t>collision.</a:t>
            </a:r>
          </a:p>
          <a:p>
            <a:pPr marL="914400" lvl="1" indent="-457200" eaLnBrk="0" hangingPunct="0">
              <a:buFont typeface="Wingdings" pitchFamily="2" charset="2"/>
              <a:buChar char="§"/>
            </a:pPr>
            <a:r>
              <a:rPr lang="en-US" sz="2400" smtClean="0"/>
              <a:t>Z</a:t>
            </a:r>
            <a:r>
              <a:rPr lang="en-US" sz="2400" baseline="-25000" smtClean="0"/>
              <a:t>V</a:t>
            </a:r>
            <a:r>
              <a:rPr lang="en-US" sz="2400" smtClean="0"/>
              <a:t> = 1/</a:t>
            </a:r>
            <a:r>
              <a:rPr lang="el-GR" sz="2400" smtClean="0"/>
              <a:t>Λ</a:t>
            </a:r>
            <a:r>
              <a:rPr lang="en-US" sz="2400" baseline="-25000"/>
              <a:t>V</a:t>
            </a:r>
            <a:endParaRPr lang="en-US" sz="2400" b="1" smtClean="0">
              <a:cs typeface="Times New Roman" pitchFamily="18" charset="0"/>
            </a:endParaRPr>
          </a:p>
          <a:p>
            <a:pPr marL="914400" lvl="1" indent="-457200" eaLnBrk="0" hangingPunct="0">
              <a:buFont typeface="Wingdings" pitchFamily="2" charset="2"/>
              <a:buChar char="§"/>
            </a:pPr>
            <a:r>
              <a:rPr lang="en-US" sz="2400" smtClean="0"/>
              <a:t>Z</a:t>
            </a:r>
            <a:r>
              <a:rPr lang="en-US" sz="2400" baseline="-25000" smtClean="0"/>
              <a:t>R</a:t>
            </a:r>
            <a:r>
              <a:rPr lang="en-US" sz="2400" smtClean="0"/>
              <a:t> and Z</a:t>
            </a:r>
            <a:r>
              <a:rPr lang="en-US" sz="2400" baseline="-25000" smtClean="0"/>
              <a:t>V</a:t>
            </a:r>
            <a:r>
              <a:rPr lang="en-US" sz="2400" smtClean="0"/>
              <a:t> are treated as constants.</a:t>
            </a:r>
            <a:endParaRPr lang="en-US" sz="2400" b="1">
              <a:cs typeface="Times New Roman" pitchFamily="18" charset="0"/>
            </a:endParaRPr>
          </a:p>
        </p:txBody>
      </p:sp>
    </p:spTree>
    <p:extLst>
      <p:ext uri="{BB962C8B-B14F-4D97-AF65-F5344CB8AC3E}">
        <p14:creationId xmlns:p14="http://schemas.microsoft.com/office/powerpoint/2010/main" val="244899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Chemistry Implementation</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584200" y="656302"/>
                <a:ext cx="7708900" cy="2155142"/>
              </a:xfrm>
              <a:prstGeom prst="rect">
                <a:avLst/>
              </a:prstGeom>
              <a:noFill/>
              <a:ln w="9525">
                <a:noFill/>
                <a:miter lim="800000"/>
                <a:headEnd/>
                <a:tailEnd/>
              </a:ln>
            </p:spPr>
            <p:txBody>
              <a:bodyPr>
                <a:spAutoFit/>
              </a:bodyPr>
              <a:lstStyle/>
              <a:p>
                <a:pPr eaLnBrk="0" hangingPunct="0">
                  <a:lnSpc>
                    <a:spcPct val="25000"/>
                  </a:lnSpc>
                </a:pPr>
                <a:endParaRPr lang="en-US" sz="2000" dirty="0" smtClean="0"/>
              </a:p>
              <a:p>
                <a:pPr eaLnBrk="0" hangingPunct="0"/>
                <a:r>
                  <a:rPr lang="en-US" sz="2800" dirty="0" smtClean="0">
                    <a:cs typeface="Times New Roman" pitchFamily="18" charset="0"/>
                  </a:rPr>
                  <a:t>Reaction cross-sections based on Arrhenius rates</a:t>
                </a:r>
              </a:p>
              <a:p>
                <a:pPr marL="914400" lvl="1" indent="-457200" eaLnBrk="0" hangingPunct="0">
                  <a:buFont typeface="Wingdings" pitchFamily="2" charset="2"/>
                  <a:buChar char="§"/>
                </a:pPr>
                <a:r>
                  <a:rPr lang="en-US" sz="2400" dirty="0" smtClean="0">
                    <a:cs typeface="Times New Roman" pitchFamily="18" charset="0"/>
                  </a:rPr>
                  <a:t>TCE model allows determination of reaction cross-sections from Arrhenius parameters.</a:t>
                </a:r>
              </a:p>
              <a:p>
                <a:pPr lvl="1" eaLnBrk="0" hangingPunct="0"/>
                <a14:m>
                  <m:oMathPara xmlns:m="http://schemas.openxmlformats.org/officeDocument/2006/math">
                    <m:oMathParaPr>
                      <m:jc m:val="centerGroup"/>
                    </m:oMathParaPr>
                    <m:oMath xmlns:m="http://schemas.openxmlformats.org/officeDocument/2006/math">
                      <m:r>
                        <a:rPr lang="en-US" sz="2800" b="0" i="1" smtClean="0">
                          <a:latin typeface="Cambria Math"/>
                          <a:cs typeface="Times New Roman" pitchFamily="18" charset="0"/>
                        </a:rPr>
                        <m:t>𝑘</m:t>
                      </m:r>
                      <m:d>
                        <m:dPr>
                          <m:ctrlPr>
                            <a:rPr lang="en-US" sz="2800" i="1" smtClean="0">
                              <a:latin typeface="Cambria Math"/>
                              <a:cs typeface="Times New Roman" pitchFamily="18" charset="0"/>
                            </a:rPr>
                          </m:ctrlPr>
                        </m:dPr>
                        <m:e>
                          <m:r>
                            <a:rPr lang="en-US" sz="2800" b="0" i="1" smtClean="0">
                              <a:latin typeface="Cambria Math"/>
                              <a:cs typeface="Times New Roman" pitchFamily="18" charset="0"/>
                            </a:rPr>
                            <m:t>𝑇</m:t>
                          </m:r>
                        </m:e>
                      </m:d>
                      <m:r>
                        <a:rPr lang="en-US" sz="2800" b="0" i="1" smtClean="0">
                          <a:latin typeface="Cambria Math"/>
                          <a:cs typeface="Times New Roman" pitchFamily="18" charset="0"/>
                        </a:rPr>
                        <m:t>=</m:t>
                      </m:r>
                      <m:r>
                        <a:rPr lang="en-US" sz="2800" b="1" i="1" smtClean="0">
                          <a:solidFill>
                            <a:srgbClr val="FF0000"/>
                          </a:solidFill>
                          <a:latin typeface="Cambria Math"/>
                          <a:ea typeface="Cambria Math"/>
                          <a:cs typeface="Times New Roman" pitchFamily="18" charset="0"/>
                        </a:rPr>
                        <m:t>𝑨</m:t>
                      </m:r>
                      <m:sSup>
                        <m:sSupPr>
                          <m:ctrlPr>
                            <a:rPr lang="el-GR" sz="2800" i="1" smtClean="0">
                              <a:latin typeface="Cambria Math"/>
                              <a:ea typeface="Cambria Math"/>
                              <a:cs typeface="Times New Roman" pitchFamily="18" charset="0"/>
                            </a:rPr>
                          </m:ctrlPr>
                        </m:sSupPr>
                        <m:e>
                          <m:r>
                            <a:rPr lang="en-US" sz="2800" b="0" i="1" smtClean="0">
                              <a:latin typeface="Cambria Math"/>
                              <a:ea typeface="Cambria Math"/>
                              <a:cs typeface="Times New Roman" pitchFamily="18" charset="0"/>
                            </a:rPr>
                            <m:t>𝑇</m:t>
                          </m:r>
                        </m:e>
                        <m:sup>
                          <m:r>
                            <a:rPr lang="el-GR" sz="2800" b="1" i="1" smtClean="0">
                              <a:solidFill>
                                <a:srgbClr val="7030A0"/>
                              </a:solidFill>
                              <a:latin typeface="Cambria Math"/>
                              <a:ea typeface="Cambria Math"/>
                              <a:cs typeface="Times New Roman" pitchFamily="18" charset="0"/>
                            </a:rPr>
                            <m:t>𝜼</m:t>
                          </m:r>
                        </m:sup>
                      </m:sSup>
                      <m:sSup>
                        <m:sSupPr>
                          <m:ctrlPr>
                            <a:rPr lang="el-GR" sz="2800" i="1" smtClean="0">
                              <a:latin typeface="Cambria Math"/>
                              <a:ea typeface="Cambria Math"/>
                              <a:cs typeface="Times New Roman" pitchFamily="18" charset="0"/>
                            </a:rPr>
                          </m:ctrlPr>
                        </m:sSupPr>
                        <m:e>
                          <m:r>
                            <a:rPr lang="en-US" sz="2800" b="0" i="1" smtClean="0">
                              <a:latin typeface="Cambria Math"/>
                              <a:ea typeface="Cambria Math"/>
                              <a:cs typeface="Times New Roman" pitchFamily="18" charset="0"/>
                            </a:rPr>
                            <m:t>𝑒</m:t>
                          </m:r>
                        </m:e>
                        <m:sup>
                          <m:r>
                            <a:rPr lang="en-US" sz="2800" b="0" i="1" smtClean="0">
                              <a:latin typeface="Cambria Math"/>
                              <a:ea typeface="Cambria Math"/>
                              <a:cs typeface="Times New Roman" pitchFamily="18" charset="0"/>
                            </a:rPr>
                            <m:t>−</m:t>
                          </m:r>
                          <m:sSub>
                            <m:sSubPr>
                              <m:ctrlPr>
                                <a:rPr lang="en-US" sz="2800" b="1" i="1" smtClean="0">
                                  <a:solidFill>
                                    <a:srgbClr val="00B050"/>
                                  </a:solidFill>
                                  <a:latin typeface="Cambria Math"/>
                                  <a:ea typeface="Cambria Math"/>
                                  <a:cs typeface="Times New Roman" pitchFamily="18" charset="0"/>
                                </a:rPr>
                              </m:ctrlPr>
                            </m:sSubPr>
                            <m:e>
                              <m:r>
                                <a:rPr lang="en-US" sz="2800" b="1" i="1" smtClean="0">
                                  <a:solidFill>
                                    <a:srgbClr val="00B050"/>
                                  </a:solidFill>
                                  <a:latin typeface="Cambria Math"/>
                                  <a:ea typeface="Cambria Math"/>
                                  <a:cs typeface="Times New Roman" pitchFamily="18" charset="0"/>
                                </a:rPr>
                                <m:t>𝑬</m:t>
                              </m:r>
                            </m:e>
                            <m:sub>
                              <m:r>
                                <a:rPr lang="en-US" sz="2800" b="1" i="1" smtClean="0">
                                  <a:solidFill>
                                    <a:srgbClr val="00B050"/>
                                  </a:solidFill>
                                  <a:latin typeface="Cambria Math"/>
                                  <a:ea typeface="Cambria Math"/>
                                  <a:cs typeface="Times New Roman" pitchFamily="18" charset="0"/>
                                </a:rPr>
                                <m:t>𝒂</m:t>
                              </m:r>
                            </m:sub>
                          </m:sSub>
                          <m:r>
                            <a:rPr lang="en-US" sz="2800" b="0" i="1" smtClean="0">
                              <a:latin typeface="Cambria Math"/>
                              <a:ea typeface="Cambria Math"/>
                              <a:cs typeface="Times New Roman" pitchFamily="18" charset="0"/>
                            </a:rPr>
                            <m:t>/</m:t>
                          </m:r>
                          <m:r>
                            <a:rPr lang="en-US" sz="2800" b="0" i="1" smtClean="0">
                              <a:latin typeface="Cambria Math"/>
                              <a:ea typeface="Cambria Math"/>
                              <a:cs typeface="Times New Roman" pitchFamily="18" charset="0"/>
                            </a:rPr>
                            <m:t>𝑘𝑇</m:t>
                          </m:r>
                        </m:sup>
                      </m:sSup>
                    </m:oMath>
                  </m:oMathPara>
                </a14:m>
                <a:endParaRPr lang="en-US" sz="2800" dirty="0" smtClean="0">
                  <a:cs typeface="Times New Roman" pitchFamily="18" charset="0"/>
                </a:endParaRPr>
              </a:p>
              <a:p>
                <a:pPr lvl="1" eaLnBrk="0" hangingPunct="0"/>
                <a:endParaRPr lang="en-US" sz="2400" dirty="0" smtClean="0">
                  <a:cs typeface="Times New Roman" pitchFamily="18" charset="0"/>
                </a:endParaRPr>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584200" y="656302"/>
                <a:ext cx="7708900" cy="2155142"/>
              </a:xfrm>
              <a:prstGeom prst="rect">
                <a:avLst/>
              </a:prstGeom>
              <a:blipFill rotWithShape="1">
                <a:blip r:embed="rId2"/>
                <a:stretch>
                  <a:fillRect l="-166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9"/>
              <p:cNvSpPr txBox="1">
                <a:spLocks noChangeArrowheads="1"/>
              </p:cNvSpPr>
              <p:nvPr/>
            </p:nvSpPr>
            <p:spPr bwMode="auto">
              <a:xfrm>
                <a:off x="-12700" y="2277676"/>
                <a:ext cx="9144000" cy="1067536"/>
              </a:xfrm>
              <a:prstGeom prst="rect">
                <a:avLst/>
              </a:prstGeom>
              <a:noFill/>
              <a:ln w="9525">
                <a:noFill/>
                <a:miter lim="800000"/>
                <a:headEnd/>
                <a:tailEnd/>
              </a:ln>
            </p:spPr>
            <p:txBody>
              <a:bodyPr wrap="square">
                <a:spAutoFit/>
              </a:bodyPr>
              <a:lstStyle/>
              <a:p>
                <a:pPr eaLnBrk="0" hangingPunct="0">
                  <a:lnSpc>
                    <a:spcPct val="25000"/>
                  </a:lnSpc>
                </a:pPr>
                <a:endParaRPr lang="en-US" sz="2000" b="1" dirty="0" smtClean="0"/>
              </a:p>
              <a:p>
                <a:pPr lvl="1" eaLnBrk="0" hangingPunct="0"/>
                <a14:m>
                  <m:oMathPara xmlns:m="http://schemas.openxmlformats.org/officeDocument/2006/math">
                    <m:oMathParaPr>
                      <m:jc m:val="centerGroup"/>
                    </m:oMathParaPr>
                    <m:oMath xmlns:m="http://schemas.openxmlformats.org/officeDocument/2006/math">
                      <m:f>
                        <m:fPr>
                          <m:ctrlPr>
                            <a:rPr lang="en-US" sz="2000" b="1" i="1" smtClean="0">
                              <a:latin typeface="Cambria Math"/>
                              <a:cs typeface="Times New Roman" pitchFamily="18" charset="0"/>
                            </a:rPr>
                          </m:ctrlPr>
                        </m:fPr>
                        <m:num>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𝝈</m:t>
                              </m:r>
                            </m:e>
                            <m:sub>
                              <m:r>
                                <a:rPr lang="en-US" sz="2000" b="1" i="1" smtClean="0">
                                  <a:latin typeface="Cambria Math"/>
                                  <a:cs typeface="Times New Roman" pitchFamily="18" charset="0"/>
                                </a:rPr>
                                <m:t>𝑹</m:t>
                              </m:r>
                            </m:sub>
                          </m:sSub>
                        </m:num>
                        <m:den>
                          <m:sSub>
                            <m:sSubPr>
                              <m:ctrlPr>
                                <a:rPr lang="en-US" sz="2000" b="1" i="1" smtClean="0">
                                  <a:latin typeface="Cambria Math"/>
                                  <a:cs typeface="Times New Roman" pitchFamily="18" charset="0"/>
                                </a:rPr>
                              </m:ctrlPr>
                            </m:sSubPr>
                            <m:e>
                              <m:r>
                                <a:rPr lang="en-US" sz="2000" b="1" i="1">
                                  <a:latin typeface="Cambria Math"/>
                                  <a:ea typeface="Cambria Math"/>
                                  <a:cs typeface="Times New Roman" pitchFamily="18" charset="0"/>
                                </a:rPr>
                                <m:t>𝝈</m:t>
                              </m:r>
                            </m:e>
                            <m:sub>
                              <m:r>
                                <a:rPr lang="en-US" sz="2000" b="1" i="1" smtClean="0">
                                  <a:latin typeface="Cambria Math"/>
                                  <a:cs typeface="Times New Roman" pitchFamily="18" charset="0"/>
                                </a:rPr>
                                <m:t>𝑻</m:t>
                              </m:r>
                            </m:sub>
                          </m:sSub>
                        </m:den>
                      </m:f>
                      <m:r>
                        <a:rPr lang="en-US" sz="2000" b="1" i="1" smtClean="0">
                          <a:latin typeface="Cambria Math"/>
                          <a:cs typeface="Times New Roman" pitchFamily="18" charset="0"/>
                        </a:rPr>
                        <m:t>=</m:t>
                      </m:r>
                      <m:f>
                        <m:fPr>
                          <m:ctrlPr>
                            <a:rPr lang="en-US" sz="2000" b="1" i="1" smtClean="0">
                              <a:latin typeface="Cambria Math"/>
                              <a:cs typeface="Times New Roman" pitchFamily="18" charset="0"/>
                            </a:rPr>
                          </m:ctrlPr>
                        </m:fPr>
                        <m:num>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𝝅</m:t>
                              </m:r>
                            </m:e>
                            <m:sup>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sup>
                          </m:sSup>
                          <m:r>
                            <a:rPr lang="en-US" sz="2000" b="1" i="1" smtClean="0">
                              <a:latin typeface="Cambria Math"/>
                              <a:ea typeface="Cambria Math"/>
                              <a:cs typeface="Times New Roman" pitchFamily="18" charset="0"/>
                            </a:rPr>
                            <m:t>𝜺</m:t>
                          </m:r>
                          <m:r>
                            <a:rPr lang="en-US" sz="2000" b="1" i="1" smtClean="0">
                              <a:solidFill>
                                <a:srgbClr val="FF0000"/>
                              </a:solidFill>
                              <a:latin typeface="Cambria Math"/>
                              <a:ea typeface="Cambria Math"/>
                              <a:cs typeface="Times New Roman" pitchFamily="18" charset="0"/>
                            </a:rPr>
                            <m:t>𝑨</m:t>
                          </m:r>
                          <m:sSup>
                            <m:sSupPr>
                              <m:ctrlPr>
                                <a:rPr lang="el-GR" sz="2000" b="1" i="1" smtClean="0">
                                  <a:latin typeface="Cambria Math"/>
                                  <a:ea typeface="Cambria Math"/>
                                  <a:cs typeface="Times New Roman" pitchFamily="18" charset="0"/>
                                </a:rPr>
                              </m:ctrlPr>
                            </m:sSupPr>
                            <m:e>
                              <m:sSubSup>
                                <m:sSubSupPr>
                                  <m:ctrlPr>
                                    <a:rPr lang="el-GR" sz="2000" b="1" i="1" smtClean="0">
                                      <a:latin typeface="Cambria Math"/>
                                      <a:ea typeface="Cambria Math"/>
                                      <a:cs typeface="Times New Roman" pitchFamily="18" charset="0"/>
                                    </a:rPr>
                                  </m:ctrlPr>
                                </m:sSubSupPr>
                                <m:e>
                                  <m:r>
                                    <a:rPr lang="en-US" sz="2000" b="1" i="1">
                                      <a:latin typeface="Cambria Math"/>
                                      <a:ea typeface="Cambria Math"/>
                                      <a:cs typeface="Times New Roman" pitchFamily="18" charset="0"/>
                                    </a:rPr>
                                    <m:t>𝑻</m:t>
                                  </m:r>
                                </m:e>
                                <m:sub>
                                  <m:r>
                                    <a:rPr lang="en-US" sz="2000" b="1" i="1">
                                      <a:latin typeface="Cambria Math"/>
                                      <a:ea typeface="Cambria Math"/>
                                      <a:cs typeface="Times New Roman" pitchFamily="18" charset="0"/>
                                    </a:rPr>
                                    <m:t>𝒓𝒆𝒇</m:t>
                                  </m:r>
                                </m:sub>
                                <m:sup/>
                              </m:sSubSup>
                            </m:e>
                            <m:sup>
                              <m:r>
                                <a:rPr lang="el-GR" sz="2000" b="1" i="1" smtClean="0">
                                  <a:solidFill>
                                    <a:srgbClr val="7030A0"/>
                                  </a:solidFill>
                                  <a:latin typeface="Cambria Math"/>
                                  <a:ea typeface="Cambria Math"/>
                                  <a:cs typeface="Times New Roman" pitchFamily="18" charset="0"/>
                                </a:rPr>
                                <m:t>𝜼</m:t>
                              </m:r>
                            </m:sup>
                          </m:sSup>
                        </m:num>
                        <m:den>
                          <m:r>
                            <a:rPr lang="en-US" sz="2000" b="1" i="1" smtClean="0">
                              <a:latin typeface="Cambria Math"/>
                              <a:cs typeface="Times New Roman" pitchFamily="18" charset="0"/>
                            </a:rPr>
                            <m:t>𝟐</m:t>
                          </m:r>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𝝈</m:t>
                              </m:r>
                            </m:e>
                            <m:sub>
                              <m:r>
                                <a:rPr lang="en-US" sz="2000" b="1" i="1" smtClean="0">
                                  <a:latin typeface="Cambria Math"/>
                                  <a:cs typeface="Times New Roman" pitchFamily="18" charset="0"/>
                                </a:rPr>
                                <m:t>𝒓𝒆𝒇</m:t>
                              </m:r>
                            </m:sub>
                          </m:sSub>
                          <m:sSup>
                            <m:sSupPr>
                              <m:ctrlPr>
                                <a:rPr lang="en-US" sz="2000" b="1" i="1" smtClean="0">
                                  <a:latin typeface="Cambria Math"/>
                                  <a:cs typeface="Times New Roman" pitchFamily="18" charset="0"/>
                                </a:rPr>
                              </m:ctrlPr>
                            </m:sSupPr>
                            <m:e>
                              <m:r>
                                <a:rPr lang="en-US" sz="2000" b="1" i="1">
                                  <a:latin typeface="Cambria Math"/>
                                  <a:cs typeface="Times New Roman" pitchFamily="18" charset="0"/>
                                </a:rPr>
                                <m:t>(</m:t>
                              </m:r>
                              <m:r>
                                <a:rPr lang="en-US" sz="2000" b="1" i="1">
                                  <a:latin typeface="Cambria Math"/>
                                  <a:cs typeface="Times New Roman" pitchFamily="18" charset="0"/>
                                </a:rPr>
                                <m:t>𝒌</m:t>
                              </m:r>
                              <m:sSub>
                                <m:sSubPr>
                                  <m:ctrlPr>
                                    <a:rPr lang="en-US" sz="2000" b="1" i="1">
                                      <a:latin typeface="Cambria Math"/>
                                      <a:cs typeface="Times New Roman" pitchFamily="18" charset="0"/>
                                    </a:rPr>
                                  </m:ctrlPr>
                                </m:sSubPr>
                                <m:e>
                                  <m:r>
                                    <a:rPr lang="en-US" sz="2000" b="1" i="1">
                                      <a:latin typeface="Cambria Math"/>
                                      <a:cs typeface="Times New Roman" pitchFamily="18" charset="0"/>
                                    </a:rPr>
                                    <m:t>𝑻</m:t>
                                  </m:r>
                                </m:e>
                                <m:sub>
                                  <m:r>
                                    <a:rPr lang="en-US" sz="2000" b="1" i="1">
                                      <a:latin typeface="Cambria Math"/>
                                      <a:cs typeface="Times New Roman" pitchFamily="18" charset="0"/>
                                    </a:rPr>
                                    <m:t>𝒓𝒆𝒇</m:t>
                                  </m:r>
                                </m:sub>
                              </m:sSub>
                              <m:r>
                                <a:rPr lang="en-US" sz="2000" b="1" i="1">
                                  <a:latin typeface="Cambria Math"/>
                                  <a:cs typeface="Times New Roman" pitchFamily="18" charset="0"/>
                                </a:rPr>
                                <m:t>)</m:t>
                              </m:r>
                            </m:e>
                            <m:sup>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𝟏</m:t>
                              </m:r>
                              <m:r>
                                <a:rPr lang="en-US" sz="2000" b="1" i="1" smtClean="0">
                                  <a:latin typeface="Cambria Math"/>
                                  <a:ea typeface="Cambria Math"/>
                                  <a:cs typeface="Times New Roman" pitchFamily="18" charset="0"/>
                                </a:rPr>
                                <m:t>+</m:t>
                              </m:r>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ea typeface="Cambria Math"/>
                                      <a:cs typeface="Times New Roman" pitchFamily="18" charset="0"/>
                                    </a:rPr>
                                    <m:t>𝑨𝑩</m:t>
                                  </m:r>
                                </m:sub>
                              </m:sSub>
                            </m:sup>
                          </m:sSup>
                        </m:den>
                      </m:f>
                      <m:f>
                        <m:fPr>
                          <m:ctrlPr>
                            <a:rPr lang="en-US" sz="2000" b="1" i="1" smtClean="0">
                              <a:latin typeface="Cambria Math"/>
                              <a:cs typeface="Times New Roman" pitchFamily="18" charset="0"/>
                            </a:rPr>
                          </m:ctrlPr>
                        </m:fPr>
                        <m:num>
                          <m:r>
                            <a:rPr lang="el-GR" sz="2000" b="1" i="1" smtClean="0">
                              <a:latin typeface="Cambria Math"/>
                              <a:ea typeface="Cambria Math"/>
                              <a:cs typeface="Times New Roman" pitchFamily="18" charset="0"/>
                            </a:rPr>
                            <m:t>𝜞</m:t>
                          </m:r>
                          <m:r>
                            <a:rPr lang="en-US" sz="2000" b="1" i="1" smtClean="0">
                              <a:latin typeface="Cambria Math"/>
                              <a:ea typeface="Cambria Math"/>
                              <a:cs typeface="Times New Roman" pitchFamily="18" charset="0"/>
                            </a:rPr>
                            <m:t>(</m:t>
                          </m:r>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ea typeface="Cambria Math"/>
                              <a:cs typeface="Times New Roman" pitchFamily="18" charset="0"/>
                            </a:rPr>
                            <m:t>+</m:t>
                          </m:r>
                          <m:f>
                            <m:fPr>
                              <m:type m:val="skw"/>
                              <m:ctrlPr>
                                <a:rPr lang="en-US" sz="2000" b="1" i="1" smtClean="0">
                                  <a:latin typeface="Cambria Math"/>
                                  <a:ea typeface="Cambria Math"/>
                                  <a:cs typeface="Times New Roman" pitchFamily="18" charset="0"/>
                                </a:rPr>
                              </m:ctrlPr>
                            </m:fPr>
                            <m:num>
                              <m:r>
                                <a:rPr lang="en-US" sz="2000" b="1" i="1" smtClean="0">
                                  <a:latin typeface="Cambria Math"/>
                                  <a:ea typeface="Cambria Math"/>
                                  <a:cs typeface="Times New Roman" pitchFamily="18" charset="0"/>
                                </a:rPr>
                                <m:t>𝟓</m:t>
                              </m:r>
                            </m:num>
                            <m:den>
                              <m:r>
                                <a:rPr lang="en-US" sz="2000" b="1" i="1" smtClean="0">
                                  <a:latin typeface="Cambria Math"/>
                                  <a:ea typeface="Cambria Math"/>
                                  <a:cs typeface="Times New Roman" pitchFamily="18" charset="0"/>
                                </a:rPr>
                                <m:t>𝟐</m:t>
                              </m:r>
                            </m:den>
                          </m:f>
                          <m:r>
                            <a:rPr lang="en-US" sz="2000" b="1" i="1" smtClean="0">
                              <a:latin typeface="Cambria Math"/>
                              <a:ea typeface="Cambria Math"/>
                              <a:cs typeface="Times New Roman" pitchFamily="18" charset="0"/>
                            </a:rPr>
                            <m:t>−</m:t>
                          </m:r>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ea typeface="Cambria Math"/>
                                  <a:cs typeface="Times New Roman" pitchFamily="18" charset="0"/>
                                </a:rPr>
                                <m:t>𝑨𝑩</m:t>
                              </m:r>
                            </m:sub>
                          </m:sSub>
                          <m:r>
                            <a:rPr lang="en-US" sz="2000" b="1" i="1" smtClean="0">
                              <a:latin typeface="Cambria Math"/>
                              <a:ea typeface="Cambria Math"/>
                              <a:cs typeface="Times New Roman" pitchFamily="18" charset="0"/>
                            </a:rPr>
                            <m:t>)</m:t>
                          </m:r>
                        </m:num>
                        <m:den>
                          <m:r>
                            <a:rPr lang="el-GR" sz="2000" b="1" i="1" smtClean="0">
                              <a:latin typeface="Cambria Math"/>
                              <a:ea typeface="Cambria Math"/>
                              <a:cs typeface="Times New Roman" pitchFamily="18" charset="0"/>
                            </a:rPr>
                            <m:t>𝜞</m:t>
                          </m:r>
                          <m:r>
                            <a:rPr lang="en-US" sz="2000" b="1" i="1" smtClean="0">
                              <a:latin typeface="Cambria Math"/>
                              <a:ea typeface="Cambria Math"/>
                              <a:cs typeface="Times New Roman" pitchFamily="18" charset="0"/>
                            </a:rPr>
                            <m:t>(</m:t>
                          </m:r>
                          <m:acc>
                            <m:accPr>
                              <m:chr m:val="̅"/>
                              <m:ctrlPr>
                                <a:rPr lang="en-US" sz="2000" b="1" i="1">
                                  <a:latin typeface="Cambria Math"/>
                                  <a:ea typeface="Cambria Math"/>
                                  <a:cs typeface="Times New Roman" pitchFamily="18" charset="0"/>
                                </a:rPr>
                              </m:ctrlPr>
                            </m:accPr>
                            <m:e>
                              <m:r>
                                <a:rPr lang="en-US" sz="2000" b="1" i="1">
                                  <a:latin typeface="Cambria Math"/>
                                  <a:ea typeface="Cambria Math"/>
                                  <a:cs typeface="Times New Roman" pitchFamily="18" charset="0"/>
                                </a:rPr>
                                <m:t>𝜻</m:t>
                              </m:r>
                            </m:e>
                          </m:acc>
                          <m:r>
                            <a:rPr lang="en-US" sz="2000" b="1" i="1">
                              <a:latin typeface="Cambria Math"/>
                              <a:ea typeface="Cambria Math"/>
                              <a:cs typeface="Times New Roman" pitchFamily="18" charset="0"/>
                            </a:rPr>
                            <m:t>+</m:t>
                          </m:r>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f>
                            <m:fPr>
                              <m:type m:val="skw"/>
                              <m:ctrlPr>
                                <a:rPr lang="en-US" sz="2000" b="1" i="1">
                                  <a:latin typeface="Cambria Math"/>
                                  <a:ea typeface="Cambria Math"/>
                                  <a:cs typeface="Times New Roman" pitchFamily="18" charset="0"/>
                                </a:rPr>
                              </m:ctrlPr>
                            </m:fPr>
                            <m:num>
                              <m:r>
                                <a:rPr lang="en-US" sz="2000" b="1" i="1" smtClean="0">
                                  <a:latin typeface="Cambria Math"/>
                                  <a:ea typeface="Cambria Math"/>
                                  <a:cs typeface="Times New Roman" pitchFamily="18" charset="0"/>
                                </a:rPr>
                                <m:t>𝟑</m:t>
                              </m:r>
                            </m:num>
                            <m:den>
                              <m:r>
                                <a:rPr lang="en-US" sz="2000" b="1" i="1">
                                  <a:latin typeface="Cambria Math"/>
                                  <a:ea typeface="Cambria Math"/>
                                  <a:cs typeface="Times New Roman" pitchFamily="18" charset="0"/>
                                </a:rPr>
                                <m:t>𝟐</m:t>
                              </m:r>
                            </m:den>
                          </m:f>
                          <m:r>
                            <a:rPr lang="en-US" sz="2000" b="1" i="1" smtClean="0">
                              <a:latin typeface="Cambria Math"/>
                              <a:ea typeface="Cambria Math"/>
                              <a:cs typeface="Times New Roman" pitchFamily="18" charset="0"/>
                            </a:rPr>
                            <m:t>)</m:t>
                          </m:r>
                        </m:den>
                      </m:f>
                      <m:sSup>
                        <m:sSupPr>
                          <m:ctrlPr>
                            <a:rPr lang="en-US" sz="2000" b="1" i="1" smtClean="0">
                              <a:latin typeface="Cambria Math"/>
                              <a:cs typeface="Times New Roman" pitchFamily="18" charset="0"/>
                            </a:rPr>
                          </m:ctrlPr>
                        </m:sSupPr>
                        <m:e>
                          <m:d>
                            <m:dPr>
                              <m:ctrlPr>
                                <a:rPr lang="en-US" sz="2000" b="1" i="1">
                                  <a:latin typeface="Cambria Math"/>
                                  <a:cs typeface="Times New Roman" pitchFamily="18" charset="0"/>
                                </a:rPr>
                              </m:ctrlPr>
                            </m:dPr>
                            <m:e>
                              <m:f>
                                <m:fPr>
                                  <m:ctrlPr>
                                    <a:rPr lang="en-US" sz="2000" b="1" i="1">
                                      <a:latin typeface="Cambria Math"/>
                                      <a:cs typeface="Times New Roman" pitchFamily="18" charset="0"/>
                                    </a:rPr>
                                  </m:ctrlPr>
                                </m:fPr>
                                <m:num>
                                  <m:sSub>
                                    <m:sSubPr>
                                      <m:ctrlPr>
                                        <a:rPr lang="en-US" sz="2000" b="1" i="1">
                                          <a:latin typeface="Cambria Math"/>
                                          <a:cs typeface="Times New Roman" pitchFamily="18" charset="0"/>
                                        </a:rPr>
                                      </m:ctrlPr>
                                    </m:sSubPr>
                                    <m:e>
                                      <m:r>
                                        <a:rPr lang="en-US" sz="2000" b="1" i="1">
                                          <a:latin typeface="Cambria Math"/>
                                          <a:cs typeface="Times New Roman" pitchFamily="18" charset="0"/>
                                        </a:rPr>
                                        <m:t>𝒎</m:t>
                                      </m:r>
                                    </m:e>
                                    <m:sub>
                                      <m:r>
                                        <a:rPr lang="en-US" sz="2000" b="1" i="1">
                                          <a:latin typeface="Cambria Math"/>
                                          <a:cs typeface="Times New Roman" pitchFamily="18" charset="0"/>
                                        </a:rPr>
                                        <m:t>𝒓</m:t>
                                      </m:r>
                                    </m:sub>
                                  </m:sSub>
                                </m:num>
                                <m:den>
                                  <m:r>
                                    <a:rPr lang="en-US" sz="2000" b="1" i="1">
                                      <a:latin typeface="Cambria Math"/>
                                      <a:cs typeface="Times New Roman" pitchFamily="18" charset="0"/>
                                    </a:rPr>
                                    <m:t>𝟐</m:t>
                                  </m:r>
                                  <m:r>
                                    <a:rPr lang="en-US" sz="2000" b="1" i="1">
                                      <a:latin typeface="Cambria Math"/>
                                      <a:cs typeface="Times New Roman" pitchFamily="18" charset="0"/>
                                    </a:rPr>
                                    <m:t>𝒌</m:t>
                                  </m:r>
                                  <m:sSub>
                                    <m:sSubPr>
                                      <m:ctrlPr>
                                        <a:rPr lang="en-US" sz="2000" b="1" i="1">
                                          <a:latin typeface="Cambria Math"/>
                                          <a:cs typeface="Times New Roman" pitchFamily="18" charset="0"/>
                                        </a:rPr>
                                      </m:ctrlPr>
                                    </m:sSubPr>
                                    <m:e>
                                      <m:r>
                                        <a:rPr lang="en-US" sz="2000" b="1" i="1">
                                          <a:latin typeface="Cambria Math"/>
                                          <a:cs typeface="Times New Roman" pitchFamily="18" charset="0"/>
                                        </a:rPr>
                                        <m:t>𝑻</m:t>
                                      </m:r>
                                    </m:e>
                                    <m:sub>
                                      <m:r>
                                        <a:rPr lang="en-US" sz="2000" b="1" i="1">
                                          <a:latin typeface="Cambria Math"/>
                                          <a:cs typeface="Times New Roman" pitchFamily="18" charset="0"/>
                                        </a:rPr>
                                        <m:t>𝒓𝒆𝒇</m:t>
                                      </m:r>
                                    </m:sub>
                                  </m:sSub>
                                </m:den>
                              </m:f>
                            </m:e>
                          </m:d>
                        </m:e>
                        <m:sup>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sup>
                      </m:sSup>
                      <m:f>
                        <m:fPr>
                          <m:ctrlPr>
                            <a:rPr lang="en-US" sz="2000" b="1" i="1" smtClean="0">
                              <a:latin typeface="Cambria Math"/>
                              <a:cs typeface="Times New Roman" pitchFamily="18" charset="0"/>
                            </a:rPr>
                          </m:ctrlPr>
                        </m:fPr>
                        <m:num>
                          <m:sSup>
                            <m:sSupPr>
                              <m:ctrlPr>
                                <a:rPr lang="en-US" sz="2000" b="1" i="1" smtClean="0">
                                  <a:latin typeface="Cambria Math"/>
                                  <a:cs typeface="Times New Roman" pitchFamily="18" charset="0"/>
                                </a:rPr>
                              </m:ctrlPr>
                            </m:sSupPr>
                            <m:e>
                              <m:r>
                                <a:rPr lang="en-US" sz="2000" b="1" i="1">
                                  <a:latin typeface="Cambria Math"/>
                                  <a:cs typeface="Times New Roman" pitchFamily="18" charset="0"/>
                                </a:rPr>
                                <m:t>(</m:t>
                              </m:r>
                              <m:sSub>
                                <m:sSubPr>
                                  <m:ctrlPr>
                                    <a:rPr lang="en-US" sz="2000" b="1" i="1">
                                      <a:latin typeface="Cambria Math"/>
                                      <a:cs typeface="Times New Roman" pitchFamily="18" charset="0"/>
                                    </a:rPr>
                                  </m:ctrlPr>
                                </m:sSubPr>
                                <m:e>
                                  <m:r>
                                    <a:rPr lang="en-US" sz="2000" b="1" i="1">
                                      <a:latin typeface="Cambria Math"/>
                                      <a:cs typeface="Times New Roman" pitchFamily="18" charset="0"/>
                                    </a:rPr>
                                    <m:t>𝑬</m:t>
                                  </m:r>
                                </m:e>
                                <m:sub>
                                  <m:r>
                                    <a:rPr lang="en-US" sz="2000" b="1" i="1">
                                      <a:latin typeface="Cambria Math"/>
                                      <a:cs typeface="Times New Roman" pitchFamily="18" charset="0"/>
                                    </a:rPr>
                                    <m:t>𝒄</m:t>
                                  </m:r>
                                </m:sub>
                              </m:sSub>
                              <m:r>
                                <a:rPr lang="en-US" sz="2000" b="1" i="1">
                                  <a:latin typeface="Cambria Math"/>
                                  <a:cs typeface="Times New Roman" pitchFamily="18" charset="0"/>
                                </a:rPr>
                                <m:t>−</m:t>
                              </m:r>
                              <m:sSub>
                                <m:sSubPr>
                                  <m:ctrlPr>
                                    <a:rPr lang="en-US" sz="2000" b="1" i="1" smtClean="0">
                                      <a:solidFill>
                                        <a:srgbClr val="00B050"/>
                                      </a:solidFill>
                                      <a:latin typeface="Cambria Math"/>
                                      <a:cs typeface="Times New Roman" pitchFamily="18" charset="0"/>
                                    </a:rPr>
                                  </m:ctrlPr>
                                </m:sSubPr>
                                <m:e>
                                  <m:r>
                                    <a:rPr lang="en-US" sz="2000" b="1" i="1">
                                      <a:solidFill>
                                        <a:srgbClr val="00B050"/>
                                      </a:solidFill>
                                      <a:latin typeface="Cambria Math"/>
                                      <a:cs typeface="Times New Roman" pitchFamily="18" charset="0"/>
                                    </a:rPr>
                                    <m:t>𝑬</m:t>
                                  </m:r>
                                </m:e>
                                <m:sub>
                                  <m:r>
                                    <a:rPr lang="en-US" sz="2000" b="1" i="1">
                                      <a:solidFill>
                                        <a:srgbClr val="00B050"/>
                                      </a:solidFill>
                                      <a:latin typeface="Cambria Math"/>
                                      <a:cs typeface="Times New Roman" pitchFamily="18" charset="0"/>
                                    </a:rPr>
                                    <m:t>𝒂</m:t>
                                  </m:r>
                                </m:sub>
                              </m:sSub>
                              <m:r>
                                <a:rPr lang="en-US" sz="2000" b="1" i="1">
                                  <a:latin typeface="Cambria Math"/>
                                  <a:cs typeface="Times New Roman" pitchFamily="18" charset="0"/>
                                </a:rPr>
                                <m:t>)</m:t>
                              </m:r>
                            </m:e>
                            <m:sup>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cs typeface="Times New Roman" pitchFamily="18" charset="0"/>
                                </a:rPr>
                                <m:t>+</m:t>
                              </m:r>
                              <m:f>
                                <m:fPr>
                                  <m:type m:val="skw"/>
                                  <m:ctrlPr>
                                    <a:rPr lang="en-US" sz="2000" b="1" i="1">
                                      <a:latin typeface="Cambria Math"/>
                                      <a:ea typeface="Cambria Math"/>
                                      <a:cs typeface="Times New Roman" pitchFamily="18" charset="0"/>
                                    </a:rPr>
                                  </m:ctrlPr>
                                </m:fPr>
                                <m:num>
                                  <m:r>
                                    <a:rPr lang="en-US" sz="2000" b="1" i="1">
                                      <a:latin typeface="Cambria Math"/>
                                      <a:ea typeface="Cambria Math"/>
                                      <a:cs typeface="Times New Roman" pitchFamily="18" charset="0"/>
                                    </a:rPr>
                                    <m:t>𝟏</m:t>
                                  </m:r>
                                </m:num>
                                <m:den>
                                  <m:r>
                                    <a:rPr lang="en-US" sz="2000" b="1" i="1">
                                      <a:latin typeface="Cambria Math"/>
                                      <a:ea typeface="Cambria Math"/>
                                      <a:cs typeface="Times New Roman" pitchFamily="18" charset="0"/>
                                    </a:rPr>
                                    <m:t>𝟐</m:t>
                                  </m:r>
                                </m:den>
                              </m:f>
                            </m:sup>
                          </m:sSup>
                        </m:num>
                        <m:den>
                          <m:sSup>
                            <m:sSupPr>
                              <m:ctrlPr>
                                <a:rPr lang="en-US" sz="2000" b="1" i="1" smtClean="0">
                                  <a:latin typeface="Cambria Math"/>
                                  <a:ea typeface="Cambria Math"/>
                                  <a:cs typeface="Times New Roman" pitchFamily="18" charset="0"/>
                                </a:rPr>
                              </m:ctrlPr>
                            </m:sSupPr>
                            <m:e>
                              <m:sSub>
                                <m:sSubPr>
                                  <m:ctrlPr>
                                    <a:rPr lang="en-US" sz="2000" b="1" i="1">
                                      <a:latin typeface="Cambria Math"/>
                                      <a:cs typeface="Times New Roman" pitchFamily="18" charset="0"/>
                                    </a:rPr>
                                  </m:ctrlPr>
                                </m:sSubPr>
                                <m:e>
                                  <m:r>
                                    <a:rPr lang="en-US" sz="2000" b="1" i="1">
                                      <a:latin typeface="Cambria Math"/>
                                      <a:cs typeface="Times New Roman" pitchFamily="18" charset="0"/>
                                    </a:rPr>
                                    <m:t>𝑬</m:t>
                                  </m:r>
                                </m:e>
                                <m:sub>
                                  <m:r>
                                    <a:rPr lang="en-US" sz="2000" b="1" i="1">
                                      <a:latin typeface="Cambria Math"/>
                                      <a:cs typeface="Times New Roman" pitchFamily="18" charset="0"/>
                                    </a:rPr>
                                    <m:t>𝒄</m:t>
                                  </m:r>
                                </m:sub>
                              </m:sSub>
                            </m:e>
                            <m:sup>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cs typeface="Times New Roman" pitchFamily="18" charset="0"/>
                                </a:rPr>
                                <m:t>+</m:t>
                              </m:r>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𝟑</m:t>
                                  </m:r>
                                </m:num>
                                <m:den>
                                  <m:r>
                                    <a:rPr lang="en-US" sz="2000" b="1" i="1" smtClean="0">
                                      <a:latin typeface="Cambria Math"/>
                                      <a:cs typeface="Times New Roman" pitchFamily="18" charset="0"/>
                                    </a:rPr>
                                    <m:t>𝟐</m:t>
                                  </m:r>
                                </m:den>
                              </m:f>
                              <m:r>
                                <a:rPr lang="en-US" sz="2000" b="1" i="1" smtClean="0">
                                  <a:latin typeface="Cambria Math"/>
                                  <a:cs typeface="Times New Roman" pitchFamily="18" charset="0"/>
                                </a:rPr>
                                <m:t>−</m:t>
                              </m:r>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cs typeface="Times New Roman" pitchFamily="18" charset="0"/>
                                    </a:rPr>
                                    <m:t>𝑨𝑩</m:t>
                                  </m:r>
                                </m:sub>
                              </m:sSub>
                            </m:sup>
                          </m:sSup>
                        </m:den>
                      </m:f>
                    </m:oMath>
                  </m:oMathPara>
                </a14:m>
                <a:endParaRPr lang="en-US" sz="2000" b="1" dirty="0" smtClean="0">
                  <a:cs typeface="Times New Roman" pitchFamily="18" charset="0"/>
                </a:endParaRPr>
              </a:p>
            </p:txBody>
          </p:sp>
        </mc:Choice>
        <mc:Fallback xmlns="">
          <p:sp>
            <p:nvSpPr>
              <p:cNvPr id="5" name="Text Box 9"/>
              <p:cNvSpPr txBox="1">
                <a:spLocks noRot="1" noChangeAspect="1" noMove="1" noResize="1" noEditPoints="1" noAdjustHandles="1" noChangeArrowheads="1" noChangeShapeType="1" noTextEdit="1"/>
              </p:cNvSpPr>
              <p:nvPr/>
            </p:nvSpPr>
            <p:spPr bwMode="auto">
              <a:xfrm>
                <a:off x="-12700" y="2277676"/>
                <a:ext cx="9144000" cy="1067536"/>
              </a:xfrm>
              <a:prstGeom prst="rect">
                <a:avLst/>
              </a:prstGeom>
              <a:blipFill rotWithShape="1">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220704" y="3902165"/>
                <a:ext cx="6721905" cy="768159"/>
              </a:xfrm>
              <a:prstGeom prst="rect">
                <a:avLst/>
              </a:prstGeom>
              <a:noFill/>
            </p:spPr>
            <p:txBody>
              <a:bodyPr wrap="none" rtlCol="0">
                <a:spAutoFit/>
              </a:bodyPr>
              <a:lstStyle/>
              <a:p>
                <a14:m>
                  <m:oMath xmlns:m="http://schemas.openxmlformats.org/officeDocument/2006/math">
                    <m:acc>
                      <m:accPr>
                        <m:chr m:val="̅"/>
                        <m:ctrlPr>
                          <a:rPr lang="en-US" b="1" i="1" smtClean="0">
                            <a:latin typeface="Cambria Math"/>
                            <a:ea typeface="Cambria Math"/>
                            <a:cs typeface="Times New Roman" pitchFamily="18" charset="0"/>
                          </a:rPr>
                        </m:ctrlPr>
                      </m:accPr>
                      <m:e>
                        <m:r>
                          <a:rPr lang="en-US" b="1" i="1">
                            <a:latin typeface="Cambria Math"/>
                            <a:ea typeface="Cambria Math"/>
                            <a:cs typeface="Times New Roman" pitchFamily="18" charset="0"/>
                          </a:rPr>
                          <m:t>𝜻</m:t>
                        </m:r>
                      </m:e>
                    </m:acc>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1" i="1">
                                <a:latin typeface="Cambria Math"/>
                                <a:ea typeface="Cambria Math"/>
                                <a:cs typeface="Times New Roman" pitchFamily="18" charset="0"/>
                              </a:rPr>
                              <m:t>𝜻</m:t>
                            </m:r>
                          </m:e>
                          <m:sub>
                            <m:r>
                              <a:rPr lang="en-US" b="0" i="1" smtClean="0">
                                <a:latin typeface="Cambria Math"/>
                              </a:rPr>
                              <m:t>𝐴</m:t>
                            </m:r>
                          </m:sub>
                        </m:sSub>
                        <m:r>
                          <a:rPr lang="en-US" b="0" i="1" smtClean="0">
                            <a:latin typeface="Cambria Math"/>
                          </a:rPr>
                          <m:t>+</m:t>
                        </m:r>
                        <m:sSub>
                          <m:sSubPr>
                            <m:ctrlPr>
                              <a:rPr lang="en-US" b="0" i="1" smtClean="0">
                                <a:latin typeface="Cambria Math"/>
                              </a:rPr>
                            </m:ctrlPr>
                          </m:sSubPr>
                          <m:e>
                            <m:r>
                              <a:rPr lang="en-US" b="1" i="1">
                                <a:latin typeface="Cambria Math"/>
                                <a:ea typeface="Cambria Math"/>
                                <a:cs typeface="Times New Roman" pitchFamily="18" charset="0"/>
                              </a:rPr>
                              <m:t>𝜻</m:t>
                            </m:r>
                          </m:e>
                          <m:sub>
                            <m:r>
                              <a:rPr lang="en-US" b="0" i="1" smtClean="0">
                                <a:latin typeface="Cambria Math"/>
                              </a:rPr>
                              <m:t>𝐵</m:t>
                            </m:r>
                          </m:sub>
                        </m:sSub>
                      </m:num>
                      <m:den>
                        <m:r>
                          <a:rPr lang="en-US" b="0" i="1" smtClean="0">
                            <a:latin typeface="Cambria Math"/>
                          </a:rPr>
                          <m:t>2</m:t>
                        </m:r>
                      </m:den>
                    </m:f>
                  </m:oMath>
                </a14:m>
                <a:r>
                  <a:rPr lang="en-US" dirty="0" smtClean="0"/>
                  <a:t>, the average number of internal degrees of freedom which </a:t>
                </a:r>
              </a:p>
              <a:p>
                <a:r>
                  <a:rPr lang="en-US" dirty="0" smtClean="0"/>
                  <a:t>contribute to the collision energy.</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220704" y="3902165"/>
                <a:ext cx="6721905" cy="768159"/>
              </a:xfrm>
              <a:prstGeom prst="rect">
                <a:avLst/>
              </a:prstGeom>
              <a:blipFill rotWithShape="1">
                <a:blip r:embed="rId4"/>
                <a:stretch>
                  <a:fillRect l="-725"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21132" y="5450679"/>
                <a:ext cx="6589368" cy="646331"/>
              </a:xfrm>
              <a:prstGeom prst="rect">
                <a:avLst/>
              </a:prstGeom>
              <a:noFill/>
            </p:spPr>
            <p:txBody>
              <a:bodyPr wrap="square" rtlCol="0">
                <a:spAutoFit/>
              </a:bodyPr>
              <a:lstStyle/>
              <a:p>
                <a14:m>
                  <m:oMath xmlns:m="http://schemas.openxmlformats.org/officeDocument/2006/math">
                    <m:sSub>
                      <m:sSubPr>
                        <m:ctrlPr>
                          <a:rPr lang="en-US" i="1" smtClean="0">
                            <a:latin typeface="Cambria Math"/>
                          </a:rPr>
                        </m:ctrlPr>
                      </m:sSubPr>
                      <m:e>
                        <m:r>
                          <a:rPr lang="en-US" i="1">
                            <a:latin typeface="Cambria Math"/>
                            <a:ea typeface="Cambria Math"/>
                          </a:rPr>
                          <m:t>𝜔</m:t>
                        </m:r>
                      </m:e>
                      <m:sub>
                        <m:r>
                          <a:rPr lang="en-US" b="0" i="1" smtClean="0">
                            <a:latin typeface="Cambria Math"/>
                          </a:rPr>
                          <m:t>𝐴𝐵</m:t>
                        </m:r>
                      </m:sub>
                    </m:sSub>
                  </m:oMath>
                </a14:m>
                <a:r>
                  <a:rPr lang="en-US" dirty="0" smtClean="0"/>
                  <a:t> is the temperature-viscosity exponent for VHS collisions between type A and type B particles</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21132" y="5450679"/>
                <a:ext cx="6589368" cy="646331"/>
              </a:xfrm>
              <a:prstGeom prst="rect">
                <a:avLst/>
              </a:prstGeom>
              <a:blipFill rotWithShape="1">
                <a:blip r:embed="rId5"/>
                <a:stretch>
                  <a:fillRect l="-740"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60527" y="5043496"/>
                <a:ext cx="6842258"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𝜎</m:t>
                          </m:r>
                        </m:e>
                        <m:sub>
                          <m:r>
                            <a:rPr lang="en-US" b="0" i="1" smtClean="0">
                              <a:latin typeface="Cambria Math"/>
                            </a:rPr>
                            <m:t>𝑟𝑒𝑓</m:t>
                          </m:r>
                        </m:sub>
                      </m:sSub>
                      <m:r>
                        <a:rPr lang="en-US" b="0" i="1" smtClean="0">
                          <a:latin typeface="Cambria Math"/>
                        </a:rPr>
                        <m:t> </m:t>
                      </m:r>
                      <m:r>
                        <m:rPr>
                          <m:sty m:val="p"/>
                        </m:rPr>
                        <a:rPr lang="en-US" b="0" i="0" smtClean="0">
                          <a:latin typeface="Cambria Math"/>
                        </a:rPr>
                        <m:t>and</m:t>
                      </m:r>
                      <m:r>
                        <a:rPr lang="en-US" b="0" i="1" smtClean="0">
                          <a:latin typeface="Cambria Math"/>
                        </a:rPr>
                        <m:t> </m:t>
                      </m:r>
                      <m:sSub>
                        <m:sSubPr>
                          <m:ctrlPr>
                            <a:rPr lang="en-US" b="0" i="1" smtClean="0">
                              <a:latin typeface="Cambria Math"/>
                            </a:rPr>
                          </m:ctrlPr>
                        </m:sSubPr>
                        <m:e>
                          <m:r>
                            <a:rPr lang="en-US" b="0" i="1" smtClean="0">
                              <a:latin typeface="Cambria Math"/>
                            </a:rPr>
                            <m:t>𝑇</m:t>
                          </m:r>
                        </m:e>
                        <m:sub>
                          <m:r>
                            <a:rPr lang="en-US" b="0" i="1" smtClean="0">
                              <a:latin typeface="Cambria Math"/>
                            </a:rPr>
                            <m:t>𝑟𝑒𝑓</m:t>
                          </m:r>
                        </m:sub>
                      </m:sSub>
                      <m:r>
                        <a:rPr lang="en-US" b="0" i="1" smtClean="0">
                          <a:latin typeface="Cambria Math"/>
                        </a:rPr>
                        <m:t> </m:t>
                      </m:r>
                      <m:r>
                        <m:rPr>
                          <m:sty m:val="p"/>
                        </m:rPr>
                        <a:rPr lang="en-US" b="0" i="0" smtClean="0">
                          <a:latin typeface="Cambria Math"/>
                        </a:rPr>
                        <m:t>are</m:t>
                      </m:r>
                      <m:r>
                        <a:rPr lang="en-US" b="0" i="0" smtClean="0">
                          <a:latin typeface="Cambria Math"/>
                        </a:rPr>
                        <m:t> </m:t>
                      </m:r>
                      <m:r>
                        <m:rPr>
                          <m:sty m:val="p"/>
                        </m:rPr>
                        <a:rPr lang="en-US" b="0" i="0" smtClean="0">
                          <a:latin typeface="Cambria Math"/>
                        </a:rPr>
                        <m:t>both</m:t>
                      </m:r>
                      <m:r>
                        <a:rPr lang="en-US" b="0" i="0" smtClean="0">
                          <a:latin typeface="Cambria Math"/>
                        </a:rPr>
                        <m:t> </m:t>
                      </m:r>
                      <m:r>
                        <m:rPr>
                          <m:sty m:val="p"/>
                        </m:rPr>
                        <a:rPr lang="en-US" b="0" i="0" smtClean="0">
                          <a:latin typeface="Cambria Math"/>
                        </a:rPr>
                        <m:t>constants</m:t>
                      </m:r>
                      <m:r>
                        <a:rPr lang="en-US" b="0" i="0" smtClean="0">
                          <a:latin typeface="Cambria Math"/>
                        </a:rPr>
                        <m:t> </m:t>
                      </m:r>
                      <m:r>
                        <m:rPr>
                          <m:sty m:val="p"/>
                        </m:rPr>
                        <a:rPr lang="en-US" b="0" i="0" smtClean="0">
                          <a:latin typeface="Cambria Math"/>
                        </a:rPr>
                        <m:t>related</m:t>
                      </m:r>
                      <m:r>
                        <a:rPr lang="en-US" b="0" i="0" smtClean="0">
                          <a:latin typeface="Cambria Math"/>
                        </a:rPr>
                        <m:t> </m:t>
                      </m:r>
                      <m:r>
                        <m:rPr>
                          <m:sty m:val="p"/>
                        </m:rPr>
                        <a:rPr lang="en-US" b="0" i="0" smtClean="0">
                          <a:latin typeface="Cambria Math"/>
                        </a:rPr>
                        <m:t>to</m:t>
                      </m:r>
                      <m:r>
                        <a:rPr lang="en-US" b="0" i="0" smtClean="0">
                          <a:latin typeface="Cambria Math"/>
                        </a:rPr>
                        <m:t> </m:t>
                      </m:r>
                      <m:r>
                        <m:rPr>
                          <m:sty m:val="p"/>
                        </m:rPr>
                        <a:rPr lang="en-US" b="0" i="0" smtClean="0">
                          <a:latin typeface="Cambria Math"/>
                        </a:rPr>
                        <m:t>the</m:t>
                      </m:r>
                      <m:r>
                        <a:rPr lang="en-US" b="0" i="0" smtClean="0">
                          <a:latin typeface="Cambria Math"/>
                        </a:rPr>
                        <m:t> </m:t>
                      </m:r>
                      <m:r>
                        <m:rPr>
                          <m:sty m:val="p"/>
                        </m:rPr>
                        <a:rPr lang="en-US" b="0" i="0" smtClean="0">
                          <a:latin typeface="Cambria Math"/>
                        </a:rPr>
                        <m:t>VHS</m:t>
                      </m:r>
                      <m:r>
                        <a:rPr lang="en-US" b="0" i="0" smtClean="0">
                          <a:latin typeface="Cambria Math"/>
                        </a:rPr>
                        <m:t> </m:t>
                      </m:r>
                      <m:r>
                        <m:rPr>
                          <m:sty m:val="p"/>
                        </m:rPr>
                        <a:rPr lang="en-US" b="0" i="0" smtClean="0">
                          <a:latin typeface="Cambria Math"/>
                        </a:rPr>
                        <m:t>collision</m:t>
                      </m:r>
                      <m:r>
                        <a:rPr lang="en-US" b="0" i="0" smtClean="0">
                          <a:latin typeface="Cambria Math"/>
                        </a:rPr>
                        <m:t> </m:t>
                      </m:r>
                      <m:r>
                        <m:rPr>
                          <m:sty m:val="p"/>
                        </m:rPr>
                        <a:rPr lang="en-US" b="0" i="0" smtClean="0">
                          <a:latin typeface="Cambria Math"/>
                        </a:rPr>
                        <m:t>model</m:t>
                      </m:r>
                      <m:r>
                        <a:rPr lang="en-US" b="0" i="0" smtClean="0">
                          <a:latin typeface="Cambria Math"/>
                        </a:rPr>
                        <m:t> </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160527" y="5043496"/>
                <a:ext cx="6842258" cy="391582"/>
              </a:xfrm>
              <a:prstGeom prst="rect">
                <a:avLst/>
              </a:prstGeom>
              <a:blipFill rotWithShape="1">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21132" y="4674164"/>
                <a:ext cx="3415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𝜀</m:t>
                      </m:r>
                      <m:r>
                        <a:rPr lang="en-US" b="0" i="1" smtClean="0">
                          <a:latin typeface="Cambria Math"/>
                        </a:rPr>
                        <m:t>=1 </m:t>
                      </m:r>
                      <m:d>
                        <m:dPr>
                          <m:ctrlPr>
                            <a:rPr lang="en-US" b="0" i="1" smtClean="0">
                              <a:latin typeface="Cambria Math"/>
                            </a:rPr>
                          </m:ctrlPr>
                        </m:dPr>
                        <m:e>
                          <m:r>
                            <a:rPr lang="en-US" i="1">
                              <a:latin typeface="Cambria Math"/>
                            </a:rPr>
                            <m:t>𝑖𝑓</m:t>
                          </m:r>
                          <m:r>
                            <a:rPr lang="en-US" i="1">
                              <a:latin typeface="Cambria Math"/>
                            </a:rPr>
                            <m:t> </m:t>
                          </m:r>
                          <m:r>
                            <a:rPr lang="en-US" i="1">
                              <a:latin typeface="Cambria Math"/>
                            </a:rPr>
                            <m:t>𝐴</m:t>
                          </m:r>
                          <m:r>
                            <a:rPr lang="en-US" i="1">
                              <a:latin typeface="Cambria Math"/>
                              <a:ea typeface="Cambria Math"/>
                            </a:rPr>
                            <m:t>≠</m:t>
                          </m:r>
                          <m:r>
                            <a:rPr lang="en-US" i="1">
                              <a:latin typeface="Cambria Math"/>
                              <a:ea typeface="Cambria Math"/>
                            </a:rPr>
                            <m:t>𝐵</m:t>
                          </m:r>
                        </m:e>
                      </m:d>
                      <m:r>
                        <a:rPr lang="en-US" b="0" i="1" smtClean="0">
                          <a:latin typeface="Cambria Math"/>
                          <a:ea typeface="Cambria Math"/>
                        </a:rPr>
                        <m:t>𝑜𝑟</m:t>
                      </m:r>
                      <m:r>
                        <a:rPr lang="en-US" b="0" i="1" smtClean="0">
                          <a:latin typeface="Cambria Math"/>
                          <a:ea typeface="Cambria Math"/>
                        </a:rPr>
                        <m:t> 2 </m:t>
                      </m:r>
                      <m:d>
                        <m:dPr>
                          <m:ctrlPr>
                            <a:rPr lang="en-US" i="1">
                              <a:latin typeface="Cambria Math"/>
                            </a:rPr>
                          </m:ctrlPr>
                        </m:dPr>
                        <m:e>
                          <m:r>
                            <a:rPr lang="en-US" i="1">
                              <a:latin typeface="Cambria Math"/>
                            </a:rPr>
                            <m:t>𝑖𝑓</m:t>
                          </m:r>
                          <m:r>
                            <a:rPr lang="en-US" i="1">
                              <a:latin typeface="Cambria Math"/>
                            </a:rPr>
                            <m:t> </m:t>
                          </m:r>
                          <m:r>
                            <a:rPr lang="en-US" i="1">
                              <a:latin typeface="Cambria Math"/>
                            </a:rPr>
                            <m:t>𝐴</m:t>
                          </m:r>
                          <m:r>
                            <a:rPr lang="en-US" b="0" i="1" smtClean="0">
                              <a:latin typeface="Cambria Math"/>
                              <a:ea typeface="Cambria Math"/>
                            </a:rPr>
                            <m:t>=</m:t>
                          </m:r>
                          <m:r>
                            <a:rPr lang="en-US" i="1">
                              <a:latin typeface="Cambria Math"/>
                              <a:ea typeface="Cambria Math"/>
                            </a:rPr>
                            <m:t>𝐵</m:t>
                          </m: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221132" y="4674164"/>
                <a:ext cx="3415872" cy="369332"/>
              </a:xfrm>
              <a:prstGeom prst="rect">
                <a:avLst/>
              </a:prstGeom>
              <a:blipFill rotWithShape="1">
                <a:blip r:embed="rId7"/>
                <a:stretch>
                  <a:fillRect b="-13333"/>
                </a:stretch>
              </a:blipFill>
            </p:spPr>
            <p:txBody>
              <a:bodyPr/>
              <a:lstStyle/>
              <a:p>
                <a:r>
                  <a:rPr lang="en-US">
                    <a:noFill/>
                  </a:rPr>
                  <a:t> </a:t>
                </a:r>
              </a:p>
            </p:txBody>
          </p:sp>
        </mc:Fallback>
      </mc:AlternateContent>
      <p:sp>
        <p:nvSpPr>
          <p:cNvPr id="6" name="TextBox 5"/>
          <p:cNvSpPr txBox="1"/>
          <p:nvPr/>
        </p:nvSpPr>
        <p:spPr>
          <a:xfrm>
            <a:off x="1220704" y="3502055"/>
            <a:ext cx="6832601" cy="400110"/>
          </a:xfrm>
          <a:prstGeom prst="rect">
            <a:avLst/>
          </a:prstGeom>
          <a:noFill/>
        </p:spPr>
        <p:txBody>
          <a:bodyPr wrap="square" rtlCol="0">
            <a:spAutoFit/>
          </a:bodyPr>
          <a:lstStyle/>
          <a:p>
            <a:r>
              <a:rPr lang="el-GR" sz="2000" i="1" dirty="0" smtClean="0"/>
              <a:t>σ</a:t>
            </a:r>
            <a:r>
              <a:rPr lang="en-US" sz="2000" i="1" baseline="-25000" dirty="0" smtClean="0"/>
              <a:t>R</a:t>
            </a:r>
            <a:r>
              <a:rPr lang="en-US" sz="2000" i="1" dirty="0" smtClean="0"/>
              <a:t> </a:t>
            </a:r>
            <a:r>
              <a:rPr lang="en-US" sz="2000" dirty="0" smtClean="0"/>
              <a:t>and </a:t>
            </a:r>
            <a:r>
              <a:rPr lang="el-GR" sz="2000" i="1" dirty="0" smtClean="0"/>
              <a:t>σ</a:t>
            </a:r>
            <a:r>
              <a:rPr lang="en-US" sz="2000" i="1" baseline="-25000" dirty="0" smtClean="0"/>
              <a:t>T</a:t>
            </a:r>
            <a:r>
              <a:rPr lang="en-US" sz="2000" i="1" dirty="0" smtClean="0"/>
              <a:t> </a:t>
            </a:r>
            <a:r>
              <a:rPr lang="en-US" sz="2000" dirty="0" smtClean="0"/>
              <a:t>are the reaction and total cross-sections, respectively</a:t>
            </a:r>
            <a:endParaRPr lang="en-US" sz="2000" dirty="0"/>
          </a:p>
        </p:txBody>
      </p:sp>
      <p:sp>
        <p:nvSpPr>
          <p:cNvPr id="10" name="TextBox 9"/>
          <p:cNvSpPr txBox="1"/>
          <p:nvPr/>
        </p:nvSpPr>
        <p:spPr>
          <a:xfrm>
            <a:off x="1221132" y="6097010"/>
            <a:ext cx="6832173" cy="707886"/>
          </a:xfrm>
          <a:prstGeom prst="rect">
            <a:avLst/>
          </a:prstGeom>
          <a:noFill/>
        </p:spPr>
        <p:txBody>
          <a:bodyPr wrap="square" rtlCol="0">
            <a:spAutoFit/>
          </a:bodyPr>
          <a:lstStyle/>
          <a:p>
            <a:r>
              <a:rPr lang="en-US" sz="2000" dirty="0" smtClean="0"/>
              <a:t>k is the Boltzmann constant, </a:t>
            </a:r>
            <a:r>
              <a:rPr lang="en-US" sz="2000" dirty="0" err="1" smtClean="0"/>
              <a:t>m</a:t>
            </a:r>
            <a:r>
              <a:rPr lang="en-US" sz="2000" baseline="-25000" dirty="0" err="1" smtClean="0"/>
              <a:t>r</a:t>
            </a:r>
            <a:r>
              <a:rPr lang="en-US" sz="2000" dirty="0" smtClean="0"/>
              <a:t> is the reduced mass of particles A and B, </a:t>
            </a:r>
            <a:r>
              <a:rPr lang="en-US" sz="2000" dirty="0" err="1" smtClean="0"/>
              <a:t>E</a:t>
            </a:r>
            <a:r>
              <a:rPr lang="en-US" sz="2000" baseline="-25000" dirty="0" err="1" smtClean="0"/>
              <a:t>c</a:t>
            </a:r>
            <a:r>
              <a:rPr lang="en-US" sz="2000" dirty="0" smtClean="0"/>
              <a:t> is the collision energy, and </a:t>
            </a:r>
            <a:r>
              <a:rPr lang="el-GR" sz="2000" dirty="0" smtClean="0"/>
              <a:t>Γ</a:t>
            </a:r>
            <a:r>
              <a:rPr lang="en-US" sz="2000" dirty="0" smtClean="0"/>
              <a:t>() is the gamma function.</a:t>
            </a:r>
            <a:endParaRPr lang="en-US" sz="2000" dirty="0"/>
          </a:p>
        </p:txBody>
      </p:sp>
    </p:spTree>
    <p:extLst>
      <p:ext uri="{BB962C8B-B14F-4D97-AF65-F5344CB8AC3E}">
        <p14:creationId xmlns:p14="http://schemas.microsoft.com/office/powerpoint/2010/main" val="2856683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Reactions</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77478" y="400702"/>
                <a:ext cx="3277244" cy="539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cs typeface="Times New Roman" pitchFamily="18" charset="0"/>
                        </a:rPr>
                        <m:t>𝑘</m:t>
                      </m:r>
                      <m:d>
                        <m:dPr>
                          <m:ctrlPr>
                            <a:rPr lang="en-US" sz="2800" i="1">
                              <a:latin typeface="Cambria Math"/>
                              <a:cs typeface="Times New Roman" pitchFamily="18" charset="0"/>
                            </a:rPr>
                          </m:ctrlPr>
                        </m:dPr>
                        <m:e>
                          <m:r>
                            <a:rPr lang="en-US" sz="2800" i="1">
                              <a:latin typeface="Cambria Math"/>
                              <a:cs typeface="Times New Roman" pitchFamily="18" charset="0"/>
                            </a:rPr>
                            <m:t>𝑇</m:t>
                          </m:r>
                        </m:e>
                      </m:d>
                      <m:r>
                        <a:rPr lang="en-US" sz="2800" i="1">
                          <a:latin typeface="Cambria Math"/>
                          <a:cs typeface="Times New Roman" pitchFamily="18" charset="0"/>
                        </a:rPr>
                        <m:t>=</m:t>
                      </m:r>
                      <m:r>
                        <a:rPr lang="en-US" sz="2800" b="1" i="1" smtClean="0">
                          <a:solidFill>
                            <a:srgbClr val="FF0000"/>
                          </a:solidFill>
                          <a:latin typeface="Cambria Math"/>
                          <a:ea typeface="Cambria Math"/>
                          <a:cs typeface="Times New Roman" pitchFamily="18" charset="0"/>
                        </a:rPr>
                        <m:t>𝑨</m:t>
                      </m:r>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𝑇</m:t>
                          </m:r>
                        </m:e>
                        <m:sup>
                          <m:r>
                            <a:rPr lang="el-GR" sz="2800" b="1" i="1" smtClean="0">
                              <a:solidFill>
                                <a:srgbClr val="7030A0"/>
                              </a:solidFill>
                              <a:latin typeface="Cambria Math"/>
                              <a:ea typeface="Cambria Math"/>
                              <a:cs typeface="Times New Roman" pitchFamily="18" charset="0"/>
                            </a:rPr>
                            <m:t>𝜼</m:t>
                          </m:r>
                        </m:sup>
                      </m:sSup>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𝑒</m:t>
                          </m:r>
                        </m:e>
                        <m:sup>
                          <m:r>
                            <a:rPr lang="en-US" sz="2800" i="1">
                              <a:latin typeface="Cambria Math"/>
                              <a:ea typeface="Cambria Math"/>
                              <a:cs typeface="Times New Roman" pitchFamily="18" charset="0"/>
                            </a:rPr>
                            <m:t>−</m:t>
                          </m:r>
                          <m:sSub>
                            <m:sSubPr>
                              <m:ctrlPr>
                                <a:rPr lang="en-US" sz="2800" b="1" i="1" smtClean="0">
                                  <a:solidFill>
                                    <a:srgbClr val="009A46"/>
                                  </a:solidFill>
                                  <a:latin typeface="Cambria Math"/>
                                  <a:ea typeface="Cambria Math"/>
                                  <a:cs typeface="Times New Roman" pitchFamily="18" charset="0"/>
                                </a:rPr>
                              </m:ctrlPr>
                            </m:sSubPr>
                            <m:e>
                              <m:r>
                                <a:rPr lang="en-US" sz="2800" b="1" i="1">
                                  <a:solidFill>
                                    <a:srgbClr val="009A46"/>
                                  </a:solidFill>
                                  <a:latin typeface="Cambria Math"/>
                                  <a:ea typeface="Cambria Math"/>
                                  <a:cs typeface="Times New Roman" pitchFamily="18" charset="0"/>
                                </a:rPr>
                                <m:t>𝑬</m:t>
                              </m:r>
                            </m:e>
                            <m:sub>
                              <m:r>
                                <a:rPr lang="en-US" sz="2800" b="1" i="1">
                                  <a:solidFill>
                                    <a:srgbClr val="009A46"/>
                                  </a:solidFill>
                                  <a:latin typeface="Cambria Math"/>
                                  <a:ea typeface="Cambria Math"/>
                                  <a:cs typeface="Times New Roman" pitchFamily="18" charset="0"/>
                                </a:rPr>
                                <m:t>𝒂</m:t>
                              </m:r>
                            </m:sub>
                          </m:sSub>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𝑘𝑇</m:t>
                          </m:r>
                        </m:sup>
                      </m:sSup>
                    </m:oMath>
                  </m:oMathPara>
                </a14:m>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177478" y="400702"/>
                <a:ext cx="3277244" cy="539315"/>
              </a:xfrm>
              <a:prstGeom prst="rect">
                <a:avLst/>
              </a:prstGeom>
              <a:blipFill rotWithShape="1">
                <a:blip r:embed="rId2"/>
                <a:stretch>
                  <a:fillRect/>
                </a:stretch>
              </a:blipFill>
            </p:spPr>
            <p:txBody>
              <a:bodyPr/>
              <a:lstStyle/>
              <a:p>
                <a:r>
                  <a:rPr lang="en-US">
                    <a:noFill/>
                  </a:rPr>
                  <a:t> </a:t>
                </a:r>
              </a:p>
            </p:txBody>
          </p:sp>
        </mc:Fallback>
      </mc:AlternateContent>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184" b="6280"/>
          <a:stretch/>
        </p:blipFill>
        <p:spPr bwMode="auto">
          <a:xfrm>
            <a:off x="1176502" y="902134"/>
            <a:ext cx="6790996"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9113" y="6500256"/>
            <a:ext cx="8267700" cy="369332"/>
          </a:xfrm>
          <a:prstGeom prst="rect">
            <a:avLst/>
          </a:prstGeom>
        </p:spPr>
        <p:txBody>
          <a:bodyPr wrap="square">
            <a:spAutoFit/>
          </a:bodyPr>
          <a:lstStyle/>
          <a:p>
            <a:r>
              <a:rPr lang="en-US" b="1"/>
              <a:t>T. Ozawa, J. Zhong, and D. A. Levin, </a:t>
            </a:r>
            <a:r>
              <a:rPr lang="en-US" b="1" smtClean="0"/>
              <a:t>Physics </a:t>
            </a:r>
            <a:r>
              <a:rPr lang="en-US" b="1"/>
              <a:t>of Fluids (2008), Vol. 20, Paper #046102.</a:t>
            </a:r>
          </a:p>
        </p:txBody>
      </p:sp>
    </p:spTree>
    <p:extLst>
      <p:ext uri="{BB962C8B-B14F-4D97-AF65-F5344CB8AC3E}">
        <p14:creationId xmlns:p14="http://schemas.microsoft.com/office/powerpoint/2010/main" val="191323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
            <a:ext cx="859536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Reaction Rates – Nitrogen Dissociation</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4" y="646330"/>
            <a:ext cx="6788751" cy="6035039"/>
          </a:xfrm>
          <a:prstGeom prst="rect">
            <a:avLst/>
          </a:prstGeom>
        </p:spPr>
      </p:pic>
    </p:spTree>
    <p:extLst>
      <p:ext uri="{BB962C8B-B14F-4D97-AF65-F5344CB8AC3E}">
        <p14:creationId xmlns:p14="http://schemas.microsoft.com/office/powerpoint/2010/main" val="2420563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
            <a:ext cx="859536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Reaction Rates – O</a:t>
            </a:r>
            <a:r>
              <a:rPr lang="en-US" sz="3600" b="1" baseline="-25000" smtClean="0">
                <a:latin typeface="Times New Roman" pitchFamily="18" charset="0"/>
                <a:ea typeface="Tahoma" pitchFamily="34" charset="0"/>
                <a:cs typeface="Times New Roman" pitchFamily="18" charset="0"/>
              </a:rPr>
              <a:t>2</a:t>
            </a:r>
            <a:r>
              <a:rPr lang="en-US" sz="3600" b="1" smtClean="0">
                <a:latin typeface="Times New Roman" pitchFamily="18" charset="0"/>
                <a:ea typeface="Tahoma" pitchFamily="34" charset="0"/>
                <a:cs typeface="Times New Roman" pitchFamily="18" charset="0"/>
              </a:rPr>
              <a:t> and NO Dissociation</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4" y="646330"/>
            <a:ext cx="6788751" cy="6035039"/>
          </a:xfrm>
          <a:prstGeom prst="rect">
            <a:avLst/>
          </a:prstGeom>
        </p:spPr>
      </p:pic>
      <p:sp>
        <p:nvSpPr>
          <p:cNvPr id="3" name="Oval 2"/>
          <p:cNvSpPr/>
          <p:nvPr/>
        </p:nvSpPr>
        <p:spPr>
          <a:xfrm rot="1424522">
            <a:off x="6645069" y="1226536"/>
            <a:ext cx="943275" cy="25985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7116706" y="3140629"/>
                <a:ext cx="19239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a:ea typeface="Cambria Math"/>
                            </a:rPr>
                          </m:ctrlPr>
                        </m:sSubPr>
                        <m:e>
                          <m:r>
                            <a:rPr lang="en-US" sz="2800" b="1" i="1">
                              <a:latin typeface="Cambria Math"/>
                              <a:ea typeface="Cambria Math"/>
                            </a:rPr>
                            <m:t>𝝈</m:t>
                          </m:r>
                        </m:e>
                        <m:sub>
                          <m:r>
                            <a:rPr lang="en-US" sz="2800" b="1" i="1" smtClean="0">
                              <a:latin typeface="Cambria Math"/>
                              <a:ea typeface="Cambria Math"/>
                            </a:rPr>
                            <m:t>𝑹</m:t>
                          </m:r>
                        </m:sub>
                      </m:sSub>
                      <m:r>
                        <a:rPr lang="en-US" sz="2800" b="1" i="1" smtClean="0">
                          <a:latin typeface="Cambria Math"/>
                          <a:ea typeface="Cambria Math"/>
                        </a:rPr>
                        <m:t>≮</m:t>
                      </m:r>
                      <m:sSub>
                        <m:sSubPr>
                          <m:ctrlPr>
                            <a:rPr lang="en-US" sz="2800" b="1" i="1">
                              <a:latin typeface="Cambria Math"/>
                              <a:ea typeface="Cambria Math"/>
                            </a:rPr>
                          </m:ctrlPr>
                        </m:sSubPr>
                        <m:e>
                          <m:r>
                            <a:rPr lang="en-US" sz="2800" b="1" i="1">
                              <a:latin typeface="Cambria Math"/>
                              <a:ea typeface="Cambria Math"/>
                            </a:rPr>
                            <m:t>𝝈</m:t>
                          </m:r>
                        </m:e>
                        <m:sub>
                          <m:r>
                            <a:rPr lang="en-US" sz="2800" b="1" i="1" smtClean="0">
                              <a:latin typeface="Cambria Math"/>
                              <a:ea typeface="Cambria Math"/>
                            </a:rPr>
                            <m:t>𝑽𝑯𝑺</m:t>
                          </m:r>
                        </m:sub>
                      </m:sSub>
                    </m:oMath>
                  </m:oMathPara>
                </a14:m>
                <a:endParaRPr lang="en-US" sz="2800" b="1"/>
              </a:p>
            </p:txBody>
          </p:sp>
        </mc:Choice>
        <mc:Fallback xmlns="">
          <p:sp>
            <p:nvSpPr>
              <p:cNvPr id="7" name="TextBox 6"/>
              <p:cNvSpPr txBox="1">
                <a:spLocks noRot="1" noChangeAspect="1" noMove="1" noResize="1" noEditPoints="1" noAdjustHandles="1" noChangeArrowheads="1" noChangeShapeType="1" noTextEdit="1"/>
              </p:cNvSpPr>
              <p:nvPr/>
            </p:nvSpPr>
            <p:spPr>
              <a:xfrm>
                <a:off x="7116706" y="3140629"/>
                <a:ext cx="1923988"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056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4" y="646328"/>
            <a:ext cx="6788750" cy="6035039"/>
          </a:xfrm>
          <a:prstGeom prst="rect">
            <a:avLst/>
          </a:prstGeom>
        </p:spPr>
      </p:pic>
      <p:sp>
        <p:nvSpPr>
          <p:cNvPr id="4" name="TextBox 3"/>
          <p:cNvSpPr txBox="1"/>
          <p:nvPr/>
        </p:nvSpPr>
        <p:spPr>
          <a:xfrm>
            <a:off x="274320" y="-1"/>
            <a:ext cx="859536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Reaction Rates – </a:t>
            </a:r>
            <a:r>
              <a:rPr lang="en-US" sz="3600" b="1">
                <a:latin typeface="Times New Roman" pitchFamily="18" charset="0"/>
                <a:ea typeface="Tahoma" pitchFamily="34" charset="0"/>
                <a:cs typeface="Times New Roman" pitchFamily="18" charset="0"/>
              </a:rPr>
              <a:t>NO Exchange Reactions</a:t>
            </a: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3" name="Oval 2"/>
          <p:cNvSpPr/>
          <p:nvPr/>
        </p:nvSpPr>
        <p:spPr>
          <a:xfrm rot="2594363">
            <a:off x="6406305" y="495653"/>
            <a:ext cx="813718" cy="316310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6608706" y="2683429"/>
                <a:ext cx="19239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a:ea typeface="Cambria Math"/>
                            </a:rPr>
                          </m:ctrlPr>
                        </m:sSubPr>
                        <m:e>
                          <m:r>
                            <a:rPr lang="en-US" sz="2800" b="1" i="1">
                              <a:latin typeface="Cambria Math"/>
                              <a:ea typeface="Cambria Math"/>
                            </a:rPr>
                            <m:t>𝝈</m:t>
                          </m:r>
                        </m:e>
                        <m:sub>
                          <m:r>
                            <a:rPr lang="en-US" sz="2800" b="1" i="1" smtClean="0">
                              <a:latin typeface="Cambria Math"/>
                              <a:ea typeface="Cambria Math"/>
                            </a:rPr>
                            <m:t>𝑹</m:t>
                          </m:r>
                        </m:sub>
                      </m:sSub>
                      <m:r>
                        <a:rPr lang="en-US" sz="2800" b="1" i="1" smtClean="0">
                          <a:latin typeface="Cambria Math"/>
                          <a:ea typeface="Cambria Math"/>
                        </a:rPr>
                        <m:t>≮</m:t>
                      </m:r>
                      <m:sSub>
                        <m:sSubPr>
                          <m:ctrlPr>
                            <a:rPr lang="en-US" sz="2800" b="1" i="1">
                              <a:latin typeface="Cambria Math"/>
                              <a:ea typeface="Cambria Math"/>
                            </a:rPr>
                          </m:ctrlPr>
                        </m:sSubPr>
                        <m:e>
                          <m:r>
                            <a:rPr lang="en-US" sz="2800" b="1" i="1">
                              <a:latin typeface="Cambria Math"/>
                              <a:ea typeface="Cambria Math"/>
                            </a:rPr>
                            <m:t>𝝈</m:t>
                          </m:r>
                        </m:e>
                        <m:sub>
                          <m:r>
                            <a:rPr lang="en-US" sz="2800" b="1" i="1" smtClean="0">
                              <a:latin typeface="Cambria Math"/>
                              <a:ea typeface="Cambria Math"/>
                            </a:rPr>
                            <m:t>𝑽𝑯𝑺</m:t>
                          </m:r>
                        </m:sub>
                      </m:sSub>
                    </m:oMath>
                  </m:oMathPara>
                </a14:m>
                <a:endParaRPr lang="en-US" sz="2800" b="1"/>
              </a:p>
            </p:txBody>
          </p:sp>
        </mc:Choice>
        <mc:Fallback xmlns="">
          <p:sp>
            <p:nvSpPr>
              <p:cNvPr id="7" name="TextBox 6"/>
              <p:cNvSpPr txBox="1">
                <a:spLocks noRot="1" noChangeAspect="1" noMove="1" noResize="1" noEditPoints="1" noAdjustHandles="1" noChangeArrowheads="1" noChangeShapeType="1" noTextEdit="1"/>
              </p:cNvSpPr>
              <p:nvPr/>
            </p:nvSpPr>
            <p:spPr>
              <a:xfrm>
                <a:off x="6608706" y="2683429"/>
                <a:ext cx="1923988"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334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Parallelization</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1800493"/>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smtClean="0"/>
              <a:t> DSMC:</a:t>
            </a:r>
          </a:p>
          <a:p>
            <a:pPr marL="457200" lvl="2" eaLnBrk="0" hangingPunct="0">
              <a:buFont typeface="Wingdings" pitchFamily="2" charset="2"/>
              <a:buChar char="§"/>
            </a:pPr>
            <a:r>
              <a:rPr lang="en-US" sz="2600" smtClean="0"/>
              <a:t> MPI parallel. </a:t>
            </a:r>
          </a:p>
          <a:p>
            <a:pPr marL="457200" lvl="2" eaLnBrk="0" hangingPunct="0">
              <a:buFont typeface="Wingdings" pitchFamily="2" charset="2"/>
              <a:buChar char="§"/>
            </a:pPr>
            <a:r>
              <a:rPr lang="en-US" sz="2600"/>
              <a:t> Ensemble </a:t>
            </a:r>
            <a:r>
              <a:rPr lang="en-US" sz="2600" smtClean="0"/>
              <a:t>averaging to reduce stochastic noise.</a:t>
            </a:r>
            <a:endParaRPr lang="en-US" sz="2600"/>
          </a:p>
          <a:p>
            <a:pPr marL="457200" lvl="2" eaLnBrk="0" hangingPunct="0">
              <a:buFont typeface="Wingdings" pitchFamily="2" charset="2"/>
              <a:buChar char="§"/>
            </a:pPr>
            <a:r>
              <a:rPr lang="en-US" sz="2600" smtClean="0"/>
              <a:t> Fast simulation of small problems.</a:t>
            </a:r>
            <a:endParaRPr lang="en-US" sz="2600"/>
          </a:p>
        </p:txBody>
      </p:sp>
      <p:sp>
        <p:nvSpPr>
          <p:cNvPr id="5" name="Text Box 9"/>
          <p:cNvSpPr txBox="1">
            <a:spLocks noChangeArrowheads="1"/>
          </p:cNvSpPr>
          <p:nvPr/>
        </p:nvSpPr>
        <p:spPr bwMode="auto">
          <a:xfrm>
            <a:off x="717550" y="2786331"/>
            <a:ext cx="7708900" cy="2200602"/>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smtClean="0"/>
              <a:t> Sensitivity Analysis:</a:t>
            </a:r>
          </a:p>
          <a:p>
            <a:pPr marL="457200" lvl="2" eaLnBrk="0" hangingPunct="0">
              <a:buFont typeface="Wingdings" pitchFamily="2" charset="2"/>
              <a:buChar char="§"/>
            </a:pPr>
            <a:r>
              <a:rPr lang="en-US" sz="2600" smtClean="0"/>
              <a:t> MPI Parallel</a:t>
            </a:r>
          </a:p>
          <a:p>
            <a:pPr marL="457200" lvl="2" eaLnBrk="0" hangingPunct="0">
              <a:buFont typeface="Wingdings" pitchFamily="2" charset="2"/>
              <a:buChar char="§"/>
            </a:pPr>
            <a:r>
              <a:rPr lang="en-US" sz="2600"/>
              <a:t> </a:t>
            </a:r>
            <a:r>
              <a:rPr lang="en-US" sz="2600" smtClean="0"/>
              <a:t>Separate processor groups for each parameter. </a:t>
            </a:r>
          </a:p>
          <a:p>
            <a:pPr marL="457200" lvl="2" eaLnBrk="0" hangingPunct="0">
              <a:buFont typeface="Wingdings" pitchFamily="2" charset="2"/>
              <a:buChar char="§"/>
            </a:pPr>
            <a:r>
              <a:rPr lang="en-US" sz="2600"/>
              <a:t> </a:t>
            </a:r>
            <a:r>
              <a:rPr lang="en-US" sz="2600" smtClean="0"/>
              <a:t>Large numbers of parameters can be examined simultaneously.</a:t>
            </a:r>
            <a:endParaRPr lang="en-US" sz="2600"/>
          </a:p>
        </p:txBody>
      </p:sp>
    </p:spTree>
    <p:extLst>
      <p:ext uri="{BB962C8B-B14F-4D97-AF65-F5344CB8AC3E}">
        <p14:creationId xmlns:p14="http://schemas.microsoft.com/office/powerpoint/2010/main" val="1896809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 y="-2"/>
            <a:ext cx="870458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0-D Relaxation, Pure Nitrogen</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835900" cy="4539704"/>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smtClean="0"/>
              <a:t> Scenarios examined in this work are 0-D relaxations from </a:t>
            </a:r>
            <a:r>
              <a:rPr lang="en-US" sz="2800"/>
              <a:t>an initial high-temperature </a:t>
            </a:r>
            <a:r>
              <a:rPr lang="en-US" sz="2800" smtClean="0"/>
              <a:t>state.</a:t>
            </a:r>
          </a:p>
          <a:p>
            <a:pPr eaLnBrk="0" hangingPunct="0">
              <a:buFontTx/>
              <a:buChar char="•"/>
            </a:pPr>
            <a:r>
              <a:rPr lang="en-US" sz="2800"/>
              <a:t> </a:t>
            </a:r>
            <a:r>
              <a:rPr lang="en-US" sz="2800" smtClean="0"/>
              <a:t>0-D </a:t>
            </a:r>
            <a:r>
              <a:rPr lang="en-US" sz="2800"/>
              <a:t>box is initialized with 100% </a:t>
            </a:r>
            <a:r>
              <a:rPr lang="en-US" sz="2800" smtClean="0"/>
              <a:t>N</a:t>
            </a:r>
            <a:r>
              <a:rPr lang="en-US" sz="2800" baseline="-25000" smtClean="0"/>
              <a:t>2</a:t>
            </a:r>
            <a:r>
              <a:rPr lang="en-US" sz="2800" smtClean="0"/>
              <a:t>.</a:t>
            </a:r>
          </a:p>
          <a:p>
            <a:pPr marL="914400" lvl="1" indent="-457200" eaLnBrk="0" hangingPunct="0">
              <a:buFont typeface="Wingdings" pitchFamily="2" charset="2"/>
              <a:buChar char="§"/>
            </a:pPr>
            <a:r>
              <a:rPr lang="en-US" sz="2400" smtClean="0"/>
              <a:t>Initial number </a:t>
            </a:r>
            <a:r>
              <a:rPr lang="en-US" sz="2400"/>
              <a:t>density </a:t>
            </a:r>
            <a:r>
              <a:rPr lang="en-US" sz="2400" smtClean="0"/>
              <a:t>= 1.0×10</a:t>
            </a:r>
            <a:r>
              <a:rPr lang="en-US" sz="2400" baseline="30000" smtClean="0"/>
              <a:t>23</a:t>
            </a:r>
            <a:r>
              <a:rPr lang="en-US" sz="2400" smtClean="0"/>
              <a:t> </a:t>
            </a:r>
            <a:r>
              <a:rPr lang="en-US" sz="2400"/>
              <a:t>#/m</a:t>
            </a:r>
            <a:r>
              <a:rPr lang="en-US" sz="2400" baseline="30000"/>
              <a:t>3</a:t>
            </a:r>
            <a:r>
              <a:rPr lang="en-US" sz="2400"/>
              <a:t>. </a:t>
            </a:r>
            <a:endParaRPr lang="en-US" sz="2400" smtClean="0"/>
          </a:p>
          <a:p>
            <a:pPr marL="914400" lvl="1" indent="-457200" eaLnBrk="0" hangingPunct="0">
              <a:buFont typeface="Wingdings" pitchFamily="2" charset="2"/>
              <a:buChar char="§"/>
            </a:pPr>
            <a:r>
              <a:rPr lang="en-US" sz="2400"/>
              <a:t>I</a:t>
            </a:r>
            <a:r>
              <a:rPr lang="en-US" sz="2400" smtClean="0"/>
              <a:t>nitial </a:t>
            </a:r>
            <a:r>
              <a:rPr lang="en-US" sz="2400"/>
              <a:t>translational temperature </a:t>
            </a:r>
            <a:r>
              <a:rPr lang="en-US" sz="2400" smtClean="0"/>
              <a:t>= ~50,000 K.</a:t>
            </a:r>
            <a:endParaRPr lang="en-US" sz="2400"/>
          </a:p>
          <a:p>
            <a:pPr marL="914400" lvl="1" indent="-457200" eaLnBrk="0" hangingPunct="0">
              <a:buFont typeface="Wingdings" pitchFamily="2" charset="2"/>
              <a:buChar char="§"/>
            </a:pPr>
            <a:r>
              <a:rPr lang="en-US" sz="2400" smtClean="0"/>
              <a:t>Initial </a:t>
            </a:r>
            <a:r>
              <a:rPr lang="en-US" sz="2400"/>
              <a:t>rotational and vibrational temperatures are both 300 </a:t>
            </a:r>
            <a:r>
              <a:rPr lang="en-US" sz="2400" smtClean="0"/>
              <a:t>K.</a:t>
            </a:r>
          </a:p>
          <a:p>
            <a:pPr eaLnBrk="0" hangingPunct="0">
              <a:buFontTx/>
              <a:buChar char="•"/>
            </a:pPr>
            <a:r>
              <a:rPr lang="en-US" sz="2800" smtClean="0"/>
              <a:t> Scenario is a 0-D substitute for a hypersonic shock at ~8 km/s.</a:t>
            </a:r>
          </a:p>
          <a:p>
            <a:pPr marL="914400" lvl="1" indent="-457200" eaLnBrk="0" hangingPunct="0">
              <a:buFont typeface="Wingdings" pitchFamily="2" charset="2"/>
              <a:buChar char="§"/>
            </a:pPr>
            <a:r>
              <a:rPr lang="en-US" sz="2400" smtClean="0"/>
              <a:t>Assumption </a:t>
            </a:r>
            <a:r>
              <a:rPr lang="en-US" sz="2400"/>
              <a:t>that the translational </a:t>
            </a:r>
            <a:r>
              <a:rPr lang="en-US" sz="2400" smtClean="0"/>
              <a:t>modes equilibrate much </a:t>
            </a:r>
            <a:r>
              <a:rPr lang="en-US" sz="2400"/>
              <a:t>faster than </a:t>
            </a:r>
            <a:r>
              <a:rPr lang="en-US" sz="2400" smtClean="0"/>
              <a:t>the internal modes.</a:t>
            </a:r>
            <a:endParaRPr lang="en-US" sz="2400" dirty="0">
              <a:cs typeface="Times New Roman" pitchFamily="18" charset="0"/>
            </a:endParaRPr>
          </a:p>
        </p:txBody>
      </p:sp>
    </p:spTree>
    <p:extLst>
      <p:ext uri="{BB962C8B-B14F-4D97-AF65-F5344CB8AC3E}">
        <p14:creationId xmlns:p14="http://schemas.microsoft.com/office/powerpoint/2010/main" val="2943507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709" y="-1"/>
            <a:ext cx="870458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0-D Relaxation, Pure Nitrogen</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3" y="646330"/>
            <a:ext cx="6788753" cy="6035040"/>
          </a:xfrm>
          <a:prstGeom prst="rect">
            <a:avLst/>
          </a:prstGeom>
        </p:spPr>
      </p:pic>
    </p:spTree>
    <p:extLst>
      <p:ext uri="{BB962C8B-B14F-4D97-AF65-F5344CB8AC3E}">
        <p14:creationId xmlns:p14="http://schemas.microsoft.com/office/powerpoint/2010/main" val="3273092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60" t="19652" r="6630" b="38587"/>
          <a:stretch/>
        </p:blipFill>
        <p:spPr bwMode="auto">
          <a:xfrm>
            <a:off x="0" y="3376830"/>
            <a:ext cx="374547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31" t="19652" r="47226" b="38587"/>
          <a:stretch/>
        </p:blipFill>
        <p:spPr bwMode="auto">
          <a:xfrm>
            <a:off x="0" y="459740"/>
            <a:ext cx="3211112"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Quantity of Interest (QoI)</a:t>
            </a:r>
            <a:endParaRPr lang="en-US" sz="3600" b="1" dirty="0">
              <a:latin typeface="Times New Roman" pitchFamily="18" charset="0"/>
              <a:ea typeface="Tahoma" pitchFamily="34" charset="0"/>
              <a:cs typeface="Times New Roman"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284" r="23871"/>
          <a:stretch/>
        </p:blipFill>
        <p:spPr>
          <a:xfrm>
            <a:off x="4503155" y="646330"/>
            <a:ext cx="4640845" cy="381508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756384" y="4663551"/>
                <a:ext cx="2549416" cy="1815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a:rPr>
                          </m:ctrlPr>
                        </m:dPr>
                        <m:e>
                          <m:r>
                            <a:rPr lang="en-US" sz="2400" b="1" i="1" smtClean="0">
                              <a:latin typeface="Cambria Math"/>
                              <a:ea typeface="Cambria Math"/>
                            </a:rPr>
                            <m:t>𝑸𝒐𝑰</m:t>
                          </m:r>
                        </m:e>
                      </m:d>
                      <m:r>
                        <a:rPr lang="en-US" sz="2400" b="1" i="1" smtClean="0">
                          <a:latin typeface="Cambria Math"/>
                        </a:rPr>
                        <m:t>=</m:t>
                      </m:r>
                      <m:d>
                        <m:dPr>
                          <m:begChr m:val="{"/>
                          <m:endChr m:val="}"/>
                          <m:ctrlPr>
                            <a:rPr lang="en-US" sz="2400" b="1" i="1" smtClean="0">
                              <a:latin typeface="Cambria Math"/>
                            </a:rPr>
                          </m:ctrlPr>
                        </m:dP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𝟏</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𝟐</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𝟑</m:t>
                                                </m:r>
                                              </m:sub>
                                            </m:sSub>
                                          </m:e>
                                        </m:mr>
                                        <m:mr>
                                          <m:e>
                                            <m:r>
                                              <a:rPr lang="en-US" sz="2400" b="1" i="1">
                                                <a:latin typeface="Cambria Math"/>
                                              </a:rPr>
                                              <m:t>⋮</m:t>
                                            </m:r>
                                          </m:e>
                                        </m:mr>
                                      </m:m>
                                    </m:e>
                                  </m:mr>
                                </m:m>
                              </m:e>
                            </m:m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𝒏</m:t>
                                    </m:r>
                                  </m:sub>
                                </m:sSub>
                              </m:e>
                            </m:mr>
                          </m:m>
                        </m:e>
                      </m:d>
                    </m:oMath>
                  </m:oMathPara>
                </a14:m>
                <a:endParaRPr lang="en-US" sz="2400" b="1"/>
              </a:p>
            </p:txBody>
          </p:sp>
        </mc:Choice>
        <mc:Fallback xmlns="">
          <p:sp>
            <p:nvSpPr>
              <p:cNvPr id="9" name="TextBox 8"/>
              <p:cNvSpPr txBox="1">
                <a:spLocks noRot="1" noChangeAspect="1" noMove="1" noResize="1" noEditPoints="1" noAdjustHandles="1" noChangeArrowheads="1" noChangeShapeType="1" noTextEdit="1"/>
              </p:cNvSpPr>
              <p:nvPr/>
            </p:nvSpPr>
            <p:spPr>
              <a:xfrm>
                <a:off x="5756384" y="4663551"/>
                <a:ext cx="2549416" cy="1815369"/>
              </a:xfrm>
              <a:prstGeom prst="rect">
                <a:avLst/>
              </a:prstGeom>
              <a:blipFill rotWithShape="1">
                <a:blip r:embed="rId4"/>
                <a:stretch>
                  <a:fillRect/>
                </a:stretch>
              </a:blipFill>
            </p:spPr>
            <p:txBody>
              <a:bodyPr/>
              <a:lstStyle/>
              <a:p>
                <a:r>
                  <a:rPr lang="en-US">
                    <a:noFill/>
                  </a:rPr>
                  <a:t> </a:t>
                </a:r>
              </a:p>
            </p:txBody>
          </p:sp>
        </mc:Fallback>
      </mc:AlternateContent>
      <p:sp>
        <p:nvSpPr>
          <p:cNvPr id="10" name="Rectangle 9"/>
          <p:cNvSpPr/>
          <p:nvPr/>
        </p:nvSpPr>
        <p:spPr>
          <a:xfrm>
            <a:off x="0" y="6519446"/>
            <a:ext cx="9283700" cy="338554"/>
          </a:xfrm>
          <a:prstGeom prst="rect">
            <a:avLst/>
          </a:prstGeom>
        </p:spPr>
        <p:txBody>
          <a:bodyPr wrap="square">
            <a:spAutoFit/>
          </a:bodyPr>
          <a:lstStyle/>
          <a:p>
            <a:r>
              <a:rPr lang="en-US" sz="1600" b="1"/>
              <a:t>J. Grinstead, M. Wilder, </a:t>
            </a:r>
            <a:r>
              <a:rPr lang="en-US" sz="1600" b="1" smtClean="0"/>
              <a:t>J</a:t>
            </a:r>
            <a:r>
              <a:rPr lang="en-US" sz="1600" b="1"/>
              <a:t>. Olejniczak, D. Bogdanoff, G. Allen, and K. Danf, </a:t>
            </a:r>
            <a:r>
              <a:rPr lang="en-US" sz="1600" b="1" smtClean="0"/>
              <a:t>AIAA </a:t>
            </a:r>
            <a:r>
              <a:rPr lang="en-US" sz="1600" b="1"/>
              <a:t>Paper 2008-1244, 2008.</a:t>
            </a:r>
          </a:p>
        </p:txBody>
      </p:sp>
    </p:spTree>
    <p:extLst>
      <p:ext uri="{BB962C8B-B14F-4D97-AF65-F5344CB8AC3E}">
        <p14:creationId xmlns:p14="http://schemas.microsoft.com/office/powerpoint/2010/main" val="2213323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Motivation – DSMC Parameters</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823200" cy="4216539"/>
          </a:xfrm>
          <a:prstGeom prst="rect">
            <a:avLst/>
          </a:prstGeom>
          <a:noFill/>
          <a:ln w="9525">
            <a:noFill/>
            <a:miter lim="800000"/>
            <a:headEnd/>
            <a:tailEnd/>
          </a:ln>
        </p:spPr>
        <p:txBody>
          <a:bodyPr wrap="square">
            <a:spAutoFit/>
          </a:bodyPr>
          <a:lstStyle/>
          <a:p>
            <a:pPr eaLnBrk="0" hangingPunct="0">
              <a:buFontTx/>
              <a:buChar char="•"/>
            </a:pPr>
            <a:r>
              <a:rPr lang="en-US" sz="2800" smtClean="0">
                <a:cs typeface="Times New Roman" pitchFamily="18" charset="0"/>
              </a:rPr>
              <a:t> The DSMC model includes many parameters related to gas dynamics at the molecular level, such as: </a:t>
            </a:r>
          </a:p>
          <a:p>
            <a:pPr lvl="1" eaLnBrk="0" hangingPunct="0">
              <a:buFont typeface="Wingdings" pitchFamily="2" charset="2"/>
              <a:buChar char="§"/>
            </a:pPr>
            <a:r>
              <a:rPr lang="en-US" sz="2800" smtClean="0">
                <a:solidFill>
                  <a:srgbClr val="FF0000"/>
                </a:solidFill>
                <a:cs typeface="Times New Roman" pitchFamily="18" charset="0"/>
              </a:rPr>
              <a:t> </a:t>
            </a:r>
            <a:r>
              <a:rPr lang="en-US" sz="2600" smtClean="0">
                <a:solidFill>
                  <a:srgbClr val="FF0000"/>
                </a:solidFill>
                <a:cs typeface="Times New Roman" pitchFamily="18" charset="0"/>
              </a:rPr>
              <a:t>Elastic collision cross-sections.</a:t>
            </a:r>
          </a:p>
          <a:p>
            <a:pPr lvl="1" eaLnBrk="0" hangingPunct="0">
              <a:buFont typeface="Wingdings" pitchFamily="2" charset="2"/>
              <a:buChar char="§"/>
            </a:pPr>
            <a:r>
              <a:rPr lang="en-US" sz="2600" smtClean="0">
                <a:solidFill>
                  <a:srgbClr val="FF0000"/>
                </a:solidFill>
                <a:cs typeface="Times New Roman" pitchFamily="18" charset="0"/>
              </a:rPr>
              <a:t> </a:t>
            </a:r>
            <a:r>
              <a:rPr lang="en-US" sz="2600" err="1" smtClean="0">
                <a:solidFill>
                  <a:srgbClr val="FF0000"/>
                </a:solidFill>
                <a:cs typeface="Times New Roman" pitchFamily="18" charset="0"/>
              </a:rPr>
              <a:t>Vibrational</a:t>
            </a:r>
            <a:r>
              <a:rPr lang="en-US" sz="2600" smtClean="0">
                <a:solidFill>
                  <a:srgbClr val="FF0000"/>
                </a:solidFill>
                <a:cs typeface="Times New Roman" pitchFamily="18" charset="0"/>
              </a:rPr>
              <a:t> and rotational excitation cross-sections.</a:t>
            </a:r>
          </a:p>
          <a:p>
            <a:pPr lvl="1" eaLnBrk="0" hangingPunct="0">
              <a:buFont typeface="Wingdings" pitchFamily="2" charset="2"/>
              <a:buChar char="§"/>
            </a:pPr>
            <a:r>
              <a:rPr lang="en-US" sz="2600" smtClean="0">
                <a:solidFill>
                  <a:srgbClr val="FF0000"/>
                </a:solidFill>
                <a:cs typeface="Times New Roman" pitchFamily="18" charset="0"/>
              </a:rPr>
              <a:t> Reaction cross-sections.</a:t>
            </a:r>
          </a:p>
          <a:p>
            <a:pPr lvl="1" eaLnBrk="0" hangingPunct="0">
              <a:buFont typeface="Wingdings" pitchFamily="2" charset="2"/>
              <a:buChar char="§"/>
            </a:pPr>
            <a:r>
              <a:rPr lang="en-US" sz="2600" smtClean="0">
                <a:cs typeface="Times New Roman" pitchFamily="18" charset="0"/>
              </a:rPr>
              <a:t> Sticking coefficients and catalytic efficiencies for gas-surface interactions.</a:t>
            </a:r>
          </a:p>
          <a:p>
            <a:pPr lvl="1" eaLnBrk="0" hangingPunct="0">
              <a:buFont typeface="Wingdings" pitchFamily="2" charset="2"/>
              <a:buChar char="§"/>
            </a:pPr>
            <a:r>
              <a:rPr lang="en-US" sz="2600" smtClean="0">
                <a:cs typeface="Times New Roman" pitchFamily="18" charset="0"/>
              </a:rPr>
              <a:t> …etc.</a:t>
            </a:r>
          </a:p>
          <a:p>
            <a:pPr eaLnBrk="0" hangingPunct="0">
              <a:buFontTx/>
              <a:buChar char="•"/>
            </a:pPr>
            <a:endParaRPr lang="en-US" sz="260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QoI</a:t>
            </a:r>
            <a:endParaRPr lang="en-US" sz="3600" b="1">
              <a:latin typeface="Times New Roman" pitchFamily="18" charset="0"/>
              <a:ea typeface="Tahoma" pitchFamily="34" charset="0"/>
              <a:cs typeface="Times New Roman" pitchFamily="18" charset="0"/>
            </a:endParaRPr>
          </a:p>
        </p:txBody>
      </p:sp>
      <p:cxnSp>
        <p:nvCxnSpPr>
          <p:cNvPr id="23" name="Straight Arrow Connector 22"/>
          <p:cNvCxnSpPr/>
          <p:nvPr/>
        </p:nvCxnSpPr>
        <p:spPr>
          <a:xfrm>
            <a:off x="85725" y="3856420"/>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325" y="373577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78225" y="373577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725" y="3346644"/>
            <a:ext cx="704850" cy="338554"/>
          </a:xfrm>
          <a:prstGeom prst="rect">
            <a:avLst/>
          </a:prstGeom>
          <a:noFill/>
        </p:spPr>
        <p:txBody>
          <a:bodyPr wrap="square" lIns="0" tIns="0" rIns="0" bIns="0" rtlCol="0">
            <a:spAutoFit/>
          </a:bodyPr>
          <a:lstStyle/>
          <a:p>
            <a:r>
              <a:rPr lang="en-US" sz="2200" b="1" smtClean="0"/>
              <a:t>Z</a:t>
            </a:r>
            <a:r>
              <a:rPr lang="en-US" sz="2200" b="1" baseline="-25000" smtClean="0"/>
              <a:t>R,min</a:t>
            </a:r>
            <a:endParaRPr lang="en-US" sz="2200" b="1"/>
          </a:p>
        </p:txBody>
      </p:sp>
      <p:sp>
        <p:nvSpPr>
          <p:cNvPr id="27" name="TextBox 26"/>
          <p:cNvSpPr txBox="1"/>
          <p:nvPr/>
        </p:nvSpPr>
        <p:spPr>
          <a:xfrm>
            <a:off x="3255962" y="3335397"/>
            <a:ext cx="644525" cy="338554"/>
          </a:xfrm>
          <a:prstGeom prst="rect">
            <a:avLst/>
          </a:prstGeom>
          <a:noFill/>
        </p:spPr>
        <p:txBody>
          <a:bodyPr wrap="square" lIns="0" tIns="0" rIns="0" bIns="0" rtlCol="0">
            <a:spAutoFit/>
          </a:bodyPr>
          <a:lstStyle/>
          <a:p>
            <a:r>
              <a:rPr lang="en-US" sz="2200" b="1" smtClean="0"/>
              <a:t>Z</a:t>
            </a:r>
            <a:r>
              <a:rPr lang="en-US" sz="2200" b="1" baseline="-25000" smtClean="0"/>
              <a:t>R,max</a:t>
            </a:r>
            <a:endParaRPr lang="en-US" sz="2200" b="1"/>
          </a:p>
        </p:txBody>
      </p:sp>
      <p:sp>
        <p:nvSpPr>
          <p:cNvPr id="28" name="TextBox 27"/>
          <p:cNvSpPr txBox="1"/>
          <p:nvPr/>
        </p:nvSpPr>
        <p:spPr>
          <a:xfrm>
            <a:off x="1406525" y="3335397"/>
            <a:ext cx="736600" cy="338554"/>
          </a:xfrm>
          <a:prstGeom prst="rect">
            <a:avLst/>
          </a:prstGeom>
          <a:noFill/>
        </p:spPr>
        <p:txBody>
          <a:bodyPr wrap="square" lIns="0" tIns="0" rIns="0" bIns="0" rtlCol="0">
            <a:spAutoFit/>
          </a:bodyPr>
          <a:lstStyle/>
          <a:p>
            <a:r>
              <a:rPr lang="en-US" sz="2200" b="1" smtClean="0"/>
              <a:t>Z</a:t>
            </a:r>
            <a:r>
              <a:rPr lang="en-US" sz="2200" b="1" baseline="-25000" smtClean="0"/>
              <a:t>R,nom</a:t>
            </a:r>
            <a:endParaRPr lang="en-US" sz="2200" b="1"/>
          </a:p>
        </p:txBody>
      </p:sp>
      <p:cxnSp>
        <p:nvCxnSpPr>
          <p:cNvPr id="29" name="Straight Connector 28"/>
          <p:cNvCxnSpPr/>
          <p:nvPr/>
        </p:nvCxnSpPr>
        <p:spPr>
          <a:xfrm>
            <a:off x="1781175" y="374260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5725" y="5148935"/>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1325" y="5028285"/>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78225" y="5028285"/>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5725" y="4619635"/>
            <a:ext cx="673100" cy="338554"/>
          </a:xfrm>
          <a:prstGeom prst="rect">
            <a:avLst/>
          </a:prstGeom>
          <a:noFill/>
        </p:spPr>
        <p:txBody>
          <a:bodyPr wrap="square" lIns="0" tIns="0" rIns="0" bIns="0" rtlCol="0">
            <a:spAutoFit/>
          </a:bodyPr>
          <a:lstStyle/>
          <a:p>
            <a:r>
              <a:rPr lang="en-US" sz="2200" b="1" smtClean="0"/>
              <a:t>Z</a:t>
            </a:r>
            <a:r>
              <a:rPr lang="en-US" sz="2200" b="1" baseline="-25000" smtClean="0"/>
              <a:t>V,min</a:t>
            </a:r>
            <a:endParaRPr lang="en-US" sz="2200" b="1"/>
          </a:p>
        </p:txBody>
      </p:sp>
      <p:sp>
        <p:nvSpPr>
          <p:cNvPr id="34" name="TextBox 33"/>
          <p:cNvSpPr txBox="1"/>
          <p:nvPr/>
        </p:nvSpPr>
        <p:spPr>
          <a:xfrm>
            <a:off x="3225799" y="4627912"/>
            <a:ext cx="704850" cy="338554"/>
          </a:xfrm>
          <a:prstGeom prst="rect">
            <a:avLst/>
          </a:prstGeom>
          <a:noFill/>
        </p:spPr>
        <p:txBody>
          <a:bodyPr wrap="square" lIns="0" tIns="0" rIns="0" bIns="0" rtlCol="0">
            <a:spAutoFit/>
          </a:bodyPr>
          <a:lstStyle/>
          <a:p>
            <a:r>
              <a:rPr lang="en-US" sz="2200" b="1" smtClean="0"/>
              <a:t>Z</a:t>
            </a:r>
            <a:r>
              <a:rPr lang="en-US" sz="2200" b="1" baseline="-25000" smtClean="0"/>
              <a:t>V,max</a:t>
            </a:r>
            <a:endParaRPr lang="en-US" sz="2200" b="1"/>
          </a:p>
        </p:txBody>
      </p:sp>
      <p:sp>
        <p:nvSpPr>
          <p:cNvPr id="35" name="TextBox 34"/>
          <p:cNvSpPr txBox="1"/>
          <p:nvPr/>
        </p:nvSpPr>
        <p:spPr>
          <a:xfrm>
            <a:off x="962025" y="4627912"/>
            <a:ext cx="736600" cy="338554"/>
          </a:xfrm>
          <a:prstGeom prst="rect">
            <a:avLst/>
          </a:prstGeom>
          <a:noFill/>
        </p:spPr>
        <p:txBody>
          <a:bodyPr wrap="square" lIns="0" tIns="0" rIns="0" bIns="0" rtlCol="0">
            <a:spAutoFit/>
          </a:bodyPr>
          <a:lstStyle/>
          <a:p>
            <a:r>
              <a:rPr lang="en-US" sz="2200" b="1" smtClean="0"/>
              <a:t>Z</a:t>
            </a:r>
            <a:r>
              <a:rPr lang="en-US" sz="2200" b="1" baseline="-25000" smtClean="0"/>
              <a:t>V,nom</a:t>
            </a:r>
            <a:endParaRPr lang="en-US" sz="2200" b="1"/>
          </a:p>
        </p:txBody>
      </p:sp>
      <p:cxnSp>
        <p:nvCxnSpPr>
          <p:cNvPr id="36" name="Straight Connector 35"/>
          <p:cNvCxnSpPr/>
          <p:nvPr/>
        </p:nvCxnSpPr>
        <p:spPr>
          <a:xfrm>
            <a:off x="1330325" y="5028285"/>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07950" y="1459143"/>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63550" y="133849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600450" y="133849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27000" y="953508"/>
            <a:ext cx="704850" cy="338554"/>
          </a:xfrm>
          <a:prstGeom prst="rect">
            <a:avLst/>
          </a:prstGeom>
          <a:noFill/>
        </p:spPr>
        <p:txBody>
          <a:bodyPr wrap="square" lIns="0" tIns="0" rIns="0" bIns="0" rtlCol="0">
            <a:spAutoFit/>
          </a:bodyPr>
          <a:lstStyle/>
          <a:p>
            <a:r>
              <a:rPr lang="el-GR" sz="2200" b="1" smtClean="0"/>
              <a:t>ω</a:t>
            </a:r>
            <a:r>
              <a:rPr lang="en-US" sz="2200" b="1" baseline="-25000" smtClean="0"/>
              <a:t>min</a:t>
            </a:r>
            <a:endParaRPr lang="en-US" sz="2200"/>
          </a:p>
        </p:txBody>
      </p:sp>
      <p:sp>
        <p:nvSpPr>
          <p:cNvPr id="95" name="TextBox 94"/>
          <p:cNvSpPr txBox="1"/>
          <p:nvPr/>
        </p:nvSpPr>
        <p:spPr>
          <a:xfrm>
            <a:off x="3278187" y="938120"/>
            <a:ext cx="773113" cy="338554"/>
          </a:xfrm>
          <a:prstGeom prst="rect">
            <a:avLst/>
          </a:prstGeom>
          <a:noFill/>
        </p:spPr>
        <p:txBody>
          <a:bodyPr wrap="square" lIns="0" tIns="0" rIns="0" bIns="0" rtlCol="0">
            <a:spAutoFit/>
          </a:bodyPr>
          <a:lstStyle/>
          <a:p>
            <a:r>
              <a:rPr lang="el-GR" sz="2200" b="1" smtClean="0"/>
              <a:t>ω</a:t>
            </a:r>
            <a:r>
              <a:rPr lang="en-US" sz="2200" b="1" baseline="-25000" smtClean="0"/>
              <a:t>max</a:t>
            </a:r>
            <a:endParaRPr lang="en-US" sz="2200" b="1"/>
          </a:p>
        </p:txBody>
      </p:sp>
      <p:sp>
        <p:nvSpPr>
          <p:cNvPr id="96" name="TextBox 95"/>
          <p:cNvSpPr txBox="1"/>
          <p:nvPr/>
        </p:nvSpPr>
        <p:spPr>
          <a:xfrm>
            <a:off x="1631950" y="953508"/>
            <a:ext cx="869950" cy="338554"/>
          </a:xfrm>
          <a:prstGeom prst="rect">
            <a:avLst/>
          </a:prstGeom>
          <a:noFill/>
        </p:spPr>
        <p:txBody>
          <a:bodyPr wrap="square" lIns="0" tIns="0" rIns="0" bIns="0" rtlCol="0">
            <a:spAutoFit/>
          </a:bodyPr>
          <a:lstStyle/>
          <a:p>
            <a:r>
              <a:rPr lang="el-GR" sz="2200" b="1" smtClean="0"/>
              <a:t>ω</a:t>
            </a:r>
            <a:r>
              <a:rPr lang="en-US" sz="2200" b="1" baseline="-25000" smtClean="0"/>
              <a:t>nom</a:t>
            </a:r>
            <a:endParaRPr lang="en-US" sz="2200" b="1"/>
          </a:p>
        </p:txBody>
      </p:sp>
      <p:cxnSp>
        <p:nvCxnSpPr>
          <p:cNvPr id="97" name="Straight Connector 96"/>
          <p:cNvCxnSpPr/>
          <p:nvPr/>
        </p:nvCxnSpPr>
        <p:spPr>
          <a:xfrm>
            <a:off x="1974850" y="133849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107950" y="2595143"/>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63550" y="247449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600450" y="247449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07950" y="2065843"/>
            <a:ext cx="1149350" cy="338554"/>
          </a:xfrm>
          <a:prstGeom prst="rect">
            <a:avLst/>
          </a:prstGeom>
          <a:noFill/>
        </p:spPr>
        <p:txBody>
          <a:bodyPr wrap="square" lIns="0" tIns="0" rIns="0" bIns="0" rtlCol="0">
            <a:spAutoFit/>
          </a:bodyPr>
          <a:lstStyle/>
          <a:p>
            <a:r>
              <a:rPr lang="en-US" sz="2200" b="1" smtClean="0"/>
              <a:t>d</a:t>
            </a:r>
            <a:r>
              <a:rPr lang="en-US" sz="2200" b="1" baseline="-25000" smtClean="0"/>
              <a:t>ref,min</a:t>
            </a:r>
            <a:endParaRPr lang="en-US" sz="2200" b="1"/>
          </a:p>
        </p:txBody>
      </p:sp>
      <p:sp>
        <p:nvSpPr>
          <p:cNvPr id="102" name="TextBox 101"/>
          <p:cNvSpPr txBox="1"/>
          <p:nvPr/>
        </p:nvSpPr>
        <p:spPr>
          <a:xfrm>
            <a:off x="3278186" y="2074120"/>
            <a:ext cx="1179514" cy="338554"/>
          </a:xfrm>
          <a:prstGeom prst="rect">
            <a:avLst/>
          </a:prstGeom>
          <a:noFill/>
        </p:spPr>
        <p:txBody>
          <a:bodyPr wrap="square" lIns="0" tIns="0" rIns="0" bIns="0" rtlCol="0">
            <a:spAutoFit/>
          </a:bodyPr>
          <a:lstStyle/>
          <a:p>
            <a:r>
              <a:rPr lang="en-US" sz="2200" b="1" smtClean="0"/>
              <a:t>d</a:t>
            </a:r>
            <a:r>
              <a:rPr lang="en-US" sz="2200" b="1" baseline="-25000" smtClean="0"/>
              <a:t>ref,max</a:t>
            </a:r>
            <a:endParaRPr lang="en-US" sz="2200" b="1"/>
          </a:p>
        </p:txBody>
      </p:sp>
      <p:sp>
        <p:nvSpPr>
          <p:cNvPr id="103" name="TextBox 102"/>
          <p:cNvSpPr txBox="1"/>
          <p:nvPr/>
        </p:nvSpPr>
        <p:spPr>
          <a:xfrm>
            <a:off x="1606550" y="2059820"/>
            <a:ext cx="1212850" cy="338554"/>
          </a:xfrm>
          <a:prstGeom prst="rect">
            <a:avLst/>
          </a:prstGeom>
          <a:noFill/>
        </p:spPr>
        <p:txBody>
          <a:bodyPr wrap="square" lIns="0" tIns="0" rIns="0" bIns="0" rtlCol="0">
            <a:spAutoFit/>
          </a:bodyPr>
          <a:lstStyle/>
          <a:p>
            <a:r>
              <a:rPr lang="en-US" sz="2200" b="1" smtClean="0"/>
              <a:t>d</a:t>
            </a:r>
            <a:r>
              <a:rPr lang="en-US" sz="2200" b="1" baseline="-25000" smtClean="0"/>
              <a:t>ref,nom</a:t>
            </a:r>
            <a:endParaRPr lang="en-US" sz="2200" b="1"/>
          </a:p>
        </p:txBody>
      </p:sp>
      <p:cxnSp>
        <p:nvCxnSpPr>
          <p:cNvPr id="104" name="Straight Connector 103"/>
          <p:cNvCxnSpPr/>
          <p:nvPr/>
        </p:nvCxnSpPr>
        <p:spPr>
          <a:xfrm>
            <a:off x="1974850" y="247449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3871"/>
          <a:stretch/>
        </p:blipFill>
        <p:spPr>
          <a:xfrm>
            <a:off x="4503155" y="1097280"/>
            <a:ext cx="4640845" cy="4114800"/>
          </a:xfrm>
          <a:prstGeom prst="rect">
            <a:avLst/>
          </a:prstGeom>
        </p:spPr>
      </p:pic>
    </p:spTree>
    <p:extLst>
      <p:ext uri="{BB962C8B-B14F-4D97-AF65-F5344CB8AC3E}">
        <p14:creationId xmlns:p14="http://schemas.microsoft.com/office/powerpoint/2010/main" val="844156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2">
            <a:extLst>
              <a:ext uri="{28A0092B-C50C-407E-A947-70E740481C1C}">
                <a14:useLocalDpi xmlns:a14="http://schemas.microsoft.com/office/drawing/2010/main" val="0"/>
              </a:ext>
            </a:extLst>
          </a:blip>
          <a:srcRect r="23509"/>
          <a:stretch/>
        </p:blipFill>
        <p:spPr>
          <a:xfrm>
            <a:off x="4481117" y="1097280"/>
            <a:ext cx="4662883" cy="4114800"/>
          </a:xfrm>
          <a:prstGeom prst="rect">
            <a:avLst/>
          </a:prstGeom>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Type 1</a:t>
            </a:r>
            <a:endParaRPr lang="en-US" sz="3600" b="1">
              <a:latin typeface="Times New Roman" pitchFamily="18" charset="0"/>
              <a:ea typeface="Tahoma" pitchFamily="34" charset="0"/>
              <a:cs typeface="Times New Roman" pitchFamily="18" charset="0"/>
            </a:endParaRPr>
          </a:p>
        </p:txBody>
      </p:sp>
      <p:cxnSp>
        <p:nvCxnSpPr>
          <p:cNvPr id="23" name="Straight Arrow Connector 22"/>
          <p:cNvCxnSpPr/>
          <p:nvPr/>
        </p:nvCxnSpPr>
        <p:spPr>
          <a:xfrm>
            <a:off x="66675" y="3704738"/>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2275" y="3584088"/>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59175" y="3584088"/>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675" y="3194962"/>
            <a:ext cx="704850" cy="338554"/>
          </a:xfrm>
          <a:prstGeom prst="rect">
            <a:avLst/>
          </a:prstGeom>
          <a:noFill/>
        </p:spPr>
        <p:txBody>
          <a:bodyPr wrap="square" lIns="0" tIns="0" rIns="0" bIns="0" rtlCol="0">
            <a:spAutoFit/>
          </a:bodyPr>
          <a:lstStyle/>
          <a:p>
            <a:r>
              <a:rPr lang="en-US" sz="2200" b="1" smtClean="0"/>
              <a:t>Z</a:t>
            </a:r>
            <a:r>
              <a:rPr lang="en-US" sz="2200" b="1" baseline="-25000" smtClean="0"/>
              <a:t>R,min</a:t>
            </a:r>
            <a:endParaRPr lang="en-US" sz="2200" b="1"/>
          </a:p>
        </p:txBody>
      </p:sp>
      <p:sp>
        <p:nvSpPr>
          <p:cNvPr id="27" name="TextBox 26"/>
          <p:cNvSpPr txBox="1"/>
          <p:nvPr/>
        </p:nvSpPr>
        <p:spPr>
          <a:xfrm>
            <a:off x="3236912" y="3183715"/>
            <a:ext cx="644525" cy="338554"/>
          </a:xfrm>
          <a:prstGeom prst="rect">
            <a:avLst/>
          </a:prstGeom>
          <a:noFill/>
        </p:spPr>
        <p:txBody>
          <a:bodyPr wrap="square" lIns="0" tIns="0" rIns="0" bIns="0" rtlCol="0">
            <a:spAutoFit/>
          </a:bodyPr>
          <a:lstStyle/>
          <a:p>
            <a:r>
              <a:rPr lang="en-US" sz="2200" b="1" smtClean="0"/>
              <a:t>Z</a:t>
            </a:r>
            <a:r>
              <a:rPr lang="en-US" sz="2200" b="1" baseline="-25000" smtClean="0"/>
              <a:t>R,max</a:t>
            </a:r>
            <a:endParaRPr lang="en-US" sz="2200" b="1"/>
          </a:p>
        </p:txBody>
      </p:sp>
      <p:sp>
        <p:nvSpPr>
          <p:cNvPr id="28" name="TextBox 27"/>
          <p:cNvSpPr txBox="1"/>
          <p:nvPr/>
        </p:nvSpPr>
        <p:spPr>
          <a:xfrm>
            <a:off x="1387475" y="3183715"/>
            <a:ext cx="736600" cy="338554"/>
          </a:xfrm>
          <a:prstGeom prst="rect">
            <a:avLst/>
          </a:prstGeom>
          <a:noFill/>
        </p:spPr>
        <p:txBody>
          <a:bodyPr wrap="square" lIns="0" tIns="0" rIns="0" bIns="0" rtlCol="0">
            <a:spAutoFit/>
          </a:bodyPr>
          <a:lstStyle/>
          <a:p>
            <a:r>
              <a:rPr lang="en-US" sz="2200" b="1" smtClean="0"/>
              <a:t>Z</a:t>
            </a:r>
            <a:r>
              <a:rPr lang="en-US" sz="2200" b="1" baseline="-25000" smtClean="0"/>
              <a:t>R,nom</a:t>
            </a:r>
            <a:endParaRPr lang="en-US" sz="2200" b="1"/>
          </a:p>
        </p:txBody>
      </p:sp>
      <p:cxnSp>
        <p:nvCxnSpPr>
          <p:cNvPr id="29" name="Straight Connector 28"/>
          <p:cNvCxnSpPr/>
          <p:nvPr/>
        </p:nvCxnSpPr>
        <p:spPr>
          <a:xfrm>
            <a:off x="1762125" y="3590919"/>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675" y="4997253"/>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2275" y="487660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59175" y="487660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675" y="4467953"/>
            <a:ext cx="673100" cy="338554"/>
          </a:xfrm>
          <a:prstGeom prst="rect">
            <a:avLst/>
          </a:prstGeom>
          <a:noFill/>
        </p:spPr>
        <p:txBody>
          <a:bodyPr wrap="square" lIns="0" tIns="0" rIns="0" bIns="0" rtlCol="0">
            <a:spAutoFit/>
          </a:bodyPr>
          <a:lstStyle/>
          <a:p>
            <a:r>
              <a:rPr lang="en-US" sz="2200" b="1" smtClean="0"/>
              <a:t>Z</a:t>
            </a:r>
            <a:r>
              <a:rPr lang="en-US" sz="2200" b="1" baseline="-25000" smtClean="0"/>
              <a:t>V,min</a:t>
            </a:r>
            <a:endParaRPr lang="en-US" sz="2200" b="1"/>
          </a:p>
        </p:txBody>
      </p:sp>
      <p:sp>
        <p:nvSpPr>
          <p:cNvPr id="34" name="TextBox 33"/>
          <p:cNvSpPr txBox="1"/>
          <p:nvPr/>
        </p:nvSpPr>
        <p:spPr>
          <a:xfrm>
            <a:off x="3206749" y="4476230"/>
            <a:ext cx="704850" cy="338554"/>
          </a:xfrm>
          <a:prstGeom prst="rect">
            <a:avLst/>
          </a:prstGeom>
          <a:noFill/>
        </p:spPr>
        <p:txBody>
          <a:bodyPr wrap="square" lIns="0" tIns="0" rIns="0" bIns="0" rtlCol="0">
            <a:spAutoFit/>
          </a:bodyPr>
          <a:lstStyle/>
          <a:p>
            <a:r>
              <a:rPr lang="en-US" sz="2200" b="1" smtClean="0"/>
              <a:t>Z</a:t>
            </a:r>
            <a:r>
              <a:rPr lang="en-US" sz="2200" b="1" baseline="-25000" smtClean="0"/>
              <a:t>V,max</a:t>
            </a:r>
            <a:endParaRPr lang="en-US" sz="2200" b="1"/>
          </a:p>
        </p:txBody>
      </p:sp>
      <p:sp>
        <p:nvSpPr>
          <p:cNvPr id="35" name="TextBox 34"/>
          <p:cNvSpPr txBox="1"/>
          <p:nvPr/>
        </p:nvSpPr>
        <p:spPr>
          <a:xfrm>
            <a:off x="942975" y="4476230"/>
            <a:ext cx="736600" cy="338554"/>
          </a:xfrm>
          <a:prstGeom prst="rect">
            <a:avLst/>
          </a:prstGeom>
          <a:noFill/>
        </p:spPr>
        <p:txBody>
          <a:bodyPr wrap="square" lIns="0" tIns="0" rIns="0" bIns="0" rtlCol="0">
            <a:spAutoFit/>
          </a:bodyPr>
          <a:lstStyle/>
          <a:p>
            <a:r>
              <a:rPr lang="en-US" sz="2200" b="1" smtClean="0"/>
              <a:t>Z</a:t>
            </a:r>
            <a:r>
              <a:rPr lang="en-US" sz="2200" b="1" baseline="-25000" smtClean="0"/>
              <a:t>V,nom</a:t>
            </a:r>
            <a:endParaRPr lang="en-US" sz="2200" b="1"/>
          </a:p>
        </p:txBody>
      </p:sp>
      <p:cxnSp>
        <p:nvCxnSpPr>
          <p:cNvPr id="36" name="Straight Connector 35"/>
          <p:cNvCxnSpPr/>
          <p:nvPr/>
        </p:nvCxnSpPr>
        <p:spPr>
          <a:xfrm>
            <a:off x="1311275" y="487660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900" y="1307461"/>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4500" y="1186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81400" y="1186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07950" y="801826"/>
            <a:ext cx="704850" cy="338554"/>
          </a:xfrm>
          <a:prstGeom prst="rect">
            <a:avLst/>
          </a:prstGeom>
          <a:noFill/>
        </p:spPr>
        <p:txBody>
          <a:bodyPr wrap="square" lIns="0" tIns="0" rIns="0" bIns="0" rtlCol="0">
            <a:spAutoFit/>
          </a:bodyPr>
          <a:lstStyle/>
          <a:p>
            <a:r>
              <a:rPr lang="el-GR" sz="2200" b="1" smtClean="0"/>
              <a:t>ω</a:t>
            </a:r>
            <a:r>
              <a:rPr lang="en-US" sz="2200" b="1" baseline="-25000" smtClean="0"/>
              <a:t>min</a:t>
            </a:r>
            <a:endParaRPr lang="en-US" sz="2200"/>
          </a:p>
        </p:txBody>
      </p:sp>
      <p:sp>
        <p:nvSpPr>
          <p:cNvPr id="95" name="TextBox 94"/>
          <p:cNvSpPr txBox="1"/>
          <p:nvPr/>
        </p:nvSpPr>
        <p:spPr>
          <a:xfrm>
            <a:off x="3259137" y="786438"/>
            <a:ext cx="773113" cy="338554"/>
          </a:xfrm>
          <a:prstGeom prst="rect">
            <a:avLst/>
          </a:prstGeom>
          <a:noFill/>
        </p:spPr>
        <p:txBody>
          <a:bodyPr wrap="square" lIns="0" tIns="0" rIns="0" bIns="0" rtlCol="0">
            <a:spAutoFit/>
          </a:bodyPr>
          <a:lstStyle/>
          <a:p>
            <a:r>
              <a:rPr lang="el-GR" sz="2200" b="1" smtClean="0"/>
              <a:t>ω</a:t>
            </a:r>
            <a:r>
              <a:rPr lang="en-US" sz="2200" b="1" baseline="-25000" smtClean="0"/>
              <a:t>max</a:t>
            </a:r>
            <a:endParaRPr lang="en-US" sz="2200" b="1"/>
          </a:p>
        </p:txBody>
      </p:sp>
      <p:sp>
        <p:nvSpPr>
          <p:cNvPr id="96" name="TextBox 95"/>
          <p:cNvSpPr txBox="1"/>
          <p:nvPr/>
        </p:nvSpPr>
        <p:spPr>
          <a:xfrm>
            <a:off x="1612900" y="801826"/>
            <a:ext cx="869950" cy="338554"/>
          </a:xfrm>
          <a:prstGeom prst="rect">
            <a:avLst/>
          </a:prstGeom>
          <a:noFill/>
        </p:spPr>
        <p:txBody>
          <a:bodyPr wrap="square" lIns="0" tIns="0" rIns="0" bIns="0" rtlCol="0">
            <a:spAutoFit/>
          </a:bodyPr>
          <a:lstStyle/>
          <a:p>
            <a:r>
              <a:rPr lang="el-GR" sz="2200" b="1" smtClean="0"/>
              <a:t>ω</a:t>
            </a:r>
            <a:r>
              <a:rPr lang="en-US" sz="2200" b="1" baseline="-25000" smtClean="0"/>
              <a:t>nom</a:t>
            </a:r>
            <a:endParaRPr lang="en-US" sz="2200" b="1"/>
          </a:p>
        </p:txBody>
      </p:sp>
      <p:cxnSp>
        <p:nvCxnSpPr>
          <p:cNvPr id="97" name="Straight Connector 96"/>
          <p:cNvCxnSpPr/>
          <p:nvPr/>
        </p:nvCxnSpPr>
        <p:spPr>
          <a:xfrm>
            <a:off x="1955800" y="1186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88900" y="2443461"/>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4500" y="2322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581400" y="2322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8900" y="1914161"/>
            <a:ext cx="1149350" cy="338554"/>
          </a:xfrm>
          <a:prstGeom prst="rect">
            <a:avLst/>
          </a:prstGeom>
          <a:noFill/>
        </p:spPr>
        <p:txBody>
          <a:bodyPr wrap="square" lIns="0" tIns="0" rIns="0" bIns="0" rtlCol="0">
            <a:spAutoFit/>
          </a:bodyPr>
          <a:lstStyle/>
          <a:p>
            <a:r>
              <a:rPr lang="en-US" sz="2200" b="1"/>
              <a:t>d</a:t>
            </a:r>
            <a:r>
              <a:rPr lang="en-US" sz="2200" b="1" baseline="-25000"/>
              <a:t>ref,min</a:t>
            </a:r>
            <a:endParaRPr lang="en-US" sz="2200" b="1"/>
          </a:p>
        </p:txBody>
      </p:sp>
      <p:sp>
        <p:nvSpPr>
          <p:cNvPr id="102" name="TextBox 101"/>
          <p:cNvSpPr txBox="1"/>
          <p:nvPr/>
        </p:nvSpPr>
        <p:spPr>
          <a:xfrm>
            <a:off x="3259136" y="1922438"/>
            <a:ext cx="1179514" cy="338554"/>
          </a:xfrm>
          <a:prstGeom prst="rect">
            <a:avLst/>
          </a:prstGeom>
          <a:noFill/>
        </p:spPr>
        <p:txBody>
          <a:bodyPr wrap="square" lIns="0" tIns="0" rIns="0" bIns="0" rtlCol="0">
            <a:spAutoFit/>
          </a:bodyPr>
          <a:lstStyle/>
          <a:p>
            <a:r>
              <a:rPr lang="en-US" sz="2200" b="1"/>
              <a:t>d</a:t>
            </a:r>
            <a:r>
              <a:rPr lang="en-US" sz="2200" b="1" baseline="-25000"/>
              <a:t>ref,max</a:t>
            </a:r>
            <a:endParaRPr lang="en-US" sz="2200" b="1"/>
          </a:p>
        </p:txBody>
      </p:sp>
      <p:sp>
        <p:nvSpPr>
          <p:cNvPr id="103" name="TextBox 102"/>
          <p:cNvSpPr txBox="1"/>
          <p:nvPr/>
        </p:nvSpPr>
        <p:spPr>
          <a:xfrm>
            <a:off x="1587500" y="1908138"/>
            <a:ext cx="1212850" cy="338554"/>
          </a:xfrm>
          <a:prstGeom prst="rect">
            <a:avLst/>
          </a:prstGeom>
          <a:noFill/>
        </p:spPr>
        <p:txBody>
          <a:bodyPr wrap="square" lIns="0" tIns="0" rIns="0" bIns="0" rtlCol="0">
            <a:spAutoFit/>
          </a:bodyPr>
          <a:lstStyle/>
          <a:p>
            <a:r>
              <a:rPr lang="en-US" sz="2200" b="1"/>
              <a:t>d</a:t>
            </a:r>
            <a:r>
              <a:rPr lang="en-US" sz="2200" b="1" baseline="-25000"/>
              <a:t>ref,nom</a:t>
            </a:r>
            <a:endParaRPr lang="en-US" sz="2200" b="1"/>
          </a:p>
        </p:txBody>
      </p:sp>
      <p:cxnSp>
        <p:nvCxnSpPr>
          <p:cNvPr id="104" name="Straight Connector 103"/>
          <p:cNvCxnSpPr/>
          <p:nvPr/>
        </p:nvCxnSpPr>
        <p:spPr>
          <a:xfrm>
            <a:off x="1955800" y="2322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00843" y="1259781"/>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96268" y="2376074"/>
            <a:ext cx="119063" cy="1347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68412" y="4929866"/>
            <a:ext cx="119063" cy="1347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15293" y="3651013"/>
            <a:ext cx="119063" cy="1347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6675" y="1437001"/>
            <a:ext cx="1600001" cy="369332"/>
          </a:xfrm>
          <a:prstGeom prst="rect">
            <a:avLst/>
          </a:prstGeom>
          <a:noFill/>
        </p:spPr>
        <p:txBody>
          <a:bodyPr wrap="square" lIns="0" tIns="0" rIns="0" bIns="0" rtlCol="0">
            <a:spAutoFit/>
          </a:bodyPr>
          <a:lstStyle/>
          <a:p>
            <a:r>
              <a:rPr lang="el-GR" sz="2400" b="1" smtClean="0">
                <a:solidFill>
                  <a:srgbClr val="FF0000"/>
                </a:solidFill>
              </a:rPr>
              <a:t>ω</a:t>
            </a:r>
            <a:r>
              <a:rPr lang="en-US" sz="2400" b="1" baseline="-25000" smtClean="0">
                <a:solidFill>
                  <a:srgbClr val="FF0000"/>
                </a:solidFill>
              </a:rPr>
              <a:t> </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min</a:t>
            </a:r>
            <a:endParaRPr lang="en-US" sz="2400" b="1" baseline="-25000">
              <a:solidFill>
                <a:srgbClr val="FF0000"/>
              </a:solidFill>
            </a:endParaRPr>
          </a:p>
        </p:txBody>
      </p:sp>
      <p:sp>
        <p:nvSpPr>
          <p:cNvPr id="41" name="TextBox 40"/>
          <p:cNvSpPr txBox="1"/>
          <p:nvPr/>
        </p:nvSpPr>
        <p:spPr>
          <a:xfrm>
            <a:off x="1371104" y="2564111"/>
            <a:ext cx="1505942" cy="338554"/>
          </a:xfrm>
          <a:prstGeom prst="rect">
            <a:avLst/>
          </a:prstGeom>
          <a:noFill/>
        </p:spPr>
        <p:txBody>
          <a:bodyPr wrap="square" lIns="0" tIns="0" rIns="0" bIns="0" rtlCol="0">
            <a:spAutoFit/>
          </a:bodyPr>
          <a:lstStyle/>
          <a:p>
            <a:r>
              <a:rPr lang="en-US" sz="2200" b="1" smtClean="0"/>
              <a:t>d</a:t>
            </a:r>
            <a:r>
              <a:rPr lang="en-US" sz="2200" b="1" baseline="-25000" smtClean="0"/>
              <a:t>ref </a:t>
            </a:r>
            <a:r>
              <a:rPr lang="en-US" sz="2200" b="1" smtClean="0"/>
              <a:t> = </a:t>
            </a:r>
            <a:r>
              <a:rPr lang="en-US" sz="2200" b="1"/>
              <a:t>d</a:t>
            </a:r>
            <a:r>
              <a:rPr lang="en-US" sz="2200" b="1" baseline="-25000"/>
              <a:t>ref,nom</a:t>
            </a:r>
            <a:endParaRPr lang="en-US" sz="2200" b="1"/>
          </a:p>
        </p:txBody>
      </p:sp>
      <p:sp>
        <p:nvSpPr>
          <p:cNvPr id="42" name="TextBox 41"/>
          <p:cNvSpPr txBox="1"/>
          <p:nvPr/>
        </p:nvSpPr>
        <p:spPr>
          <a:xfrm>
            <a:off x="1223267" y="3832219"/>
            <a:ext cx="1222178" cy="338554"/>
          </a:xfrm>
          <a:prstGeom prst="rect">
            <a:avLst/>
          </a:prstGeom>
          <a:noFill/>
        </p:spPr>
        <p:txBody>
          <a:bodyPr wrap="square" lIns="0" tIns="0" rIns="0" bIns="0" rtlCol="0">
            <a:spAutoFit/>
          </a:bodyPr>
          <a:lstStyle/>
          <a:p>
            <a:r>
              <a:rPr lang="en-US" sz="2200" b="1" smtClean="0"/>
              <a:t>Z</a:t>
            </a:r>
            <a:r>
              <a:rPr lang="en-US" sz="2200" b="1" baseline="-25000" smtClean="0"/>
              <a:t>R </a:t>
            </a:r>
            <a:r>
              <a:rPr lang="en-US" sz="2200" b="1" smtClean="0"/>
              <a:t> = Z</a:t>
            </a:r>
            <a:r>
              <a:rPr lang="en-US" sz="2200" b="1" baseline="-25000" smtClean="0"/>
              <a:t>R,nom</a:t>
            </a:r>
            <a:endParaRPr lang="en-US" sz="2200" b="1"/>
          </a:p>
        </p:txBody>
      </p:sp>
      <p:sp>
        <p:nvSpPr>
          <p:cNvPr id="43" name="TextBox 42"/>
          <p:cNvSpPr txBox="1"/>
          <p:nvPr/>
        </p:nvSpPr>
        <p:spPr>
          <a:xfrm>
            <a:off x="892967" y="5130879"/>
            <a:ext cx="1300958" cy="338554"/>
          </a:xfrm>
          <a:prstGeom prst="rect">
            <a:avLst/>
          </a:prstGeom>
          <a:noFill/>
        </p:spPr>
        <p:txBody>
          <a:bodyPr wrap="square" lIns="0" tIns="0" rIns="0" bIns="0" rtlCol="0">
            <a:spAutoFit/>
          </a:bodyPr>
          <a:lstStyle/>
          <a:p>
            <a:r>
              <a:rPr lang="en-US" sz="2200" b="1" smtClean="0"/>
              <a:t>Z</a:t>
            </a:r>
            <a:r>
              <a:rPr lang="en-US" sz="2200" b="1" baseline="-25000" smtClean="0"/>
              <a:t>V </a:t>
            </a:r>
            <a:r>
              <a:rPr lang="en-US" sz="2200" b="1" smtClean="0"/>
              <a:t> = </a:t>
            </a:r>
            <a:r>
              <a:rPr lang="en-US" sz="2200" b="1"/>
              <a:t>Z</a:t>
            </a:r>
            <a:r>
              <a:rPr lang="en-US" sz="2200" b="1" baseline="-25000"/>
              <a:t>V,nom</a:t>
            </a:r>
            <a:endParaRPr lang="en-US" sz="2200" b="1"/>
          </a:p>
        </p:txBody>
      </p:sp>
      <p:sp>
        <p:nvSpPr>
          <p:cNvPr id="46" name="TextBox 45"/>
          <p:cNvSpPr txBox="1"/>
          <p:nvPr/>
        </p:nvSpPr>
        <p:spPr>
          <a:xfrm>
            <a:off x="7480300" y="1606844"/>
            <a:ext cx="1041400" cy="400110"/>
          </a:xfrm>
          <a:prstGeom prst="rect">
            <a:avLst/>
          </a:prstGeom>
          <a:noFill/>
        </p:spPr>
        <p:txBody>
          <a:bodyPr wrap="square" rtlCol="0">
            <a:spAutoFit/>
          </a:bodyPr>
          <a:lstStyle/>
          <a:p>
            <a:r>
              <a:rPr lang="el-GR" sz="2000" b="1" smtClean="0"/>
              <a:t>ω</a:t>
            </a:r>
            <a:r>
              <a:rPr lang="en-US" sz="2000" b="1" baseline="-25000" smtClean="0"/>
              <a:t>min</a:t>
            </a:r>
            <a:endParaRPr lang="en-US" sz="2000" b="1" baseline="-25000"/>
          </a:p>
        </p:txBody>
      </p:sp>
    </p:spTree>
    <p:extLst>
      <p:ext uri="{BB962C8B-B14F-4D97-AF65-F5344CB8AC3E}">
        <p14:creationId xmlns:p14="http://schemas.microsoft.com/office/powerpoint/2010/main" val="216373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2">
            <a:extLst>
              <a:ext uri="{28A0092B-C50C-407E-A947-70E740481C1C}">
                <a14:useLocalDpi xmlns:a14="http://schemas.microsoft.com/office/drawing/2010/main" val="0"/>
              </a:ext>
            </a:extLst>
          </a:blip>
          <a:srcRect l="-1111" t="-920" r="23924" b="920"/>
          <a:stretch/>
        </p:blipFill>
        <p:spPr>
          <a:xfrm>
            <a:off x="4438650" y="1097280"/>
            <a:ext cx="4705350" cy="4114800"/>
          </a:xfrm>
          <a:prstGeom prst="rect">
            <a:avLst/>
          </a:prstGeom>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Type 1</a:t>
            </a:r>
            <a:endParaRPr lang="en-US" sz="3600" b="1">
              <a:latin typeface="Times New Roman" pitchFamily="18" charset="0"/>
              <a:ea typeface="Tahoma" pitchFamily="34" charset="0"/>
              <a:cs typeface="Times New Roman" pitchFamily="18" charset="0"/>
            </a:endParaRPr>
          </a:p>
        </p:txBody>
      </p:sp>
      <p:cxnSp>
        <p:nvCxnSpPr>
          <p:cNvPr id="23" name="Straight Arrow Connector 22"/>
          <p:cNvCxnSpPr/>
          <p:nvPr/>
        </p:nvCxnSpPr>
        <p:spPr>
          <a:xfrm>
            <a:off x="66675" y="3704738"/>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2275" y="3584088"/>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59175" y="3584088"/>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675" y="3194962"/>
            <a:ext cx="704850" cy="338554"/>
          </a:xfrm>
          <a:prstGeom prst="rect">
            <a:avLst/>
          </a:prstGeom>
          <a:noFill/>
        </p:spPr>
        <p:txBody>
          <a:bodyPr wrap="square" lIns="0" tIns="0" rIns="0" bIns="0" rtlCol="0">
            <a:spAutoFit/>
          </a:bodyPr>
          <a:lstStyle/>
          <a:p>
            <a:r>
              <a:rPr lang="en-US" sz="2200" b="1" smtClean="0"/>
              <a:t>Z</a:t>
            </a:r>
            <a:r>
              <a:rPr lang="en-US" sz="2200" b="1" baseline="-25000" smtClean="0"/>
              <a:t>R,min</a:t>
            </a:r>
            <a:endParaRPr lang="en-US" sz="2200" b="1"/>
          </a:p>
        </p:txBody>
      </p:sp>
      <p:sp>
        <p:nvSpPr>
          <p:cNvPr id="27" name="TextBox 26"/>
          <p:cNvSpPr txBox="1"/>
          <p:nvPr/>
        </p:nvSpPr>
        <p:spPr>
          <a:xfrm>
            <a:off x="3236912" y="3183715"/>
            <a:ext cx="644525" cy="338554"/>
          </a:xfrm>
          <a:prstGeom prst="rect">
            <a:avLst/>
          </a:prstGeom>
          <a:noFill/>
        </p:spPr>
        <p:txBody>
          <a:bodyPr wrap="square" lIns="0" tIns="0" rIns="0" bIns="0" rtlCol="0">
            <a:spAutoFit/>
          </a:bodyPr>
          <a:lstStyle/>
          <a:p>
            <a:r>
              <a:rPr lang="en-US" sz="2200" b="1" smtClean="0"/>
              <a:t>Z</a:t>
            </a:r>
            <a:r>
              <a:rPr lang="en-US" sz="2200" b="1" baseline="-25000" smtClean="0"/>
              <a:t>R,max</a:t>
            </a:r>
            <a:endParaRPr lang="en-US" sz="2200" b="1"/>
          </a:p>
        </p:txBody>
      </p:sp>
      <p:sp>
        <p:nvSpPr>
          <p:cNvPr id="28" name="TextBox 27"/>
          <p:cNvSpPr txBox="1"/>
          <p:nvPr/>
        </p:nvSpPr>
        <p:spPr>
          <a:xfrm>
            <a:off x="1387475" y="3183715"/>
            <a:ext cx="736600" cy="338554"/>
          </a:xfrm>
          <a:prstGeom prst="rect">
            <a:avLst/>
          </a:prstGeom>
          <a:noFill/>
        </p:spPr>
        <p:txBody>
          <a:bodyPr wrap="square" lIns="0" tIns="0" rIns="0" bIns="0" rtlCol="0">
            <a:spAutoFit/>
          </a:bodyPr>
          <a:lstStyle/>
          <a:p>
            <a:r>
              <a:rPr lang="en-US" sz="2200" b="1" smtClean="0"/>
              <a:t>Z</a:t>
            </a:r>
            <a:r>
              <a:rPr lang="en-US" sz="2200" b="1" baseline="-25000" smtClean="0"/>
              <a:t>R,nom</a:t>
            </a:r>
            <a:endParaRPr lang="en-US" sz="2200" b="1"/>
          </a:p>
        </p:txBody>
      </p:sp>
      <p:cxnSp>
        <p:nvCxnSpPr>
          <p:cNvPr id="29" name="Straight Connector 28"/>
          <p:cNvCxnSpPr/>
          <p:nvPr/>
        </p:nvCxnSpPr>
        <p:spPr>
          <a:xfrm>
            <a:off x="1762125" y="3590919"/>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6675" y="4997253"/>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2275" y="487660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59175" y="487660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675" y="4467953"/>
            <a:ext cx="673100" cy="338554"/>
          </a:xfrm>
          <a:prstGeom prst="rect">
            <a:avLst/>
          </a:prstGeom>
          <a:noFill/>
        </p:spPr>
        <p:txBody>
          <a:bodyPr wrap="square" lIns="0" tIns="0" rIns="0" bIns="0" rtlCol="0">
            <a:spAutoFit/>
          </a:bodyPr>
          <a:lstStyle/>
          <a:p>
            <a:r>
              <a:rPr lang="en-US" sz="2200" b="1" smtClean="0"/>
              <a:t>Z</a:t>
            </a:r>
            <a:r>
              <a:rPr lang="en-US" sz="2200" b="1" baseline="-25000" smtClean="0"/>
              <a:t>V,min</a:t>
            </a:r>
            <a:endParaRPr lang="en-US" sz="2200" b="1"/>
          </a:p>
        </p:txBody>
      </p:sp>
      <p:sp>
        <p:nvSpPr>
          <p:cNvPr id="34" name="TextBox 33"/>
          <p:cNvSpPr txBox="1"/>
          <p:nvPr/>
        </p:nvSpPr>
        <p:spPr>
          <a:xfrm>
            <a:off x="3206749" y="4476230"/>
            <a:ext cx="704850" cy="338554"/>
          </a:xfrm>
          <a:prstGeom prst="rect">
            <a:avLst/>
          </a:prstGeom>
          <a:noFill/>
        </p:spPr>
        <p:txBody>
          <a:bodyPr wrap="square" lIns="0" tIns="0" rIns="0" bIns="0" rtlCol="0">
            <a:spAutoFit/>
          </a:bodyPr>
          <a:lstStyle/>
          <a:p>
            <a:r>
              <a:rPr lang="en-US" sz="2200" b="1" smtClean="0"/>
              <a:t>Z</a:t>
            </a:r>
            <a:r>
              <a:rPr lang="en-US" sz="2200" b="1" baseline="-25000" smtClean="0"/>
              <a:t>V,max</a:t>
            </a:r>
            <a:endParaRPr lang="en-US" sz="2200" b="1"/>
          </a:p>
        </p:txBody>
      </p:sp>
      <p:sp>
        <p:nvSpPr>
          <p:cNvPr id="35" name="TextBox 34"/>
          <p:cNvSpPr txBox="1"/>
          <p:nvPr/>
        </p:nvSpPr>
        <p:spPr>
          <a:xfrm>
            <a:off x="942975" y="4476230"/>
            <a:ext cx="736600" cy="338554"/>
          </a:xfrm>
          <a:prstGeom prst="rect">
            <a:avLst/>
          </a:prstGeom>
          <a:noFill/>
        </p:spPr>
        <p:txBody>
          <a:bodyPr wrap="square" lIns="0" tIns="0" rIns="0" bIns="0" rtlCol="0">
            <a:spAutoFit/>
          </a:bodyPr>
          <a:lstStyle/>
          <a:p>
            <a:r>
              <a:rPr lang="en-US" sz="2200" b="1" smtClean="0"/>
              <a:t>Z</a:t>
            </a:r>
            <a:r>
              <a:rPr lang="en-US" sz="2200" b="1" baseline="-25000" smtClean="0"/>
              <a:t>V,nom</a:t>
            </a:r>
            <a:endParaRPr lang="en-US" sz="2200" b="1"/>
          </a:p>
        </p:txBody>
      </p:sp>
      <p:cxnSp>
        <p:nvCxnSpPr>
          <p:cNvPr id="36" name="Straight Connector 35"/>
          <p:cNvCxnSpPr/>
          <p:nvPr/>
        </p:nvCxnSpPr>
        <p:spPr>
          <a:xfrm>
            <a:off x="1311275" y="4876603"/>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88900" y="1307461"/>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4500" y="1186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81400" y="1186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07950" y="801826"/>
            <a:ext cx="704850" cy="338554"/>
          </a:xfrm>
          <a:prstGeom prst="rect">
            <a:avLst/>
          </a:prstGeom>
          <a:noFill/>
        </p:spPr>
        <p:txBody>
          <a:bodyPr wrap="square" lIns="0" tIns="0" rIns="0" bIns="0" rtlCol="0">
            <a:spAutoFit/>
          </a:bodyPr>
          <a:lstStyle/>
          <a:p>
            <a:r>
              <a:rPr lang="el-GR" sz="2200" b="1" smtClean="0"/>
              <a:t>ω</a:t>
            </a:r>
            <a:r>
              <a:rPr lang="en-US" sz="2200" b="1" baseline="-25000" smtClean="0"/>
              <a:t>min</a:t>
            </a:r>
            <a:endParaRPr lang="en-US" sz="2200"/>
          </a:p>
        </p:txBody>
      </p:sp>
      <p:sp>
        <p:nvSpPr>
          <p:cNvPr id="95" name="TextBox 94"/>
          <p:cNvSpPr txBox="1"/>
          <p:nvPr/>
        </p:nvSpPr>
        <p:spPr>
          <a:xfrm>
            <a:off x="3259137" y="786438"/>
            <a:ext cx="773113" cy="338554"/>
          </a:xfrm>
          <a:prstGeom prst="rect">
            <a:avLst/>
          </a:prstGeom>
          <a:noFill/>
        </p:spPr>
        <p:txBody>
          <a:bodyPr wrap="square" lIns="0" tIns="0" rIns="0" bIns="0" rtlCol="0">
            <a:spAutoFit/>
          </a:bodyPr>
          <a:lstStyle/>
          <a:p>
            <a:r>
              <a:rPr lang="el-GR" sz="2200" b="1" smtClean="0"/>
              <a:t>ω</a:t>
            </a:r>
            <a:r>
              <a:rPr lang="en-US" sz="2200" b="1" baseline="-25000" smtClean="0"/>
              <a:t>max</a:t>
            </a:r>
            <a:endParaRPr lang="en-US" sz="2200" b="1"/>
          </a:p>
        </p:txBody>
      </p:sp>
      <p:sp>
        <p:nvSpPr>
          <p:cNvPr id="96" name="TextBox 95"/>
          <p:cNvSpPr txBox="1"/>
          <p:nvPr/>
        </p:nvSpPr>
        <p:spPr>
          <a:xfrm>
            <a:off x="1612900" y="801826"/>
            <a:ext cx="869950" cy="338554"/>
          </a:xfrm>
          <a:prstGeom prst="rect">
            <a:avLst/>
          </a:prstGeom>
          <a:noFill/>
        </p:spPr>
        <p:txBody>
          <a:bodyPr wrap="square" lIns="0" tIns="0" rIns="0" bIns="0" rtlCol="0">
            <a:spAutoFit/>
          </a:bodyPr>
          <a:lstStyle/>
          <a:p>
            <a:r>
              <a:rPr lang="el-GR" sz="2200" b="1" smtClean="0"/>
              <a:t>ω</a:t>
            </a:r>
            <a:r>
              <a:rPr lang="en-US" sz="2200" b="1" baseline="-25000" smtClean="0"/>
              <a:t>nom</a:t>
            </a:r>
            <a:endParaRPr lang="en-US" sz="2200" b="1"/>
          </a:p>
        </p:txBody>
      </p:sp>
      <p:cxnSp>
        <p:nvCxnSpPr>
          <p:cNvPr id="97" name="Straight Connector 96"/>
          <p:cNvCxnSpPr/>
          <p:nvPr/>
        </p:nvCxnSpPr>
        <p:spPr>
          <a:xfrm>
            <a:off x="1955800" y="1186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88900" y="2443461"/>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4500" y="2322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581400" y="2322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8900" y="1914161"/>
            <a:ext cx="1149350" cy="338554"/>
          </a:xfrm>
          <a:prstGeom prst="rect">
            <a:avLst/>
          </a:prstGeom>
          <a:noFill/>
        </p:spPr>
        <p:txBody>
          <a:bodyPr wrap="square" lIns="0" tIns="0" rIns="0" bIns="0" rtlCol="0">
            <a:spAutoFit/>
          </a:bodyPr>
          <a:lstStyle/>
          <a:p>
            <a:r>
              <a:rPr lang="en-US" sz="2200" b="1" smtClean="0"/>
              <a:t>d</a:t>
            </a:r>
            <a:r>
              <a:rPr lang="en-US" sz="2200" b="1" baseline="-25000" smtClean="0"/>
              <a:t>ref,min</a:t>
            </a:r>
            <a:endParaRPr lang="en-US" sz="2200" b="1"/>
          </a:p>
        </p:txBody>
      </p:sp>
      <p:sp>
        <p:nvSpPr>
          <p:cNvPr id="102" name="TextBox 101"/>
          <p:cNvSpPr txBox="1"/>
          <p:nvPr/>
        </p:nvSpPr>
        <p:spPr>
          <a:xfrm>
            <a:off x="3259136" y="1922438"/>
            <a:ext cx="1179514" cy="338554"/>
          </a:xfrm>
          <a:prstGeom prst="rect">
            <a:avLst/>
          </a:prstGeom>
          <a:noFill/>
        </p:spPr>
        <p:txBody>
          <a:bodyPr wrap="square" lIns="0" tIns="0" rIns="0" bIns="0" rtlCol="0">
            <a:spAutoFit/>
          </a:bodyPr>
          <a:lstStyle/>
          <a:p>
            <a:r>
              <a:rPr lang="en-US" sz="2200" b="1" smtClean="0"/>
              <a:t>d</a:t>
            </a:r>
            <a:r>
              <a:rPr lang="en-US" sz="2200" b="1" baseline="-25000" smtClean="0"/>
              <a:t>ref,max</a:t>
            </a:r>
            <a:endParaRPr lang="en-US" sz="2200" b="1"/>
          </a:p>
        </p:txBody>
      </p:sp>
      <p:sp>
        <p:nvSpPr>
          <p:cNvPr id="103" name="TextBox 102"/>
          <p:cNvSpPr txBox="1"/>
          <p:nvPr/>
        </p:nvSpPr>
        <p:spPr>
          <a:xfrm>
            <a:off x="1587500" y="1908138"/>
            <a:ext cx="1212850" cy="338554"/>
          </a:xfrm>
          <a:prstGeom prst="rect">
            <a:avLst/>
          </a:prstGeom>
          <a:noFill/>
        </p:spPr>
        <p:txBody>
          <a:bodyPr wrap="square" lIns="0" tIns="0" rIns="0" bIns="0" rtlCol="0">
            <a:spAutoFit/>
          </a:bodyPr>
          <a:lstStyle/>
          <a:p>
            <a:r>
              <a:rPr lang="en-US" sz="2200" b="1" smtClean="0"/>
              <a:t>d</a:t>
            </a:r>
            <a:r>
              <a:rPr lang="en-US" sz="2200" b="1" baseline="-25000" smtClean="0"/>
              <a:t>ref,nom</a:t>
            </a:r>
            <a:endParaRPr lang="en-US" sz="2200" b="1"/>
          </a:p>
        </p:txBody>
      </p:sp>
      <p:cxnSp>
        <p:nvCxnSpPr>
          <p:cNvPr id="104" name="Straight Connector 103"/>
          <p:cNvCxnSpPr/>
          <p:nvPr/>
        </p:nvCxnSpPr>
        <p:spPr>
          <a:xfrm>
            <a:off x="1955800" y="2322811"/>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6630" y="1240074"/>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96268" y="2376074"/>
            <a:ext cx="119063" cy="1347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68412" y="4929866"/>
            <a:ext cx="119063" cy="1347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15293" y="3651013"/>
            <a:ext cx="119063" cy="1347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111598" y="1452390"/>
            <a:ext cx="1600001" cy="369332"/>
          </a:xfrm>
          <a:prstGeom prst="rect">
            <a:avLst/>
          </a:prstGeom>
          <a:noFill/>
        </p:spPr>
        <p:txBody>
          <a:bodyPr wrap="square" lIns="0" tIns="0" rIns="0" bIns="0" rtlCol="0">
            <a:spAutoFit/>
          </a:bodyPr>
          <a:lstStyle/>
          <a:p>
            <a:r>
              <a:rPr lang="el-GR" sz="2400" b="1" smtClean="0">
                <a:solidFill>
                  <a:srgbClr val="FF0000"/>
                </a:solidFill>
              </a:rPr>
              <a:t>ω</a:t>
            </a:r>
            <a:r>
              <a:rPr lang="en-US" sz="2400" b="1" baseline="-25000" smtClean="0">
                <a:solidFill>
                  <a:srgbClr val="FF0000"/>
                </a:solidFill>
              </a:rPr>
              <a:t> </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max</a:t>
            </a:r>
            <a:endParaRPr lang="en-US" sz="2400" b="1" baseline="-25000">
              <a:solidFill>
                <a:srgbClr val="FF0000"/>
              </a:solidFill>
            </a:endParaRPr>
          </a:p>
        </p:txBody>
      </p:sp>
      <p:sp>
        <p:nvSpPr>
          <p:cNvPr id="41" name="TextBox 40"/>
          <p:cNvSpPr txBox="1"/>
          <p:nvPr/>
        </p:nvSpPr>
        <p:spPr>
          <a:xfrm>
            <a:off x="1371600" y="2560320"/>
            <a:ext cx="1449446" cy="338554"/>
          </a:xfrm>
          <a:prstGeom prst="rect">
            <a:avLst/>
          </a:prstGeom>
          <a:noFill/>
        </p:spPr>
        <p:txBody>
          <a:bodyPr wrap="square" lIns="0" tIns="0" rIns="0" bIns="0" rtlCol="0">
            <a:spAutoFit/>
          </a:bodyPr>
          <a:lstStyle/>
          <a:p>
            <a:r>
              <a:rPr lang="en-US" sz="2200" b="1"/>
              <a:t>d</a:t>
            </a:r>
            <a:r>
              <a:rPr lang="en-US" sz="2200" b="1" baseline="-25000"/>
              <a:t>ref </a:t>
            </a:r>
            <a:r>
              <a:rPr lang="en-US" sz="2200" b="1" smtClean="0"/>
              <a:t> = d</a:t>
            </a:r>
            <a:r>
              <a:rPr lang="en-US" sz="2200" b="1" baseline="-25000" smtClean="0"/>
              <a:t>ref,nom</a:t>
            </a:r>
            <a:endParaRPr lang="en-US" sz="2200" b="1"/>
          </a:p>
        </p:txBody>
      </p:sp>
      <p:sp>
        <p:nvSpPr>
          <p:cNvPr id="42" name="TextBox 41"/>
          <p:cNvSpPr txBox="1"/>
          <p:nvPr/>
        </p:nvSpPr>
        <p:spPr>
          <a:xfrm>
            <a:off x="1223267" y="3832219"/>
            <a:ext cx="1222178" cy="338554"/>
          </a:xfrm>
          <a:prstGeom prst="rect">
            <a:avLst/>
          </a:prstGeom>
          <a:noFill/>
        </p:spPr>
        <p:txBody>
          <a:bodyPr wrap="square" lIns="0" tIns="0" rIns="0" bIns="0" rtlCol="0">
            <a:spAutoFit/>
          </a:bodyPr>
          <a:lstStyle/>
          <a:p>
            <a:r>
              <a:rPr lang="en-US" sz="2200" b="1" smtClean="0"/>
              <a:t>Z</a:t>
            </a:r>
            <a:r>
              <a:rPr lang="en-US" sz="2200" b="1" baseline="-25000" smtClean="0"/>
              <a:t>R </a:t>
            </a:r>
            <a:r>
              <a:rPr lang="en-US" sz="2200" b="1" smtClean="0"/>
              <a:t> = Z</a:t>
            </a:r>
            <a:r>
              <a:rPr lang="en-US" sz="2200" b="1" baseline="-25000" smtClean="0"/>
              <a:t>R,nom</a:t>
            </a:r>
            <a:endParaRPr lang="en-US" sz="2200" b="1"/>
          </a:p>
        </p:txBody>
      </p:sp>
      <p:sp>
        <p:nvSpPr>
          <p:cNvPr id="43" name="TextBox 42"/>
          <p:cNvSpPr txBox="1"/>
          <p:nvPr/>
        </p:nvSpPr>
        <p:spPr>
          <a:xfrm>
            <a:off x="892967" y="5130879"/>
            <a:ext cx="1300958" cy="338554"/>
          </a:xfrm>
          <a:prstGeom prst="rect">
            <a:avLst/>
          </a:prstGeom>
          <a:noFill/>
        </p:spPr>
        <p:txBody>
          <a:bodyPr wrap="square" lIns="0" tIns="0" rIns="0" bIns="0" rtlCol="0">
            <a:spAutoFit/>
          </a:bodyPr>
          <a:lstStyle/>
          <a:p>
            <a:r>
              <a:rPr lang="en-US" sz="2200" b="1" smtClean="0"/>
              <a:t>Z</a:t>
            </a:r>
            <a:r>
              <a:rPr lang="en-US" sz="2200" b="1" baseline="-25000" smtClean="0"/>
              <a:t>V </a:t>
            </a:r>
            <a:r>
              <a:rPr lang="en-US" sz="2200" b="1" smtClean="0"/>
              <a:t> = </a:t>
            </a:r>
            <a:r>
              <a:rPr lang="en-US" sz="2200" b="1"/>
              <a:t>Z</a:t>
            </a:r>
            <a:r>
              <a:rPr lang="en-US" sz="2200" b="1" baseline="-25000"/>
              <a:t>V,nom</a:t>
            </a:r>
            <a:endParaRPr lang="en-US" sz="2200" b="1"/>
          </a:p>
        </p:txBody>
      </p:sp>
      <p:sp>
        <p:nvSpPr>
          <p:cNvPr id="47" name="TextBox 46"/>
          <p:cNvSpPr txBox="1"/>
          <p:nvPr/>
        </p:nvSpPr>
        <p:spPr>
          <a:xfrm>
            <a:off x="7480300" y="1634436"/>
            <a:ext cx="1041400" cy="400110"/>
          </a:xfrm>
          <a:prstGeom prst="rect">
            <a:avLst/>
          </a:prstGeom>
          <a:noFill/>
        </p:spPr>
        <p:txBody>
          <a:bodyPr wrap="square" rtlCol="0">
            <a:spAutoFit/>
          </a:bodyPr>
          <a:lstStyle/>
          <a:p>
            <a:r>
              <a:rPr lang="el-GR" sz="2000" b="1" smtClean="0"/>
              <a:t>ω</a:t>
            </a:r>
            <a:r>
              <a:rPr lang="en-US" sz="2000" b="1" baseline="-25000" smtClean="0"/>
              <a:t>min</a:t>
            </a:r>
            <a:endParaRPr lang="en-US" sz="2000" b="1" baseline="-25000"/>
          </a:p>
        </p:txBody>
      </p:sp>
      <p:sp>
        <p:nvSpPr>
          <p:cNvPr id="48" name="TextBox 47"/>
          <p:cNvSpPr txBox="1"/>
          <p:nvPr/>
        </p:nvSpPr>
        <p:spPr>
          <a:xfrm>
            <a:off x="7480300" y="1914161"/>
            <a:ext cx="1041400" cy="400110"/>
          </a:xfrm>
          <a:prstGeom prst="rect">
            <a:avLst/>
          </a:prstGeom>
          <a:noFill/>
        </p:spPr>
        <p:txBody>
          <a:bodyPr wrap="square" rtlCol="0">
            <a:spAutoFit/>
          </a:bodyPr>
          <a:lstStyle/>
          <a:p>
            <a:r>
              <a:rPr lang="el-GR" sz="2000" b="1" smtClean="0"/>
              <a:t>ω</a:t>
            </a:r>
            <a:r>
              <a:rPr lang="en-US" sz="2000" b="1" baseline="-25000" smtClean="0"/>
              <a:t>max</a:t>
            </a:r>
            <a:endParaRPr lang="en-US" sz="2000" b="1" baseline="-25000"/>
          </a:p>
        </p:txBody>
      </p:sp>
    </p:spTree>
    <p:extLst>
      <p:ext uri="{BB962C8B-B14F-4D97-AF65-F5344CB8AC3E}">
        <p14:creationId xmlns:p14="http://schemas.microsoft.com/office/powerpoint/2010/main" val="3131191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2">
            <a:extLst>
              <a:ext uri="{28A0092B-C50C-407E-A947-70E740481C1C}">
                <a14:useLocalDpi xmlns:a14="http://schemas.microsoft.com/office/drawing/2010/main" val="0"/>
              </a:ext>
            </a:extLst>
          </a:blip>
          <a:srcRect r="9718"/>
          <a:stretch/>
        </p:blipFill>
        <p:spPr>
          <a:xfrm>
            <a:off x="1967875" y="702653"/>
            <a:ext cx="5403511" cy="4937760"/>
          </a:xfrm>
          <a:prstGeom prst="rect">
            <a:avLst/>
          </a:prstGeom>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Type 1</a:t>
            </a:r>
            <a:endParaRPr lang="en-US" sz="3600" b="1">
              <a:latin typeface="Times New Roman" pitchFamily="18" charset="0"/>
              <a:ea typeface="Tahoma" pitchFamily="34" charset="0"/>
              <a:cs typeface="Times New Roman" pitchFamily="18" charset="0"/>
            </a:endParaRPr>
          </a:p>
        </p:txBody>
      </p:sp>
      <p:cxnSp>
        <p:nvCxnSpPr>
          <p:cNvPr id="46" name="Straight Arrow Connector 45"/>
          <p:cNvCxnSpPr/>
          <p:nvPr/>
        </p:nvCxnSpPr>
        <p:spPr>
          <a:xfrm>
            <a:off x="2802731" y="6146048"/>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58331" y="6025398"/>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95231" y="6025398"/>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821781" y="5640413"/>
            <a:ext cx="704850" cy="338554"/>
          </a:xfrm>
          <a:prstGeom prst="rect">
            <a:avLst/>
          </a:prstGeom>
          <a:noFill/>
        </p:spPr>
        <p:txBody>
          <a:bodyPr wrap="square" lIns="0" tIns="0" rIns="0" bIns="0" rtlCol="0">
            <a:spAutoFit/>
          </a:bodyPr>
          <a:lstStyle/>
          <a:p>
            <a:r>
              <a:rPr lang="el-GR" sz="2200" b="1" smtClean="0"/>
              <a:t>ω</a:t>
            </a:r>
            <a:r>
              <a:rPr lang="en-US" sz="2200" b="1" baseline="-25000" smtClean="0"/>
              <a:t>min</a:t>
            </a:r>
            <a:endParaRPr lang="en-US" sz="2200"/>
          </a:p>
        </p:txBody>
      </p:sp>
      <p:sp>
        <p:nvSpPr>
          <p:cNvPr id="50" name="TextBox 49"/>
          <p:cNvSpPr txBox="1"/>
          <p:nvPr/>
        </p:nvSpPr>
        <p:spPr>
          <a:xfrm>
            <a:off x="5972968" y="5625025"/>
            <a:ext cx="773113" cy="338554"/>
          </a:xfrm>
          <a:prstGeom prst="rect">
            <a:avLst/>
          </a:prstGeom>
          <a:noFill/>
        </p:spPr>
        <p:txBody>
          <a:bodyPr wrap="square" lIns="0" tIns="0" rIns="0" bIns="0" rtlCol="0">
            <a:spAutoFit/>
          </a:bodyPr>
          <a:lstStyle/>
          <a:p>
            <a:r>
              <a:rPr lang="el-GR" sz="2200" b="1" smtClean="0"/>
              <a:t>ω</a:t>
            </a:r>
            <a:r>
              <a:rPr lang="en-US" sz="2200" b="1" baseline="-25000" smtClean="0"/>
              <a:t>max</a:t>
            </a:r>
            <a:endParaRPr lang="en-US" sz="2200" b="1"/>
          </a:p>
        </p:txBody>
      </p:sp>
      <p:sp>
        <p:nvSpPr>
          <p:cNvPr id="51" name="TextBox 50"/>
          <p:cNvSpPr txBox="1"/>
          <p:nvPr/>
        </p:nvSpPr>
        <p:spPr>
          <a:xfrm>
            <a:off x="4326731" y="5640413"/>
            <a:ext cx="869950" cy="338554"/>
          </a:xfrm>
          <a:prstGeom prst="rect">
            <a:avLst/>
          </a:prstGeom>
          <a:noFill/>
        </p:spPr>
        <p:txBody>
          <a:bodyPr wrap="square" lIns="0" tIns="0" rIns="0" bIns="0" rtlCol="0">
            <a:spAutoFit/>
          </a:bodyPr>
          <a:lstStyle/>
          <a:p>
            <a:r>
              <a:rPr lang="el-GR" sz="2200" b="1" smtClean="0"/>
              <a:t>ω</a:t>
            </a:r>
            <a:r>
              <a:rPr lang="en-US" sz="2200" b="1" baseline="-25000" smtClean="0"/>
              <a:t>nom</a:t>
            </a:r>
            <a:endParaRPr lang="en-US" sz="2200" b="1"/>
          </a:p>
        </p:txBody>
      </p:sp>
      <p:cxnSp>
        <p:nvCxnSpPr>
          <p:cNvPr id="52" name="Straight Connector 51"/>
          <p:cNvCxnSpPr/>
          <p:nvPr/>
        </p:nvCxnSpPr>
        <p:spPr>
          <a:xfrm>
            <a:off x="4669631" y="6025398"/>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235699" y="6078661"/>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347640" y="6366276"/>
            <a:ext cx="2888059" cy="369332"/>
          </a:xfrm>
          <a:prstGeom prst="rect">
            <a:avLst/>
          </a:prstGeom>
          <a:noFill/>
        </p:spPr>
        <p:txBody>
          <a:bodyPr wrap="square" lIns="0" tIns="0" rIns="0" bIns="0" rtlCol="0">
            <a:spAutoFit/>
          </a:bodyPr>
          <a:lstStyle/>
          <a:p>
            <a:r>
              <a:rPr lang="el-GR" sz="2400" b="1" smtClean="0">
                <a:solidFill>
                  <a:srgbClr val="FF0000"/>
                </a:solidFill>
              </a:rPr>
              <a:t>Δω</a:t>
            </a:r>
            <a:r>
              <a:rPr lang="en-US" sz="2400" b="1" baseline="-25000" smtClean="0">
                <a:solidFill>
                  <a:srgbClr val="FF0000"/>
                </a:solidFill>
              </a:rPr>
              <a:t> </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max</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min</a:t>
            </a:r>
            <a:endParaRPr lang="en-US" sz="2400" b="1" baseline="-25000">
              <a:solidFill>
                <a:srgbClr val="FF0000"/>
              </a:solidFill>
            </a:endParaRPr>
          </a:p>
        </p:txBody>
      </p:sp>
      <p:sp>
        <p:nvSpPr>
          <p:cNvPr id="55" name="Oval 54"/>
          <p:cNvSpPr/>
          <p:nvPr/>
        </p:nvSpPr>
        <p:spPr>
          <a:xfrm>
            <a:off x="3098799" y="6078661"/>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222624" y="6146048"/>
            <a:ext cx="31369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04681" y="1300382"/>
            <a:ext cx="1041400" cy="400110"/>
          </a:xfrm>
          <a:prstGeom prst="rect">
            <a:avLst/>
          </a:prstGeom>
          <a:noFill/>
        </p:spPr>
        <p:txBody>
          <a:bodyPr wrap="square" rtlCol="0">
            <a:spAutoFit/>
          </a:bodyPr>
          <a:lstStyle/>
          <a:p>
            <a:r>
              <a:rPr lang="el-GR" sz="2000" b="1" smtClean="0"/>
              <a:t>ω</a:t>
            </a:r>
            <a:r>
              <a:rPr lang="en-US" sz="2000" b="1" baseline="-25000" smtClean="0"/>
              <a:t>min</a:t>
            </a:r>
            <a:endParaRPr lang="en-US" sz="2000" b="1" baseline="-25000"/>
          </a:p>
        </p:txBody>
      </p:sp>
      <p:sp>
        <p:nvSpPr>
          <p:cNvPr id="16" name="TextBox 15"/>
          <p:cNvSpPr txBox="1"/>
          <p:nvPr/>
        </p:nvSpPr>
        <p:spPr>
          <a:xfrm>
            <a:off x="5704681" y="1645920"/>
            <a:ext cx="1041400" cy="400110"/>
          </a:xfrm>
          <a:prstGeom prst="rect">
            <a:avLst/>
          </a:prstGeom>
          <a:noFill/>
        </p:spPr>
        <p:txBody>
          <a:bodyPr wrap="square" rtlCol="0">
            <a:spAutoFit/>
          </a:bodyPr>
          <a:lstStyle/>
          <a:p>
            <a:r>
              <a:rPr lang="el-GR" sz="2000" b="1" smtClean="0"/>
              <a:t>ω</a:t>
            </a:r>
            <a:r>
              <a:rPr lang="en-US" sz="2000" b="1" baseline="-25000" smtClean="0"/>
              <a:t>max</a:t>
            </a:r>
            <a:endParaRPr lang="en-US" sz="2000" b="1" baseline="-25000"/>
          </a:p>
        </p:txBody>
      </p:sp>
    </p:spTree>
    <p:extLst>
      <p:ext uri="{BB962C8B-B14F-4D97-AF65-F5344CB8AC3E}">
        <p14:creationId xmlns:p14="http://schemas.microsoft.com/office/powerpoint/2010/main" val="1910644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820" y="689488"/>
            <a:ext cx="5581650" cy="493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Type 1</a:t>
            </a:r>
            <a:endParaRPr lang="en-US" sz="3600" b="1">
              <a:latin typeface="Times New Roman" pitchFamily="18" charset="0"/>
              <a:ea typeface="Tahoma" pitchFamily="34" charset="0"/>
              <a:cs typeface="Times New Roman" pitchFamily="18" charset="0"/>
            </a:endParaRPr>
          </a:p>
        </p:txBody>
      </p:sp>
      <p:cxnSp>
        <p:nvCxnSpPr>
          <p:cNvPr id="46" name="Straight Arrow Connector 45"/>
          <p:cNvCxnSpPr/>
          <p:nvPr/>
        </p:nvCxnSpPr>
        <p:spPr>
          <a:xfrm>
            <a:off x="216296" y="6130660"/>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1896" y="601001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8796" y="601001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35346" y="5625025"/>
            <a:ext cx="704850" cy="338554"/>
          </a:xfrm>
          <a:prstGeom prst="rect">
            <a:avLst/>
          </a:prstGeom>
          <a:noFill/>
        </p:spPr>
        <p:txBody>
          <a:bodyPr wrap="square" lIns="0" tIns="0" rIns="0" bIns="0" rtlCol="0">
            <a:spAutoFit/>
          </a:bodyPr>
          <a:lstStyle/>
          <a:p>
            <a:r>
              <a:rPr lang="el-GR" sz="2200" b="1" smtClean="0"/>
              <a:t>ω</a:t>
            </a:r>
            <a:r>
              <a:rPr lang="en-US" sz="2200" b="1" baseline="-25000" smtClean="0"/>
              <a:t>min</a:t>
            </a:r>
            <a:endParaRPr lang="en-US" sz="2200"/>
          </a:p>
        </p:txBody>
      </p:sp>
      <p:sp>
        <p:nvSpPr>
          <p:cNvPr id="50" name="TextBox 49"/>
          <p:cNvSpPr txBox="1"/>
          <p:nvPr/>
        </p:nvSpPr>
        <p:spPr>
          <a:xfrm>
            <a:off x="3386533" y="5609637"/>
            <a:ext cx="773113" cy="338554"/>
          </a:xfrm>
          <a:prstGeom prst="rect">
            <a:avLst/>
          </a:prstGeom>
          <a:noFill/>
        </p:spPr>
        <p:txBody>
          <a:bodyPr wrap="square" lIns="0" tIns="0" rIns="0" bIns="0" rtlCol="0">
            <a:spAutoFit/>
          </a:bodyPr>
          <a:lstStyle/>
          <a:p>
            <a:r>
              <a:rPr lang="el-GR" sz="2200" b="1" smtClean="0"/>
              <a:t>ω</a:t>
            </a:r>
            <a:r>
              <a:rPr lang="en-US" sz="2200" b="1" baseline="-25000" smtClean="0"/>
              <a:t>max</a:t>
            </a:r>
            <a:endParaRPr lang="en-US" sz="2200" b="1"/>
          </a:p>
        </p:txBody>
      </p:sp>
      <p:sp>
        <p:nvSpPr>
          <p:cNvPr id="51" name="TextBox 50"/>
          <p:cNvSpPr txBox="1"/>
          <p:nvPr/>
        </p:nvSpPr>
        <p:spPr>
          <a:xfrm>
            <a:off x="1740296" y="5625025"/>
            <a:ext cx="869950" cy="338554"/>
          </a:xfrm>
          <a:prstGeom prst="rect">
            <a:avLst/>
          </a:prstGeom>
          <a:noFill/>
        </p:spPr>
        <p:txBody>
          <a:bodyPr wrap="square" lIns="0" tIns="0" rIns="0" bIns="0" rtlCol="0">
            <a:spAutoFit/>
          </a:bodyPr>
          <a:lstStyle/>
          <a:p>
            <a:r>
              <a:rPr lang="el-GR" sz="2200" b="1" smtClean="0"/>
              <a:t>ω</a:t>
            </a:r>
            <a:r>
              <a:rPr lang="en-US" sz="2200" b="1" baseline="-25000" smtClean="0"/>
              <a:t>nom</a:t>
            </a:r>
            <a:endParaRPr lang="en-US" sz="2200" b="1"/>
          </a:p>
        </p:txBody>
      </p:sp>
      <p:cxnSp>
        <p:nvCxnSpPr>
          <p:cNvPr id="52" name="Straight Connector 51"/>
          <p:cNvCxnSpPr/>
          <p:nvPr/>
        </p:nvCxnSpPr>
        <p:spPr>
          <a:xfrm>
            <a:off x="2083196" y="601001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3649264" y="6063273"/>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61205" y="6350888"/>
            <a:ext cx="2888059" cy="369332"/>
          </a:xfrm>
          <a:prstGeom prst="rect">
            <a:avLst/>
          </a:prstGeom>
          <a:noFill/>
        </p:spPr>
        <p:txBody>
          <a:bodyPr wrap="square" lIns="0" tIns="0" rIns="0" bIns="0" rtlCol="0">
            <a:spAutoFit/>
          </a:bodyPr>
          <a:lstStyle/>
          <a:p>
            <a:r>
              <a:rPr lang="el-GR" sz="2400" b="1" smtClean="0">
                <a:solidFill>
                  <a:srgbClr val="FF0000"/>
                </a:solidFill>
              </a:rPr>
              <a:t>Δω</a:t>
            </a:r>
            <a:r>
              <a:rPr lang="en-US" sz="2400" b="1" baseline="-25000" smtClean="0">
                <a:solidFill>
                  <a:srgbClr val="FF0000"/>
                </a:solidFill>
              </a:rPr>
              <a:t> </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max</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min</a:t>
            </a:r>
            <a:endParaRPr lang="en-US" sz="2400" b="1" baseline="-25000">
              <a:solidFill>
                <a:srgbClr val="FF0000"/>
              </a:solidFill>
            </a:endParaRPr>
          </a:p>
        </p:txBody>
      </p:sp>
      <p:sp>
        <p:nvSpPr>
          <p:cNvPr id="55" name="Oval 54"/>
          <p:cNvSpPr/>
          <p:nvPr/>
        </p:nvSpPr>
        <p:spPr>
          <a:xfrm>
            <a:off x="512364" y="6063273"/>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36189" y="6130660"/>
            <a:ext cx="31369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41487" y="2350401"/>
            <a:ext cx="1041400" cy="400110"/>
          </a:xfrm>
          <a:prstGeom prst="rect">
            <a:avLst/>
          </a:prstGeom>
          <a:noFill/>
        </p:spPr>
        <p:txBody>
          <a:bodyPr wrap="square" rtlCol="0">
            <a:spAutoFit/>
          </a:bodyPr>
          <a:lstStyle/>
          <a:p>
            <a:r>
              <a:rPr lang="el-GR" sz="2000" b="1" smtClean="0"/>
              <a:t>Δ</a:t>
            </a:r>
            <a:r>
              <a:rPr lang="en-US" sz="2000" b="1" smtClean="0"/>
              <a:t>QoI</a:t>
            </a:r>
            <a:r>
              <a:rPr lang="en-US" sz="2000" b="1" baseline="-25000" smtClean="0"/>
              <a:t>2</a:t>
            </a:r>
            <a:endParaRPr lang="en-US" sz="2000" b="1" baseline="-25000"/>
          </a:p>
        </p:txBody>
      </p:sp>
      <p:sp>
        <p:nvSpPr>
          <p:cNvPr id="17" name="TextBox 16"/>
          <p:cNvSpPr txBox="1"/>
          <p:nvPr/>
        </p:nvSpPr>
        <p:spPr>
          <a:xfrm>
            <a:off x="1539081" y="3371235"/>
            <a:ext cx="1041400" cy="400110"/>
          </a:xfrm>
          <a:prstGeom prst="rect">
            <a:avLst/>
          </a:prstGeom>
          <a:noFill/>
        </p:spPr>
        <p:txBody>
          <a:bodyPr wrap="square" rtlCol="0">
            <a:spAutoFit/>
          </a:bodyPr>
          <a:lstStyle/>
          <a:p>
            <a:r>
              <a:rPr lang="el-GR" sz="2000" b="1" smtClean="0"/>
              <a:t>Δ</a:t>
            </a:r>
            <a:r>
              <a:rPr lang="en-US" sz="2000" b="1" smtClean="0"/>
              <a:t>QoI</a:t>
            </a:r>
            <a:r>
              <a:rPr lang="en-US" sz="2000" b="1" baseline="-25000" smtClean="0"/>
              <a:t>1</a:t>
            </a:r>
            <a:endParaRPr lang="en-US" sz="2000" b="1" baseline="-25000"/>
          </a:p>
        </p:txBody>
      </p:sp>
      <p:sp>
        <p:nvSpPr>
          <p:cNvPr id="18" name="TextBox 17"/>
          <p:cNvSpPr txBox="1"/>
          <p:nvPr/>
        </p:nvSpPr>
        <p:spPr>
          <a:xfrm>
            <a:off x="1914921" y="3771345"/>
            <a:ext cx="1041400" cy="400110"/>
          </a:xfrm>
          <a:prstGeom prst="rect">
            <a:avLst/>
          </a:prstGeom>
          <a:noFill/>
        </p:spPr>
        <p:txBody>
          <a:bodyPr wrap="square" rtlCol="0">
            <a:spAutoFit/>
          </a:bodyPr>
          <a:lstStyle/>
          <a:p>
            <a:r>
              <a:rPr lang="el-GR" sz="2000" b="1" smtClean="0"/>
              <a:t>Δ</a:t>
            </a:r>
            <a:r>
              <a:rPr lang="en-US" sz="2000" b="1" smtClean="0"/>
              <a:t>QoI</a:t>
            </a:r>
            <a:r>
              <a:rPr lang="en-US" sz="2000" b="1" baseline="-25000" smtClean="0"/>
              <a:t>3</a:t>
            </a:r>
            <a:endParaRPr lang="en-US" sz="2000" b="1" baseline="-25000"/>
          </a:p>
        </p:txBody>
      </p:sp>
      <p:sp>
        <p:nvSpPr>
          <p:cNvPr id="19" name="TextBox 18"/>
          <p:cNvSpPr txBox="1"/>
          <p:nvPr/>
        </p:nvSpPr>
        <p:spPr>
          <a:xfrm>
            <a:off x="5089921" y="4114478"/>
            <a:ext cx="1041400" cy="400110"/>
          </a:xfrm>
          <a:prstGeom prst="rect">
            <a:avLst/>
          </a:prstGeom>
          <a:noFill/>
        </p:spPr>
        <p:txBody>
          <a:bodyPr wrap="square" rtlCol="0">
            <a:spAutoFit/>
          </a:bodyPr>
          <a:lstStyle/>
          <a:p>
            <a:r>
              <a:rPr lang="el-GR" sz="2000" b="1" smtClean="0"/>
              <a:t>Δ</a:t>
            </a:r>
            <a:r>
              <a:rPr lang="en-US" sz="2000" b="1" smtClean="0"/>
              <a:t>QoI</a:t>
            </a:r>
            <a:r>
              <a:rPr lang="en-US" sz="2000" b="1" baseline="-25000" smtClean="0"/>
              <a:t>n</a:t>
            </a:r>
            <a:endParaRPr lang="en-US" sz="2000" b="1" baseline="-25000"/>
          </a:p>
        </p:txBody>
      </p:sp>
      <mc:AlternateContent xmlns:mc="http://schemas.openxmlformats.org/markup-compatibility/2006" xmlns:a14="http://schemas.microsoft.com/office/drawing/2010/main">
        <mc:Choice Requires="a14">
          <p:sp>
            <p:nvSpPr>
              <p:cNvPr id="2" name="TextBox 1"/>
              <p:cNvSpPr txBox="1"/>
              <p:nvPr/>
            </p:nvSpPr>
            <p:spPr>
              <a:xfrm>
                <a:off x="4579540" y="5963943"/>
                <a:ext cx="4459362"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𝑺𝒆𝒏𝒔𝒊𝒕𝒊𝒗𝒊𝒕𝒚</m:t>
                      </m:r>
                      <m:r>
                        <a:rPr lang="en-US" sz="2400" b="1" i="1" smtClean="0">
                          <a:latin typeface="Cambria Math"/>
                        </a:rPr>
                        <m:t>=</m:t>
                      </m:r>
                      <m:sSup>
                        <m:sSupPr>
                          <m:ctrlPr>
                            <a:rPr lang="en-US" sz="2400" b="1" i="1" smtClean="0">
                              <a:latin typeface="Cambria Math"/>
                            </a:rPr>
                          </m:ctrlPr>
                        </m:sSupPr>
                        <m:e>
                          <m:d>
                            <m:dPr>
                              <m:begChr m:val="{"/>
                              <m:endChr m:val="}"/>
                              <m:ctrlPr>
                                <a:rPr lang="en-US" sz="2400" b="1" i="1" smtClean="0">
                                  <a:latin typeface="Cambria Math"/>
                                </a:rPr>
                              </m:ctrlPr>
                            </m:dPr>
                            <m:e>
                              <m:r>
                                <a:rPr lang="el-GR" sz="2400" b="1" i="1">
                                  <a:latin typeface="Cambria Math"/>
                                  <a:ea typeface="Cambria Math"/>
                                </a:rPr>
                                <m:t>𝜟</m:t>
                              </m:r>
                              <m:r>
                                <a:rPr lang="en-US" sz="2400" b="1" i="1">
                                  <a:latin typeface="Cambria Math"/>
                                  <a:ea typeface="Cambria Math"/>
                                </a:rPr>
                                <m:t>𝑸𝒐𝑰</m:t>
                              </m:r>
                            </m:e>
                          </m:d>
                        </m:e>
                        <m:sup>
                          <m:r>
                            <a:rPr lang="en-US" sz="2400" b="1" i="1" smtClean="0">
                              <a:latin typeface="Cambria Math"/>
                            </a:rPr>
                            <m:t>𝑻</m:t>
                          </m:r>
                        </m:sup>
                      </m:sSup>
                      <m:d>
                        <m:dPr>
                          <m:begChr m:val="{"/>
                          <m:endChr m:val="}"/>
                          <m:ctrlPr>
                            <a:rPr lang="en-US" sz="2400" b="1" i="1">
                              <a:latin typeface="Cambria Math"/>
                            </a:rPr>
                          </m:ctrlPr>
                        </m:dPr>
                        <m:e>
                          <m:r>
                            <a:rPr lang="el-GR" sz="2400" b="1" i="1">
                              <a:latin typeface="Cambria Math"/>
                              <a:ea typeface="Cambria Math"/>
                            </a:rPr>
                            <m:t>𝜟</m:t>
                          </m:r>
                          <m:r>
                            <a:rPr lang="en-US" sz="2400" b="1" i="1">
                              <a:latin typeface="Cambria Math"/>
                              <a:ea typeface="Cambria Math"/>
                            </a:rPr>
                            <m:t>𝑸𝒐𝑰</m:t>
                          </m:r>
                        </m:e>
                      </m:d>
                    </m:oMath>
                  </m:oMathPara>
                </a14:m>
                <a:endParaRPr lang="en-US" sz="2400" b="1"/>
              </a:p>
            </p:txBody>
          </p:sp>
        </mc:Choice>
        <mc:Fallback xmlns="">
          <p:sp>
            <p:nvSpPr>
              <p:cNvPr id="2" name="TextBox 1"/>
              <p:cNvSpPr txBox="1">
                <a:spLocks noRot="1" noChangeAspect="1" noMove="1" noResize="1" noEditPoints="1" noAdjustHandles="1" noChangeArrowheads="1" noChangeShapeType="1" noTextEdit="1"/>
              </p:cNvSpPr>
              <p:nvPr/>
            </p:nvSpPr>
            <p:spPr>
              <a:xfrm>
                <a:off x="4579540" y="5963943"/>
                <a:ext cx="4459362" cy="468205"/>
              </a:xfrm>
              <a:prstGeom prst="rect">
                <a:avLst/>
              </a:prstGeom>
              <a:blipFill rotWithShape="1">
                <a:blip r:embed="rId3"/>
                <a:stretch>
                  <a:fillRect b="-15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930470" y="1842826"/>
                <a:ext cx="2966197" cy="1815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a:rPr>
                          </m:ctrlPr>
                        </m:dPr>
                        <m:e>
                          <m:r>
                            <a:rPr lang="el-GR" sz="2400" b="1" i="1" smtClean="0">
                              <a:latin typeface="Cambria Math"/>
                              <a:ea typeface="Cambria Math"/>
                            </a:rPr>
                            <m:t>𝜟</m:t>
                          </m:r>
                          <m:r>
                            <a:rPr lang="en-US" sz="2400" b="1" i="1" smtClean="0">
                              <a:latin typeface="Cambria Math"/>
                              <a:ea typeface="Cambria Math"/>
                            </a:rPr>
                            <m:t>𝑸𝒐𝑰</m:t>
                          </m:r>
                        </m:e>
                      </m:d>
                      <m:r>
                        <a:rPr lang="en-US" sz="2400" b="1" i="1" smtClean="0">
                          <a:latin typeface="Cambria Math"/>
                        </a:rPr>
                        <m:t>=</m:t>
                      </m:r>
                      <m:d>
                        <m:dPr>
                          <m:begChr m:val="{"/>
                          <m:endChr m:val="}"/>
                          <m:ctrlPr>
                            <a:rPr lang="en-US" sz="2400" b="1" i="1" smtClean="0">
                              <a:latin typeface="Cambria Math"/>
                            </a:rPr>
                          </m:ctrlPr>
                        </m:dP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𝟏</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𝟐</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𝟑</m:t>
                                                </m:r>
                                              </m:sub>
                                            </m:sSub>
                                          </m:e>
                                        </m:mr>
                                        <m:mr>
                                          <m:e>
                                            <m:r>
                                              <a:rPr lang="en-US" sz="2400" b="1" i="1">
                                                <a:latin typeface="Cambria Math"/>
                                              </a:rPr>
                                              <m:t>⋮</m:t>
                                            </m:r>
                                          </m:e>
                                        </m:mr>
                                      </m:m>
                                    </m:e>
                                  </m:mr>
                                </m:m>
                              </m:e>
                            </m:m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𝒏</m:t>
                                    </m:r>
                                  </m:sub>
                                </m:sSub>
                              </m:e>
                            </m:mr>
                          </m:m>
                        </m:e>
                      </m:d>
                    </m:oMath>
                  </m:oMathPara>
                </a14:m>
                <a:endParaRPr lang="en-US" sz="2400" b="1"/>
              </a:p>
            </p:txBody>
          </p:sp>
        </mc:Choice>
        <mc:Fallback xmlns="">
          <p:sp>
            <p:nvSpPr>
              <p:cNvPr id="3" name="TextBox 2"/>
              <p:cNvSpPr txBox="1">
                <a:spLocks noRot="1" noChangeAspect="1" noMove="1" noResize="1" noEditPoints="1" noAdjustHandles="1" noChangeArrowheads="1" noChangeShapeType="1" noTextEdit="1"/>
              </p:cNvSpPr>
              <p:nvPr/>
            </p:nvSpPr>
            <p:spPr>
              <a:xfrm>
                <a:off x="5930470" y="1842826"/>
                <a:ext cx="2966197" cy="181536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6997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2">
            <a:extLst>
              <a:ext uri="{28A0092B-C50C-407E-A947-70E740481C1C}">
                <a14:useLocalDpi xmlns:a14="http://schemas.microsoft.com/office/drawing/2010/main" val="0"/>
              </a:ext>
            </a:extLst>
          </a:blip>
          <a:srcRect r="7628"/>
          <a:stretch/>
        </p:blipFill>
        <p:spPr>
          <a:xfrm>
            <a:off x="77924" y="702653"/>
            <a:ext cx="5528635" cy="4937760"/>
          </a:xfrm>
          <a:prstGeom prst="rect">
            <a:avLst/>
          </a:prstGeom>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Type 2</a:t>
            </a:r>
            <a:endParaRPr lang="en-US" sz="3600" b="1">
              <a:latin typeface="Times New Roman" pitchFamily="18" charset="0"/>
              <a:ea typeface="Tahoma" pitchFamily="34" charset="0"/>
              <a:cs typeface="Times New Roman" pitchFamily="18" charset="0"/>
            </a:endParaRPr>
          </a:p>
        </p:txBody>
      </p:sp>
      <p:cxnSp>
        <p:nvCxnSpPr>
          <p:cNvPr id="46" name="Straight Arrow Connector 45"/>
          <p:cNvCxnSpPr/>
          <p:nvPr/>
        </p:nvCxnSpPr>
        <p:spPr>
          <a:xfrm>
            <a:off x="199231" y="6130660"/>
            <a:ext cx="41148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4831" y="601001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691731" y="601001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18281" y="5625025"/>
            <a:ext cx="704850" cy="338554"/>
          </a:xfrm>
          <a:prstGeom prst="rect">
            <a:avLst/>
          </a:prstGeom>
          <a:noFill/>
        </p:spPr>
        <p:txBody>
          <a:bodyPr wrap="square" lIns="0" tIns="0" rIns="0" bIns="0" rtlCol="0">
            <a:spAutoFit/>
          </a:bodyPr>
          <a:lstStyle/>
          <a:p>
            <a:r>
              <a:rPr lang="el-GR" sz="2200" b="1" smtClean="0"/>
              <a:t>ω</a:t>
            </a:r>
            <a:r>
              <a:rPr lang="en-US" sz="2200" b="1" baseline="-25000" smtClean="0"/>
              <a:t>min</a:t>
            </a:r>
            <a:endParaRPr lang="en-US" sz="2200"/>
          </a:p>
        </p:txBody>
      </p:sp>
      <p:sp>
        <p:nvSpPr>
          <p:cNvPr id="50" name="TextBox 49"/>
          <p:cNvSpPr txBox="1"/>
          <p:nvPr/>
        </p:nvSpPr>
        <p:spPr>
          <a:xfrm>
            <a:off x="3369468" y="5609637"/>
            <a:ext cx="773113" cy="338554"/>
          </a:xfrm>
          <a:prstGeom prst="rect">
            <a:avLst/>
          </a:prstGeom>
          <a:noFill/>
        </p:spPr>
        <p:txBody>
          <a:bodyPr wrap="square" lIns="0" tIns="0" rIns="0" bIns="0" rtlCol="0">
            <a:spAutoFit/>
          </a:bodyPr>
          <a:lstStyle/>
          <a:p>
            <a:r>
              <a:rPr lang="el-GR" sz="2200" b="1" smtClean="0"/>
              <a:t>ω</a:t>
            </a:r>
            <a:r>
              <a:rPr lang="en-US" sz="2200" b="1" baseline="-25000" smtClean="0"/>
              <a:t>max</a:t>
            </a:r>
            <a:endParaRPr lang="en-US" sz="2200" b="1"/>
          </a:p>
        </p:txBody>
      </p:sp>
      <p:sp>
        <p:nvSpPr>
          <p:cNvPr id="51" name="TextBox 50"/>
          <p:cNvSpPr txBox="1"/>
          <p:nvPr/>
        </p:nvSpPr>
        <p:spPr>
          <a:xfrm>
            <a:off x="1723231" y="5625025"/>
            <a:ext cx="869950" cy="338554"/>
          </a:xfrm>
          <a:prstGeom prst="rect">
            <a:avLst/>
          </a:prstGeom>
          <a:noFill/>
        </p:spPr>
        <p:txBody>
          <a:bodyPr wrap="square" lIns="0" tIns="0" rIns="0" bIns="0" rtlCol="0">
            <a:spAutoFit/>
          </a:bodyPr>
          <a:lstStyle/>
          <a:p>
            <a:r>
              <a:rPr lang="el-GR" sz="2200" b="1" smtClean="0"/>
              <a:t>ω</a:t>
            </a:r>
            <a:r>
              <a:rPr lang="en-US" sz="2200" b="1" baseline="-25000" smtClean="0"/>
              <a:t>nom</a:t>
            </a:r>
            <a:endParaRPr lang="en-US" sz="2200" b="1"/>
          </a:p>
        </p:txBody>
      </p:sp>
      <p:cxnSp>
        <p:nvCxnSpPr>
          <p:cNvPr id="52" name="Straight Connector 51"/>
          <p:cNvCxnSpPr/>
          <p:nvPr/>
        </p:nvCxnSpPr>
        <p:spPr>
          <a:xfrm>
            <a:off x="2066131" y="6010010"/>
            <a:ext cx="0" cy="241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2265361" y="6062521"/>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20825" y="6251310"/>
            <a:ext cx="3533498" cy="369332"/>
          </a:xfrm>
          <a:prstGeom prst="rect">
            <a:avLst/>
          </a:prstGeom>
          <a:noFill/>
        </p:spPr>
        <p:txBody>
          <a:bodyPr wrap="square" lIns="0" tIns="0" rIns="0" bIns="0" rtlCol="0">
            <a:spAutoFit/>
          </a:bodyPr>
          <a:lstStyle/>
          <a:p>
            <a:r>
              <a:rPr lang="el-GR" sz="2400" b="1" smtClean="0">
                <a:solidFill>
                  <a:srgbClr val="FF0000"/>
                </a:solidFill>
              </a:rPr>
              <a:t>Δω</a:t>
            </a:r>
            <a:r>
              <a:rPr lang="en-US" sz="2400" b="1" baseline="-25000" smtClean="0">
                <a:solidFill>
                  <a:srgbClr val="FF0000"/>
                </a:solidFill>
              </a:rPr>
              <a:t> </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max</a:t>
            </a:r>
            <a:r>
              <a:rPr lang="en-US" sz="2400" b="1" smtClean="0">
                <a:solidFill>
                  <a:srgbClr val="FF0000"/>
                </a:solidFill>
              </a:rPr>
              <a:t> – </a:t>
            </a:r>
            <a:r>
              <a:rPr lang="el-GR" sz="2400" b="1" smtClean="0">
                <a:solidFill>
                  <a:srgbClr val="FF0000"/>
                </a:solidFill>
              </a:rPr>
              <a:t>ω</a:t>
            </a:r>
            <a:r>
              <a:rPr lang="en-US" sz="2400" b="1" baseline="-25000" smtClean="0">
                <a:solidFill>
                  <a:srgbClr val="FF0000"/>
                </a:solidFill>
              </a:rPr>
              <a:t>min</a:t>
            </a:r>
            <a:r>
              <a:rPr lang="en-US" sz="2400" b="1" smtClean="0">
                <a:solidFill>
                  <a:srgbClr val="FF0000"/>
                </a:solidFill>
              </a:rPr>
              <a:t>)×0.10</a:t>
            </a:r>
            <a:endParaRPr lang="en-US" sz="2400" b="1">
              <a:solidFill>
                <a:srgbClr val="FF0000"/>
              </a:solidFill>
            </a:endParaRPr>
          </a:p>
        </p:txBody>
      </p:sp>
      <p:sp>
        <p:nvSpPr>
          <p:cNvPr id="55" name="Oval 54"/>
          <p:cNvSpPr/>
          <p:nvPr/>
        </p:nvSpPr>
        <p:spPr>
          <a:xfrm>
            <a:off x="1760537" y="6049821"/>
            <a:ext cx="119063" cy="134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879600" y="6130659"/>
            <a:ext cx="37703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684638" y="5979553"/>
                <a:ext cx="4459362"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𝑺𝒆𝒏𝒔𝒊𝒕𝒊𝒗𝒊𝒕𝒚</m:t>
                      </m:r>
                      <m:r>
                        <a:rPr lang="en-US" sz="2400" b="1" i="1" smtClean="0">
                          <a:latin typeface="Cambria Math"/>
                        </a:rPr>
                        <m:t>=</m:t>
                      </m:r>
                      <m:sSup>
                        <m:sSupPr>
                          <m:ctrlPr>
                            <a:rPr lang="en-US" sz="2400" b="1" i="1" smtClean="0">
                              <a:latin typeface="Cambria Math"/>
                            </a:rPr>
                          </m:ctrlPr>
                        </m:sSupPr>
                        <m:e>
                          <m:d>
                            <m:dPr>
                              <m:begChr m:val="{"/>
                              <m:endChr m:val="}"/>
                              <m:ctrlPr>
                                <a:rPr lang="en-US" sz="2400" b="1" i="1" smtClean="0">
                                  <a:latin typeface="Cambria Math"/>
                                </a:rPr>
                              </m:ctrlPr>
                            </m:dPr>
                            <m:e>
                              <m:r>
                                <a:rPr lang="el-GR" sz="2400" b="1" i="1">
                                  <a:latin typeface="Cambria Math"/>
                                  <a:ea typeface="Cambria Math"/>
                                </a:rPr>
                                <m:t>𝜟</m:t>
                              </m:r>
                              <m:r>
                                <a:rPr lang="en-US" sz="2400" b="1" i="1">
                                  <a:latin typeface="Cambria Math"/>
                                  <a:ea typeface="Cambria Math"/>
                                </a:rPr>
                                <m:t>𝑸𝒐𝑰</m:t>
                              </m:r>
                            </m:e>
                          </m:d>
                        </m:e>
                        <m:sup>
                          <m:r>
                            <a:rPr lang="en-US" sz="2400" b="1" i="1" smtClean="0">
                              <a:latin typeface="Cambria Math"/>
                            </a:rPr>
                            <m:t>𝑻</m:t>
                          </m:r>
                        </m:sup>
                      </m:sSup>
                      <m:d>
                        <m:dPr>
                          <m:begChr m:val="{"/>
                          <m:endChr m:val="}"/>
                          <m:ctrlPr>
                            <a:rPr lang="en-US" sz="2400" b="1" i="1">
                              <a:latin typeface="Cambria Math"/>
                            </a:rPr>
                          </m:ctrlPr>
                        </m:dPr>
                        <m:e>
                          <m:r>
                            <a:rPr lang="el-GR" sz="2400" b="1" i="1">
                              <a:latin typeface="Cambria Math"/>
                              <a:ea typeface="Cambria Math"/>
                            </a:rPr>
                            <m:t>𝜟</m:t>
                          </m:r>
                          <m:r>
                            <a:rPr lang="en-US" sz="2400" b="1" i="1">
                              <a:latin typeface="Cambria Math"/>
                              <a:ea typeface="Cambria Math"/>
                            </a:rPr>
                            <m:t>𝑸𝒐𝑰</m:t>
                          </m:r>
                        </m:e>
                      </m:d>
                    </m:oMath>
                  </m:oMathPara>
                </a14:m>
                <a:endParaRPr lang="en-US" sz="2400" b="1"/>
              </a:p>
            </p:txBody>
          </p:sp>
        </mc:Choice>
        <mc:Fallback xmlns="">
          <p:sp>
            <p:nvSpPr>
              <p:cNvPr id="15" name="TextBox 14"/>
              <p:cNvSpPr txBox="1">
                <a:spLocks noRot="1" noChangeAspect="1" noMove="1" noResize="1" noEditPoints="1" noAdjustHandles="1" noChangeArrowheads="1" noChangeShapeType="1" noTextEdit="1"/>
              </p:cNvSpPr>
              <p:nvPr/>
            </p:nvSpPr>
            <p:spPr>
              <a:xfrm>
                <a:off x="4684638" y="5979553"/>
                <a:ext cx="4459362" cy="468205"/>
              </a:xfrm>
              <a:prstGeom prst="rect">
                <a:avLst/>
              </a:prstGeom>
              <a:blipFill rotWithShape="1">
                <a:blip r:embed="rId3"/>
                <a:stretch>
                  <a:fillRect b="-15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930470" y="1842826"/>
                <a:ext cx="2966197" cy="1815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a:rPr>
                          </m:ctrlPr>
                        </m:dPr>
                        <m:e>
                          <m:r>
                            <a:rPr lang="el-GR" sz="2400" b="1" i="1" smtClean="0">
                              <a:latin typeface="Cambria Math"/>
                              <a:ea typeface="Cambria Math"/>
                            </a:rPr>
                            <m:t>𝜟</m:t>
                          </m:r>
                          <m:r>
                            <a:rPr lang="en-US" sz="2400" b="1" i="1" smtClean="0">
                              <a:latin typeface="Cambria Math"/>
                              <a:ea typeface="Cambria Math"/>
                            </a:rPr>
                            <m:t>𝑸𝒐𝑰</m:t>
                          </m:r>
                        </m:e>
                      </m:d>
                      <m:r>
                        <a:rPr lang="en-US" sz="2400" b="1" i="1" smtClean="0">
                          <a:latin typeface="Cambria Math"/>
                        </a:rPr>
                        <m:t>=</m:t>
                      </m:r>
                      <m:d>
                        <m:dPr>
                          <m:begChr m:val="{"/>
                          <m:endChr m:val="}"/>
                          <m:ctrlPr>
                            <a:rPr lang="en-US" sz="2400" b="1" i="1" smtClean="0">
                              <a:latin typeface="Cambria Math"/>
                            </a:rPr>
                          </m:ctrlPr>
                        </m:dP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𝟏</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𝟐</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𝟑</m:t>
                                                </m:r>
                                              </m:sub>
                                            </m:sSub>
                                          </m:e>
                                        </m:mr>
                                        <m:mr>
                                          <m:e>
                                            <m:r>
                                              <a:rPr lang="en-US" sz="2400" b="1" i="1">
                                                <a:latin typeface="Cambria Math"/>
                                              </a:rPr>
                                              <m:t>⋮</m:t>
                                            </m:r>
                                          </m:e>
                                        </m:mr>
                                      </m:m>
                                    </m:e>
                                  </m:mr>
                                </m:m>
                              </m:e>
                            </m:mr>
                            <m:mr>
                              <m:e>
                                <m:sSub>
                                  <m:sSubPr>
                                    <m:ctrlPr>
                                      <a:rPr lang="en-US" sz="2400" b="1" i="1">
                                        <a:latin typeface="Cambria Math"/>
                                        <a:ea typeface="Cambria Math"/>
                                      </a:rPr>
                                    </m:ctrlPr>
                                  </m:sSubPr>
                                  <m:e>
                                    <m:r>
                                      <m:rPr>
                                        <m:brk m:alnAt="7"/>
                                      </m:rPr>
                                      <a:rPr lang="el-GR" sz="2400" b="1" i="1">
                                        <a:latin typeface="Cambria Math"/>
                                        <a:ea typeface="Cambria Math"/>
                                      </a:rPr>
                                      <m:t>𝜟</m:t>
                                    </m:r>
                                    <m:r>
                                      <a:rPr lang="en-US" sz="2400" b="1" i="1">
                                        <a:latin typeface="Cambria Math"/>
                                        <a:ea typeface="Cambria Math"/>
                                      </a:rPr>
                                      <m:t>𝑸𝒐𝑰</m:t>
                                    </m:r>
                                  </m:e>
                                  <m:sub>
                                    <m:r>
                                      <a:rPr lang="en-US" sz="2400" b="1" i="1">
                                        <a:latin typeface="Cambria Math"/>
                                        <a:ea typeface="Cambria Math"/>
                                      </a:rPr>
                                      <m:t>𝒏</m:t>
                                    </m:r>
                                  </m:sub>
                                </m:sSub>
                              </m:e>
                            </m:mr>
                          </m:m>
                        </m:e>
                      </m:d>
                    </m:oMath>
                  </m:oMathPara>
                </a14:m>
                <a:endParaRPr lang="en-US" sz="2400" b="1"/>
              </a:p>
            </p:txBody>
          </p:sp>
        </mc:Choice>
        <mc:Fallback xmlns="">
          <p:sp>
            <p:nvSpPr>
              <p:cNvPr id="16" name="TextBox 15"/>
              <p:cNvSpPr txBox="1">
                <a:spLocks noRot="1" noChangeAspect="1" noMove="1" noResize="1" noEditPoints="1" noAdjustHandles="1" noChangeArrowheads="1" noChangeShapeType="1" noTextEdit="1"/>
              </p:cNvSpPr>
              <p:nvPr/>
            </p:nvSpPr>
            <p:spPr>
              <a:xfrm>
                <a:off x="5930470" y="1842826"/>
                <a:ext cx="2966197" cy="181536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9289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Pure Nitrogen – Parameters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982" b="6528"/>
          <a:stretch/>
        </p:blipFill>
        <p:spPr bwMode="auto">
          <a:xfrm>
            <a:off x="62133" y="773112"/>
            <a:ext cx="908186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847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464" y="685800"/>
            <a:ext cx="8569325"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813080" y="895204"/>
            <a:ext cx="635000" cy="1200329"/>
          </a:xfrm>
          <a:prstGeom prst="rect">
            <a:avLst/>
          </a:prstGeom>
          <a:noFill/>
        </p:spPr>
        <p:txBody>
          <a:bodyPr wrap="square" rtlCol="0">
            <a:spAutoFit/>
          </a:bodyPr>
          <a:lstStyle/>
          <a:p>
            <a:r>
              <a:rPr lang="en-US" sz="7200" smtClean="0"/>
              <a:t>≈</a:t>
            </a:r>
            <a:endParaRPr lang="en-US" sz="7200"/>
          </a:p>
        </p:txBody>
      </p:sp>
      <p:sp>
        <p:nvSpPr>
          <p:cNvPr id="5" name="Rectangle 4"/>
          <p:cNvSpPr/>
          <p:nvPr/>
        </p:nvSpPr>
        <p:spPr>
          <a:xfrm>
            <a:off x="5938320" y="886969"/>
            <a:ext cx="384520" cy="38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Pure Nitrogen – Results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27" name="TextBox 26"/>
          <p:cNvSpPr txBox="1"/>
          <p:nvPr/>
        </p:nvSpPr>
        <p:spPr>
          <a:xfrm>
            <a:off x="2149475" y="6281843"/>
            <a:ext cx="4845050" cy="584775"/>
          </a:xfrm>
          <a:prstGeom prst="rect">
            <a:avLst/>
          </a:prstGeom>
          <a:noFill/>
        </p:spPr>
        <p:txBody>
          <a:bodyPr wrap="square" rtlCol="0">
            <a:spAutoFit/>
          </a:bodyPr>
          <a:lstStyle/>
          <a:p>
            <a:pPr algn="ctr"/>
            <a:r>
              <a:rPr lang="en-US" sz="3200" b="1" smtClean="0"/>
              <a:t>Sensitivity Analysis Type 1</a:t>
            </a:r>
            <a:endParaRPr lang="en-US" sz="3200" b="1"/>
          </a:p>
        </p:txBody>
      </p:sp>
      <p:sp>
        <p:nvSpPr>
          <p:cNvPr id="2" name="TextBox 1"/>
          <p:cNvSpPr txBox="1"/>
          <p:nvPr/>
        </p:nvSpPr>
        <p:spPr>
          <a:xfrm>
            <a:off x="762000" y="685800"/>
            <a:ext cx="457200" cy="276999"/>
          </a:xfrm>
          <a:prstGeom prst="rect">
            <a:avLst/>
          </a:prstGeom>
          <a:solidFill>
            <a:schemeClr val="bg1"/>
          </a:solidFill>
        </p:spPr>
        <p:txBody>
          <a:bodyPr wrap="square" lIns="0" tIns="0" rIns="0" bIns="0" rtlCol="0">
            <a:spAutoFit/>
          </a:bodyPr>
          <a:lstStyle/>
          <a:p>
            <a:r>
              <a:rPr lang="en-US" b="1" smtClean="0"/>
              <a:t>1.00</a:t>
            </a:r>
            <a:endParaRPr lang="en-US" b="1"/>
          </a:p>
        </p:txBody>
      </p:sp>
      <p:sp>
        <p:nvSpPr>
          <p:cNvPr id="3" name="Right Brace 2"/>
          <p:cNvSpPr/>
          <p:nvPr/>
        </p:nvSpPr>
        <p:spPr>
          <a:xfrm rot="16200000">
            <a:off x="7632700" y="4413252"/>
            <a:ext cx="381000" cy="1117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010400" y="4062135"/>
            <a:ext cx="1625600" cy="707886"/>
          </a:xfrm>
          <a:prstGeom prst="rect">
            <a:avLst/>
          </a:prstGeom>
          <a:noFill/>
        </p:spPr>
        <p:txBody>
          <a:bodyPr wrap="square" rtlCol="0">
            <a:spAutoFit/>
          </a:bodyPr>
          <a:lstStyle/>
          <a:p>
            <a:pPr algn="ctr"/>
            <a:r>
              <a:rPr lang="en-US" sz="2000" b="1" smtClean="0"/>
              <a:t>Numerical Parameters</a:t>
            </a:r>
            <a:endParaRPr lang="en-US" sz="2000" b="1"/>
          </a:p>
        </p:txBody>
      </p:sp>
      <p:sp>
        <p:nvSpPr>
          <p:cNvPr id="23" name="TextBox 22"/>
          <p:cNvSpPr txBox="1"/>
          <p:nvPr/>
        </p:nvSpPr>
        <p:spPr>
          <a:xfrm>
            <a:off x="990600" y="2743200"/>
            <a:ext cx="1529769" cy="307777"/>
          </a:xfrm>
          <a:prstGeom prst="rect">
            <a:avLst/>
          </a:prstGeom>
          <a:solidFill>
            <a:schemeClr val="bg1"/>
          </a:solidFill>
        </p:spPr>
        <p:txBody>
          <a:bodyPr wrap="square" lIns="0" tIns="0" rIns="0" bIns="0" rtlCol="0">
            <a:spAutoFit/>
          </a:bodyPr>
          <a:lstStyle/>
          <a:p>
            <a:pPr algn="ctr"/>
            <a:r>
              <a:rPr lang="en-US" sz="2000" b="1" smtClean="0"/>
              <a:t>d</a:t>
            </a:r>
            <a:r>
              <a:rPr lang="en-US" sz="2000" b="1" baseline="-25000" smtClean="0"/>
              <a:t>ref</a:t>
            </a:r>
            <a:r>
              <a:rPr lang="en-US" sz="2000" b="1" smtClean="0"/>
              <a:t> (N</a:t>
            </a:r>
            <a:r>
              <a:rPr lang="en-US" sz="2000" b="1" baseline="-25000" smtClean="0"/>
              <a:t>2</a:t>
            </a:r>
            <a:r>
              <a:rPr lang="en-US" sz="2000" b="1" smtClean="0"/>
              <a:t>-N</a:t>
            </a:r>
            <a:r>
              <a:rPr lang="en-US" sz="2000" b="1" baseline="-25000" smtClean="0"/>
              <a:t>2</a:t>
            </a:r>
            <a:r>
              <a:rPr lang="en-US" sz="2000" b="1" smtClean="0"/>
              <a:t>)</a:t>
            </a:r>
            <a:endParaRPr lang="en-US" sz="2000" b="1"/>
          </a:p>
        </p:txBody>
      </p:sp>
      <p:sp>
        <p:nvSpPr>
          <p:cNvPr id="24" name="TextBox 23"/>
          <p:cNvSpPr txBox="1"/>
          <p:nvPr/>
        </p:nvSpPr>
        <p:spPr>
          <a:xfrm>
            <a:off x="2830937" y="3310128"/>
            <a:ext cx="1055263" cy="307777"/>
          </a:xfrm>
          <a:prstGeom prst="rect">
            <a:avLst/>
          </a:prstGeom>
          <a:solidFill>
            <a:schemeClr val="bg1"/>
          </a:solidFill>
        </p:spPr>
        <p:txBody>
          <a:bodyPr wrap="square" lIns="0" tIns="0" rIns="0" bIns="0" rtlCol="0">
            <a:spAutoFit/>
          </a:bodyPr>
          <a:lstStyle/>
          <a:p>
            <a:pPr algn="ctr"/>
            <a:r>
              <a:rPr lang="el-GR" sz="2000" b="1" smtClean="0"/>
              <a:t>ω</a:t>
            </a:r>
            <a:r>
              <a:rPr lang="en-US" sz="2000" b="1" smtClean="0"/>
              <a:t> (N</a:t>
            </a:r>
            <a:r>
              <a:rPr lang="en-US" sz="2000" b="1" baseline="-25000" smtClean="0"/>
              <a:t>2</a:t>
            </a:r>
            <a:r>
              <a:rPr lang="en-US" sz="2000" b="1" smtClean="0"/>
              <a:t>-N</a:t>
            </a:r>
            <a:r>
              <a:rPr lang="en-US" sz="2000" b="1" baseline="-25000" smtClean="0"/>
              <a:t>2</a:t>
            </a:r>
            <a:r>
              <a:rPr lang="en-US" sz="2000" b="1" smtClean="0"/>
              <a:t>)</a:t>
            </a:r>
            <a:endParaRPr lang="en-US" sz="2000" b="1"/>
          </a:p>
        </p:txBody>
      </p:sp>
      <p:sp>
        <p:nvSpPr>
          <p:cNvPr id="25" name="TextBox 24"/>
          <p:cNvSpPr txBox="1"/>
          <p:nvPr/>
        </p:nvSpPr>
        <p:spPr>
          <a:xfrm>
            <a:off x="4892040" y="4664274"/>
            <a:ext cx="304800" cy="307777"/>
          </a:xfrm>
          <a:prstGeom prst="rect">
            <a:avLst/>
          </a:prstGeom>
          <a:solidFill>
            <a:schemeClr val="bg1"/>
          </a:solidFill>
        </p:spPr>
        <p:txBody>
          <a:bodyPr wrap="square" lIns="0" tIns="0" rIns="0" bIns="0" rtlCol="0">
            <a:spAutoFit/>
          </a:bodyPr>
          <a:lstStyle/>
          <a:p>
            <a:pPr algn="ctr"/>
            <a:r>
              <a:rPr lang="en-US" sz="2000" b="1" smtClean="0"/>
              <a:t>Z</a:t>
            </a:r>
            <a:r>
              <a:rPr lang="en-US" sz="2000" b="1" baseline="-25000" smtClean="0"/>
              <a:t>R</a:t>
            </a:r>
            <a:endParaRPr lang="en-US" sz="2000" b="1" baseline="-25000"/>
          </a:p>
        </p:txBody>
      </p:sp>
      <p:sp>
        <p:nvSpPr>
          <p:cNvPr id="26" name="TextBox 25"/>
          <p:cNvSpPr txBox="1"/>
          <p:nvPr/>
        </p:nvSpPr>
        <p:spPr>
          <a:xfrm>
            <a:off x="5438140" y="3908246"/>
            <a:ext cx="304800" cy="307777"/>
          </a:xfrm>
          <a:prstGeom prst="rect">
            <a:avLst/>
          </a:prstGeom>
          <a:solidFill>
            <a:schemeClr val="bg1"/>
          </a:solidFill>
        </p:spPr>
        <p:txBody>
          <a:bodyPr wrap="square" lIns="0" tIns="0" rIns="0" bIns="0" rtlCol="0">
            <a:spAutoFit/>
          </a:bodyPr>
          <a:lstStyle/>
          <a:p>
            <a:pPr algn="ctr"/>
            <a:r>
              <a:rPr lang="en-US" sz="2000" b="1" smtClean="0"/>
              <a:t>Z</a:t>
            </a:r>
            <a:r>
              <a:rPr lang="en-US" sz="2000" b="1" baseline="-25000"/>
              <a:t>V</a:t>
            </a:r>
          </a:p>
        </p:txBody>
      </p:sp>
      <p:sp>
        <p:nvSpPr>
          <p:cNvPr id="30" name="TextBox 29"/>
          <p:cNvSpPr txBox="1"/>
          <p:nvPr/>
        </p:nvSpPr>
        <p:spPr>
          <a:xfrm>
            <a:off x="3568700" y="1877779"/>
            <a:ext cx="2384080" cy="615553"/>
          </a:xfrm>
          <a:prstGeom prst="rect">
            <a:avLst/>
          </a:prstGeom>
          <a:solidFill>
            <a:schemeClr val="bg1"/>
          </a:solidFill>
        </p:spPr>
        <p:txBody>
          <a:bodyPr wrap="square" lIns="0" tIns="0" rIns="0" bIns="0" rtlCol="0">
            <a:spAutoFit/>
          </a:bodyPr>
          <a:lstStyle/>
          <a:p>
            <a:pPr algn="ctr"/>
            <a:r>
              <a:rPr lang="el-GR" sz="2000" b="1" smtClean="0"/>
              <a:t>α</a:t>
            </a:r>
            <a:r>
              <a:rPr lang="en-US" sz="2000" b="1" baseline="-25000" smtClean="0"/>
              <a:t>1</a:t>
            </a:r>
            <a:endParaRPr lang="en-US" sz="2000" b="1"/>
          </a:p>
          <a:p>
            <a:pPr algn="ctr"/>
            <a:r>
              <a:rPr lang="en-US" sz="2000" b="1" smtClean="0"/>
              <a:t>(N</a:t>
            </a:r>
            <a:r>
              <a:rPr lang="en-US" sz="2000" b="1" baseline="-25000" smtClean="0"/>
              <a:t>2</a:t>
            </a:r>
            <a:r>
              <a:rPr lang="en-US" sz="2000" b="1" smtClean="0"/>
              <a:t> + N</a:t>
            </a:r>
            <a:r>
              <a:rPr lang="en-US" sz="2000" b="1" baseline="-25000" smtClean="0"/>
              <a:t>2</a:t>
            </a:r>
            <a:r>
              <a:rPr lang="en-US" sz="2000" b="1" smtClean="0"/>
              <a:t> </a:t>
            </a:r>
            <a:r>
              <a:rPr lang="en-US" sz="2000" b="1" smtClean="0">
                <a:sym typeface="Wingdings" pitchFamily="2" charset="2"/>
              </a:rPr>
              <a:t> N</a:t>
            </a:r>
            <a:r>
              <a:rPr lang="en-US" sz="2000" b="1" baseline="-25000" smtClean="0">
                <a:sym typeface="Wingdings" pitchFamily="2" charset="2"/>
              </a:rPr>
              <a:t>2</a:t>
            </a:r>
            <a:r>
              <a:rPr lang="en-US" sz="2000" b="1" smtClean="0">
                <a:sym typeface="Wingdings" pitchFamily="2" charset="2"/>
              </a:rPr>
              <a:t> + N + N)</a:t>
            </a:r>
            <a:endParaRPr lang="en-US" sz="2000" b="1"/>
          </a:p>
        </p:txBody>
      </p:sp>
      <p:sp>
        <p:nvSpPr>
          <p:cNvPr id="31" name="TextBox 30"/>
          <p:cNvSpPr txBox="1"/>
          <p:nvPr/>
        </p:nvSpPr>
        <p:spPr>
          <a:xfrm>
            <a:off x="6890438" y="1889901"/>
            <a:ext cx="2253562" cy="615553"/>
          </a:xfrm>
          <a:prstGeom prst="rect">
            <a:avLst/>
          </a:prstGeom>
          <a:solidFill>
            <a:schemeClr val="bg1"/>
          </a:solidFill>
        </p:spPr>
        <p:txBody>
          <a:bodyPr wrap="square" lIns="0" tIns="0" rIns="0" bIns="0" rtlCol="0">
            <a:spAutoFit/>
          </a:bodyPr>
          <a:lstStyle/>
          <a:p>
            <a:pPr algn="ctr"/>
            <a:r>
              <a:rPr lang="el-GR" sz="2000" b="1" smtClean="0"/>
              <a:t>α</a:t>
            </a:r>
            <a:r>
              <a:rPr lang="en-US" sz="2000" b="1" baseline="-25000" smtClean="0"/>
              <a:t>2</a:t>
            </a:r>
            <a:endParaRPr lang="en-US" sz="2000" b="1"/>
          </a:p>
          <a:p>
            <a:pPr algn="ctr"/>
            <a:r>
              <a:rPr lang="en-US" sz="2000" b="1" smtClean="0"/>
              <a:t>(N + N</a:t>
            </a:r>
            <a:r>
              <a:rPr lang="en-US" sz="2000" b="1" baseline="-25000" smtClean="0"/>
              <a:t>2</a:t>
            </a:r>
            <a:r>
              <a:rPr lang="en-US" sz="2000" b="1" smtClean="0"/>
              <a:t> </a:t>
            </a:r>
            <a:r>
              <a:rPr lang="en-US" sz="2000" b="1" smtClean="0">
                <a:sym typeface="Wingdings" pitchFamily="2" charset="2"/>
              </a:rPr>
              <a:t> N + N + N)</a:t>
            </a:r>
            <a:endParaRPr lang="en-US" sz="2000" b="1"/>
          </a:p>
        </p:txBody>
      </p:sp>
      <p:cxnSp>
        <p:nvCxnSpPr>
          <p:cNvPr id="12" name="Straight Arrow Connector 11"/>
          <p:cNvCxnSpPr/>
          <p:nvPr/>
        </p:nvCxnSpPr>
        <p:spPr>
          <a:xfrm>
            <a:off x="5044440" y="2083832"/>
            <a:ext cx="10007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892580" y="2072164"/>
            <a:ext cx="93765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62799"/>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406078" y="905873"/>
            <a:ext cx="635000" cy="1200329"/>
          </a:xfrm>
          <a:prstGeom prst="rect">
            <a:avLst/>
          </a:prstGeom>
          <a:noFill/>
        </p:spPr>
        <p:txBody>
          <a:bodyPr wrap="square" rtlCol="0">
            <a:spAutoFit/>
          </a:bodyPr>
          <a:lstStyle/>
          <a:p>
            <a:r>
              <a:rPr lang="en-US" sz="7200" smtClean="0"/>
              <a:t>≈</a:t>
            </a:r>
            <a:endParaRPr lang="en-US" sz="7200"/>
          </a:p>
        </p:txBody>
      </p:sp>
      <p:sp>
        <p:nvSpPr>
          <p:cNvPr id="28" name="TextBox 27"/>
          <p:cNvSpPr txBox="1"/>
          <p:nvPr/>
        </p:nvSpPr>
        <p:spPr>
          <a:xfrm>
            <a:off x="5880390" y="962799"/>
            <a:ext cx="500380" cy="307777"/>
          </a:xfrm>
          <a:prstGeom prst="rect">
            <a:avLst/>
          </a:prstGeom>
          <a:solidFill>
            <a:schemeClr val="bg1"/>
          </a:solidFill>
        </p:spPr>
        <p:txBody>
          <a:bodyPr wrap="square" lIns="0" tIns="0" rIns="0" bIns="0" rtlCol="0">
            <a:spAutoFit/>
          </a:bodyPr>
          <a:lstStyle/>
          <a:p>
            <a:pPr algn="ctr"/>
            <a:r>
              <a:rPr lang="en-US" sz="2000" b="1" smtClean="0"/>
              <a:t>0.77</a:t>
            </a:r>
            <a:endParaRPr lang="en-US" sz="2000" b="1" baseline="-25000"/>
          </a:p>
        </p:txBody>
      </p:sp>
    </p:spTree>
    <p:extLst>
      <p:ext uri="{BB962C8B-B14F-4D97-AF65-F5344CB8AC3E}">
        <p14:creationId xmlns:p14="http://schemas.microsoft.com/office/powerpoint/2010/main" val="2587258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49" y="685800"/>
            <a:ext cx="8570913"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Pure Nitrogen – Results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27" name="TextBox 26"/>
          <p:cNvSpPr txBox="1"/>
          <p:nvPr/>
        </p:nvSpPr>
        <p:spPr>
          <a:xfrm>
            <a:off x="2149475" y="6281843"/>
            <a:ext cx="4845050" cy="584775"/>
          </a:xfrm>
          <a:prstGeom prst="rect">
            <a:avLst/>
          </a:prstGeom>
          <a:noFill/>
        </p:spPr>
        <p:txBody>
          <a:bodyPr wrap="square" rtlCol="0">
            <a:spAutoFit/>
          </a:bodyPr>
          <a:lstStyle/>
          <a:p>
            <a:pPr algn="ctr"/>
            <a:r>
              <a:rPr lang="en-US" sz="3200" b="1" smtClean="0"/>
              <a:t>Sensitivity Analysis Type 2</a:t>
            </a:r>
            <a:endParaRPr lang="en-US" sz="3200" b="1"/>
          </a:p>
        </p:txBody>
      </p:sp>
      <p:sp>
        <p:nvSpPr>
          <p:cNvPr id="2" name="TextBox 1"/>
          <p:cNvSpPr txBox="1"/>
          <p:nvPr/>
        </p:nvSpPr>
        <p:spPr>
          <a:xfrm>
            <a:off x="762000" y="685800"/>
            <a:ext cx="457200" cy="276999"/>
          </a:xfrm>
          <a:prstGeom prst="rect">
            <a:avLst/>
          </a:prstGeom>
          <a:solidFill>
            <a:schemeClr val="bg1"/>
          </a:solidFill>
        </p:spPr>
        <p:txBody>
          <a:bodyPr wrap="square" lIns="0" tIns="0" rIns="0" bIns="0" rtlCol="0">
            <a:spAutoFit/>
          </a:bodyPr>
          <a:lstStyle/>
          <a:p>
            <a:r>
              <a:rPr lang="en-US" b="1" smtClean="0"/>
              <a:t>1.00</a:t>
            </a:r>
            <a:endParaRPr lang="en-US" b="1"/>
          </a:p>
        </p:txBody>
      </p:sp>
      <p:sp>
        <p:nvSpPr>
          <p:cNvPr id="3" name="Right Brace 2"/>
          <p:cNvSpPr/>
          <p:nvPr/>
        </p:nvSpPr>
        <p:spPr>
          <a:xfrm rot="16200000">
            <a:off x="7632700" y="4413252"/>
            <a:ext cx="381000" cy="1117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010400" y="4062135"/>
            <a:ext cx="1625600" cy="707886"/>
          </a:xfrm>
          <a:prstGeom prst="rect">
            <a:avLst/>
          </a:prstGeom>
          <a:noFill/>
        </p:spPr>
        <p:txBody>
          <a:bodyPr wrap="square" rtlCol="0">
            <a:spAutoFit/>
          </a:bodyPr>
          <a:lstStyle/>
          <a:p>
            <a:pPr algn="ctr"/>
            <a:r>
              <a:rPr lang="en-US" sz="2000" b="1" smtClean="0"/>
              <a:t>Numerical Parameters</a:t>
            </a:r>
            <a:endParaRPr lang="en-US" sz="2000" b="1"/>
          </a:p>
        </p:txBody>
      </p:sp>
      <p:sp>
        <p:nvSpPr>
          <p:cNvPr id="23" name="TextBox 22"/>
          <p:cNvSpPr txBox="1"/>
          <p:nvPr/>
        </p:nvSpPr>
        <p:spPr>
          <a:xfrm>
            <a:off x="1313947" y="3688992"/>
            <a:ext cx="1334506" cy="307777"/>
          </a:xfrm>
          <a:prstGeom prst="rect">
            <a:avLst/>
          </a:prstGeom>
          <a:solidFill>
            <a:schemeClr val="bg1"/>
          </a:solidFill>
        </p:spPr>
        <p:txBody>
          <a:bodyPr wrap="square" lIns="0" tIns="0" rIns="0" bIns="0" rtlCol="0">
            <a:spAutoFit/>
          </a:bodyPr>
          <a:lstStyle/>
          <a:p>
            <a:pPr algn="ctr"/>
            <a:r>
              <a:rPr lang="en-US" sz="2000" b="1" smtClean="0"/>
              <a:t>d</a:t>
            </a:r>
            <a:r>
              <a:rPr lang="en-US" sz="2000" b="1" baseline="-25000" smtClean="0"/>
              <a:t>ref</a:t>
            </a:r>
            <a:r>
              <a:rPr lang="en-US" sz="2000" b="1" smtClean="0"/>
              <a:t> (N</a:t>
            </a:r>
            <a:r>
              <a:rPr lang="en-US" sz="2000" b="1" baseline="-25000" smtClean="0"/>
              <a:t>2</a:t>
            </a:r>
            <a:r>
              <a:rPr lang="en-US" sz="2000" b="1" smtClean="0"/>
              <a:t>-N</a:t>
            </a:r>
            <a:r>
              <a:rPr lang="en-US" sz="2000" b="1" baseline="-25000" smtClean="0"/>
              <a:t>2</a:t>
            </a:r>
            <a:r>
              <a:rPr lang="en-US" sz="2000" b="1" smtClean="0"/>
              <a:t>)</a:t>
            </a:r>
            <a:endParaRPr lang="en-US" sz="2000" b="1"/>
          </a:p>
        </p:txBody>
      </p:sp>
      <p:sp>
        <p:nvSpPr>
          <p:cNvPr id="24" name="TextBox 23"/>
          <p:cNvSpPr txBox="1"/>
          <p:nvPr/>
        </p:nvSpPr>
        <p:spPr>
          <a:xfrm>
            <a:off x="2830936" y="3996769"/>
            <a:ext cx="1055263" cy="307777"/>
          </a:xfrm>
          <a:prstGeom prst="rect">
            <a:avLst/>
          </a:prstGeom>
          <a:solidFill>
            <a:schemeClr val="bg1"/>
          </a:solidFill>
        </p:spPr>
        <p:txBody>
          <a:bodyPr wrap="square" lIns="0" tIns="0" rIns="0" bIns="0" rtlCol="0">
            <a:spAutoFit/>
          </a:bodyPr>
          <a:lstStyle/>
          <a:p>
            <a:pPr algn="ctr"/>
            <a:r>
              <a:rPr lang="el-GR" sz="2000" b="1" smtClean="0"/>
              <a:t>ω</a:t>
            </a:r>
            <a:r>
              <a:rPr lang="en-US" sz="2000" b="1" smtClean="0"/>
              <a:t> (N</a:t>
            </a:r>
            <a:r>
              <a:rPr lang="en-US" sz="2000" b="1" baseline="-25000" smtClean="0"/>
              <a:t>2</a:t>
            </a:r>
            <a:r>
              <a:rPr lang="en-US" sz="2000" b="1" smtClean="0"/>
              <a:t>-N</a:t>
            </a:r>
            <a:r>
              <a:rPr lang="en-US" sz="2000" b="1" baseline="-25000" smtClean="0"/>
              <a:t>2</a:t>
            </a:r>
            <a:r>
              <a:rPr lang="en-US" sz="2000" b="1" smtClean="0"/>
              <a:t>)</a:t>
            </a:r>
            <a:endParaRPr lang="en-US" sz="2000" b="1"/>
          </a:p>
        </p:txBody>
      </p:sp>
      <p:sp>
        <p:nvSpPr>
          <p:cNvPr id="25" name="TextBox 24"/>
          <p:cNvSpPr txBox="1"/>
          <p:nvPr/>
        </p:nvSpPr>
        <p:spPr>
          <a:xfrm>
            <a:off x="4865660" y="4616132"/>
            <a:ext cx="304800" cy="307777"/>
          </a:xfrm>
          <a:prstGeom prst="rect">
            <a:avLst/>
          </a:prstGeom>
          <a:noFill/>
        </p:spPr>
        <p:txBody>
          <a:bodyPr wrap="square" lIns="0" tIns="0" rIns="0" bIns="0" rtlCol="0">
            <a:spAutoFit/>
          </a:bodyPr>
          <a:lstStyle/>
          <a:p>
            <a:pPr algn="ctr"/>
            <a:r>
              <a:rPr lang="en-US" sz="2000" b="1" smtClean="0"/>
              <a:t>Z</a:t>
            </a:r>
            <a:r>
              <a:rPr lang="en-US" sz="2000" b="1" baseline="-25000" smtClean="0"/>
              <a:t>R</a:t>
            </a:r>
            <a:endParaRPr lang="en-US" sz="2000" b="1" baseline="-25000"/>
          </a:p>
        </p:txBody>
      </p:sp>
      <p:sp>
        <p:nvSpPr>
          <p:cNvPr id="26" name="TextBox 25"/>
          <p:cNvSpPr txBox="1"/>
          <p:nvPr/>
        </p:nvSpPr>
        <p:spPr>
          <a:xfrm>
            <a:off x="5134500" y="2682240"/>
            <a:ext cx="304800" cy="307777"/>
          </a:xfrm>
          <a:prstGeom prst="rect">
            <a:avLst/>
          </a:prstGeom>
          <a:noFill/>
        </p:spPr>
        <p:txBody>
          <a:bodyPr wrap="square" lIns="0" tIns="0" rIns="0" bIns="0" rtlCol="0">
            <a:spAutoFit/>
          </a:bodyPr>
          <a:lstStyle/>
          <a:p>
            <a:pPr algn="ctr"/>
            <a:r>
              <a:rPr lang="en-US" sz="2000" b="1" smtClean="0"/>
              <a:t>Z</a:t>
            </a:r>
            <a:r>
              <a:rPr lang="en-US" sz="2000" b="1" baseline="-25000"/>
              <a:t>V</a:t>
            </a:r>
          </a:p>
        </p:txBody>
      </p:sp>
      <p:sp>
        <p:nvSpPr>
          <p:cNvPr id="30" name="TextBox 29"/>
          <p:cNvSpPr txBox="1"/>
          <p:nvPr/>
        </p:nvSpPr>
        <p:spPr>
          <a:xfrm>
            <a:off x="3584720" y="1595737"/>
            <a:ext cx="2384080" cy="615553"/>
          </a:xfrm>
          <a:prstGeom prst="rect">
            <a:avLst/>
          </a:prstGeom>
          <a:solidFill>
            <a:schemeClr val="bg1"/>
          </a:solidFill>
        </p:spPr>
        <p:txBody>
          <a:bodyPr wrap="square" lIns="0" tIns="0" rIns="0" bIns="0" rtlCol="0">
            <a:spAutoFit/>
          </a:bodyPr>
          <a:lstStyle/>
          <a:p>
            <a:pPr algn="ctr"/>
            <a:r>
              <a:rPr lang="el-GR" sz="2000" b="1" smtClean="0"/>
              <a:t>α</a:t>
            </a:r>
            <a:r>
              <a:rPr lang="en-US" sz="2000" b="1" baseline="-25000" smtClean="0"/>
              <a:t>1</a:t>
            </a:r>
            <a:endParaRPr lang="en-US" sz="2000" b="1"/>
          </a:p>
          <a:p>
            <a:pPr algn="ctr"/>
            <a:r>
              <a:rPr lang="en-US" sz="2000" b="1" smtClean="0"/>
              <a:t>(N</a:t>
            </a:r>
            <a:r>
              <a:rPr lang="en-US" sz="2000" b="1" baseline="-25000" smtClean="0"/>
              <a:t>2</a:t>
            </a:r>
            <a:r>
              <a:rPr lang="en-US" sz="2000" b="1" smtClean="0"/>
              <a:t> + N</a:t>
            </a:r>
            <a:r>
              <a:rPr lang="en-US" sz="2000" b="1" baseline="-25000" smtClean="0"/>
              <a:t>2</a:t>
            </a:r>
            <a:r>
              <a:rPr lang="en-US" sz="2000" b="1" smtClean="0"/>
              <a:t> </a:t>
            </a:r>
            <a:r>
              <a:rPr lang="en-US" sz="2000" b="1" smtClean="0">
                <a:sym typeface="Wingdings" pitchFamily="2" charset="2"/>
              </a:rPr>
              <a:t> N</a:t>
            </a:r>
            <a:r>
              <a:rPr lang="en-US" sz="2000" b="1" baseline="-25000" smtClean="0">
                <a:sym typeface="Wingdings" pitchFamily="2" charset="2"/>
              </a:rPr>
              <a:t>2</a:t>
            </a:r>
            <a:r>
              <a:rPr lang="en-US" sz="2000" b="1" smtClean="0">
                <a:sym typeface="Wingdings" pitchFamily="2" charset="2"/>
              </a:rPr>
              <a:t> + N + N)</a:t>
            </a:r>
            <a:endParaRPr lang="en-US" sz="2000" b="1"/>
          </a:p>
        </p:txBody>
      </p:sp>
      <p:sp>
        <p:nvSpPr>
          <p:cNvPr id="31" name="TextBox 30"/>
          <p:cNvSpPr txBox="1"/>
          <p:nvPr/>
        </p:nvSpPr>
        <p:spPr>
          <a:xfrm>
            <a:off x="6885542" y="1661755"/>
            <a:ext cx="2253562" cy="615553"/>
          </a:xfrm>
          <a:prstGeom prst="rect">
            <a:avLst/>
          </a:prstGeom>
          <a:solidFill>
            <a:schemeClr val="bg1"/>
          </a:solidFill>
        </p:spPr>
        <p:txBody>
          <a:bodyPr wrap="square" lIns="0" tIns="0" rIns="0" bIns="0" rtlCol="0">
            <a:spAutoFit/>
          </a:bodyPr>
          <a:lstStyle/>
          <a:p>
            <a:pPr algn="ctr"/>
            <a:r>
              <a:rPr lang="el-GR" sz="2000" b="1" smtClean="0"/>
              <a:t>α</a:t>
            </a:r>
            <a:r>
              <a:rPr lang="en-US" sz="2000" b="1" baseline="-25000" smtClean="0"/>
              <a:t>2</a:t>
            </a:r>
            <a:endParaRPr lang="en-US" sz="2000" b="1"/>
          </a:p>
          <a:p>
            <a:pPr algn="ctr"/>
            <a:r>
              <a:rPr lang="en-US" sz="2000" b="1" smtClean="0"/>
              <a:t>(N + N</a:t>
            </a:r>
            <a:r>
              <a:rPr lang="en-US" sz="2000" b="1" baseline="-25000" smtClean="0"/>
              <a:t>2</a:t>
            </a:r>
            <a:r>
              <a:rPr lang="en-US" sz="2000" b="1" smtClean="0"/>
              <a:t> </a:t>
            </a:r>
            <a:r>
              <a:rPr lang="en-US" sz="2000" b="1" smtClean="0">
                <a:sym typeface="Wingdings" pitchFamily="2" charset="2"/>
              </a:rPr>
              <a:t> N + N + N)</a:t>
            </a:r>
            <a:endParaRPr lang="en-US" sz="2000" b="1"/>
          </a:p>
        </p:txBody>
      </p:sp>
      <p:cxnSp>
        <p:nvCxnSpPr>
          <p:cNvPr id="12" name="Straight Arrow Connector 11"/>
          <p:cNvCxnSpPr/>
          <p:nvPr/>
        </p:nvCxnSpPr>
        <p:spPr>
          <a:xfrm>
            <a:off x="5033880" y="1789214"/>
            <a:ext cx="10007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885542" y="1825860"/>
            <a:ext cx="93765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62799"/>
            <a:ext cx="1952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813080" y="962799"/>
            <a:ext cx="635000" cy="1200329"/>
          </a:xfrm>
          <a:prstGeom prst="rect">
            <a:avLst/>
          </a:prstGeom>
          <a:noFill/>
        </p:spPr>
        <p:txBody>
          <a:bodyPr wrap="square" rtlCol="0">
            <a:spAutoFit/>
          </a:bodyPr>
          <a:lstStyle/>
          <a:p>
            <a:r>
              <a:rPr lang="en-US" sz="7200" smtClean="0"/>
              <a:t>≈</a:t>
            </a:r>
            <a:endParaRPr lang="en-US" sz="7200"/>
          </a:p>
        </p:txBody>
      </p:sp>
      <p:sp>
        <p:nvSpPr>
          <p:cNvPr id="19" name="TextBox 18"/>
          <p:cNvSpPr txBox="1"/>
          <p:nvPr/>
        </p:nvSpPr>
        <p:spPr>
          <a:xfrm>
            <a:off x="6381405" y="962798"/>
            <a:ext cx="635000" cy="1200329"/>
          </a:xfrm>
          <a:prstGeom prst="rect">
            <a:avLst/>
          </a:prstGeom>
          <a:noFill/>
        </p:spPr>
        <p:txBody>
          <a:bodyPr wrap="square" rtlCol="0">
            <a:spAutoFit/>
          </a:bodyPr>
          <a:lstStyle/>
          <a:p>
            <a:r>
              <a:rPr lang="en-US" sz="7200" smtClean="0"/>
              <a:t>≈</a:t>
            </a:r>
            <a:endParaRPr lang="en-US" sz="7200"/>
          </a:p>
        </p:txBody>
      </p:sp>
      <p:sp>
        <p:nvSpPr>
          <p:cNvPr id="20" name="Rectangle 19"/>
          <p:cNvSpPr/>
          <p:nvPr/>
        </p:nvSpPr>
        <p:spPr>
          <a:xfrm>
            <a:off x="5938320" y="886968"/>
            <a:ext cx="384520" cy="485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880390" y="1064596"/>
            <a:ext cx="500380" cy="307777"/>
          </a:xfrm>
          <a:prstGeom prst="rect">
            <a:avLst/>
          </a:prstGeom>
          <a:solidFill>
            <a:schemeClr val="bg1"/>
          </a:solidFill>
        </p:spPr>
        <p:txBody>
          <a:bodyPr wrap="square" lIns="0" tIns="0" rIns="0" bIns="0" rtlCol="0">
            <a:spAutoFit/>
          </a:bodyPr>
          <a:lstStyle/>
          <a:p>
            <a:pPr algn="ctr"/>
            <a:r>
              <a:rPr lang="en-US" sz="2000" b="1" smtClean="0"/>
              <a:t>0.53</a:t>
            </a:r>
            <a:endParaRPr lang="en-US" sz="2000" b="1" baseline="-25000"/>
          </a:p>
        </p:txBody>
      </p:sp>
    </p:spTree>
    <p:extLst>
      <p:ext uri="{BB962C8B-B14F-4D97-AF65-F5344CB8AC3E}">
        <p14:creationId xmlns:p14="http://schemas.microsoft.com/office/powerpoint/2010/main" val="1206780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Pure Nitrogen – Results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07" y="4114922"/>
            <a:ext cx="8227786" cy="2742955"/>
          </a:xfrm>
          <a:prstGeom prst="rect">
            <a:avLst/>
          </a:prstGeom>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890" b="14350"/>
          <a:stretch/>
        </p:blipFill>
        <p:spPr bwMode="auto">
          <a:xfrm>
            <a:off x="908417" y="638174"/>
            <a:ext cx="7327166"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72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DSMC Parameters</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5339923"/>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a:t> </a:t>
            </a:r>
            <a:r>
              <a:rPr lang="en-US" sz="2800" smtClean="0"/>
              <a:t>In many cases the precise values of some of these parameters are not known.</a:t>
            </a:r>
            <a:endParaRPr lang="en-US" sz="2800" baseline="30000"/>
          </a:p>
          <a:p>
            <a:pPr eaLnBrk="0" hangingPunct="0">
              <a:buFontTx/>
              <a:buChar char="•"/>
            </a:pPr>
            <a:r>
              <a:rPr lang="en-US" sz="2800" smtClean="0">
                <a:cs typeface="Times New Roman" pitchFamily="18" charset="0"/>
              </a:rPr>
              <a:t> Parameter values often cannot be directly measured, instead they must be inferred from experimental results.</a:t>
            </a:r>
          </a:p>
          <a:p>
            <a:pPr eaLnBrk="0" hangingPunct="0">
              <a:buFontTx/>
              <a:buChar char="•"/>
            </a:pPr>
            <a:r>
              <a:rPr lang="en-US" sz="2800" smtClean="0">
                <a:cs typeface="Times New Roman" pitchFamily="18" charset="0"/>
              </a:rPr>
              <a:t> By necessity, parameters must often be used in regimes far from where their values were determined.</a:t>
            </a:r>
            <a:endParaRPr lang="en-US" sz="2800">
              <a:cs typeface="Times New Roman" pitchFamily="18" charset="0"/>
            </a:endParaRPr>
          </a:p>
          <a:p>
            <a:pPr eaLnBrk="0" hangingPunct="0">
              <a:buFontTx/>
              <a:buChar char="•"/>
            </a:pPr>
            <a:r>
              <a:rPr lang="en-US" sz="2800" smtClean="0">
                <a:cs typeface="Times New Roman" pitchFamily="18" charset="0"/>
              </a:rPr>
              <a:t> More precise values for important parameters would lead to better simulation of the physics, and thus to better predictive capability for the DSMC method.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0-D Relaxation, Five-Species Air</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835900" cy="4539704"/>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smtClean="0"/>
              <a:t> Another 0-D relaxation from </a:t>
            </a:r>
            <a:r>
              <a:rPr lang="en-US" sz="2800"/>
              <a:t>an initial high-temperature </a:t>
            </a:r>
            <a:r>
              <a:rPr lang="en-US" sz="2800" smtClean="0"/>
              <a:t>state.</a:t>
            </a:r>
          </a:p>
          <a:p>
            <a:pPr eaLnBrk="0" hangingPunct="0">
              <a:buFontTx/>
              <a:buChar char="•"/>
            </a:pPr>
            <a:r>
              <a:rPr lang="en-US" sz="2800"/>
              <a:t> </a:t>
            </a:r>
            <a:r>
              <a:rPr lang="en-US" sz="2800" smtClean="0"/>
              <a:t>0-D </a:t>
            </a:r>
            <a:r>
              <a:rPr lang="en-US" sz="2800"/>
              <a:t>box is initialized with </a:t>
            </a:r>
            <a:r>
              <a:rPr lang="en-US" sz="2800" smtClean="0"/>
              <a:t>79% N</a:t>
            </a:r>
            <a:r>
              <a:rPr lang="en-US" sz="2800" baseline="-25000" smtClean="0"/>
              <a:t>2</a:t>
            </a:r>
            <a:r>
              <a:rPr lang="en-US" sz="2800" smtClean="0"/>
              <a:t>, 21% O</a:t>
            </a:r>
            <a:r>
              <a:rPr lang="en-US" sz="2800" baseline="-25000" smtClean="0"/>
              <a:t>2</a:t>
            </a:r>
            <a:r>
              <a:rPr lang="en-US" sz="2800" smtClean="0"/>
              <a:t>.</a:t>
            </a:r>
          </a:p>
          <a:p>
            <a:pPr marL="914400" lvl="1" indent="-457200" eaLnBrk="0" hangingPunct="0">
              <a:buFont typeface="Wingdings" pitchFamily="2" charset="2"/>
              <a:buChar char="§"/>
            </a:pPr>
            <a:r>
              <a:rPr lang="en-US" sz="2400" smtClean="0"/>
              <a:t>Initial bulk number </a:t>
            </a:r>
            <a:r>
              <a:rPr lang="en-US" sz="2400"/>
              <a:t>density </a:t>
            </a:r>
            <a:r>
              <a:rPr lang="en-US" sz="2400" smtClean="0"/>
              <a:t>= 1.0×10</a:t>
            </a:r>
            <a:r>
              <a:rPr lang="en-US" sz="2400" baseline="30000" smtClean="0"/>
              <a:t>23</a:t>
            </a:r>
            <a:r>
              <a:rPr lang="en-US" sz="2400" smtClean="0"/>
              <a:t> </a:t>
            </a:r>
            <a:r>
              <a:rPr lang="en-US" sz="2400"/>
              <a:t>#/m</a:t>
            </a:r>
            <a:r>
              <a:rPr lang="en-US" sz="2400" baseline="30000"/>
              <a:t>3</a:t>
            </a:r>
            <a:r>
              <a:rPr lang="en-US" sz="2400"/>
              <a:t>. </a:t>
            </a:r>
            <a:endParaRPr lang="en-US" sz="2400" smtClean="0"/>
          </a:p>
          <a:p>
            <a:pPr marL="914400" lvl="1" indent="-457200" eaLnBrk="0" hangingPunct="0">
              <a:buFont typeface="Wingdings" pitchFamily="2" charset="2"/>
              <a:buChar char="§"/>
            </a:pPr>
            <a:r>
              <a:rPr lang="en-US" sz="2400"/>
              <a:t>I</a:t>
            </a:r>
            <a:r>
              <a:rPr lang="en-US" sz="2400" smtClean="0"/>
              <a:t>nitial bulk translational </a:t>
            </a:r>
            <a:r>
              <a:rPr lang="en-US" sz="2400"/>
              <a:t>temperature </a:t>
            </a:r>
            <a:r>
              <a:rPr lang="en-US" sz="2400" smtClean="0"/>
              <a:t>= ~50,000 K.</a:t>
            </a:r>
            <a:endParaRPr lang="en-US" sz="2400"/>
          </a:p>
          <a:p>
            <a:pPr marL="914400" lvl="1" indent="-457200" eaLnBrk="0" hangingPunct="0">
              <a:buFont typeface="Wingdings" pitchFamily="2" charset="2"/>
              <a:buChar char="§"/>
            </a:pPr>
            <a:r>
              <a:rPr lang="en-US" sz="2400" smtClean="0"/>
              <a:t>Initial bulk rotational </a:t>
            </a:r>
            <a:r>
              <a:rPr lang="en-US" sz="2400"/>
              <a:t>and vibrational temperatures are both 300 </a:t>
            </a:r>
            <a:r>
              <a:rPr lang="en-US" sz="2400" smtClean="0"/>
              <a:t>K.</a:t>
            </a:r>
          </a:p>
          <a:p>
            <a:pPr eaLnBrk="0" hangingPunct="0">
              <a:buFontTx/>
              <a:buChar char="•"/>
            </a:pPr>
            <a:r>
              <a:rPr lang="en-US" sz="2800" smtClean="0"/>
              <a:t> Scenario is a 0-D substitute for a hypersonic shock at ~8 km/s.</a:t>
            </a:r>
          </a:p>
          <a:p>
            <a:pPr marL="914400" lvl="1" indent="-457200" eaLnBrk="0" hangingPunct="0">
              <a:buFont typeface="Wingdings" pitchFamily="2" charset="2"/>
              <a:buChar char="§"/>
            </a:pPr>
            <a:r>
              <a:rPr lang="en-US" sz="2400" smtClean="0"/>
              <a:t>Assumption </a:t>
            </a:r>
            <a:r>
              <a:rPr lang="en-US" sz="2400"/>
              <a:t>that the translational </a:t>
            </a:r>
            <a:r>
              <a:rPr lang="en-US" sz="2400" smtClean="0"/>
              <a:t>modes equilibrate much </a:t>
            </a:r>
            <a:r>
              <a:rPr lang="en-US" sz="2400"/>
              <a:t>faster than </a:t>
            </a:r>
            <a:r>
              <a:rPr lang="en-US" sz="2400" smtClean="0"/>
              <a:t>the internal modes.</a:t>
            </a:r>
            <a:endParaRPr lang="en-US" sz="2400" dirty="0">
              <a:cs typeface="Times New Roman" pitchFamily="18" charset="0"/>
            </a:endParaRPr>
          </a:p>
        </p:txBody>
      </p:sp>
    </p:spTree>
    <p:extLst>
      <p:ext uri="{BB962C8B-B14F-4D97-AF65-F5344CB8AC3E}">
        <p14:creationId xmlns:p14="http://schemas.microsoft.com/office/powerpoint/2010/main" val="458290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67840"/>
            <a:ext cx="6400800" cy="5690160"/>
          </a:xfrm>
          <a:prstGeom prst="rect">
            <a:avLst/>
          </a:prstGeom>
        </p:spPr>
      </p:pic>
      <p:sp>
        <p:nvSpPr>
          <p:cNvPr id="6" name="TextBox 5"/>
          <p:cNvSpPr txBox="1"/>
          <p:nvPr/>
        </p:nvSpPr>
        <p:spPr>
          <a:xfrm>
            <a:off x="0" y="-2"/>
            <a:ext cx="91440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Five-Species Air </a:t>
            </a:r>
            <a:r>
              <a:rPr lang="en-US" sz="3600" b="1" smtClean="0">
                <a:latin typeface="Times New Roman" pitchFamily="18" charset="0"/>
                <a:ea typeface="Tahoma" pitchFamily="34" charset="0"/>
                <a:cs typeface="Times New Roman" pitchFamily="18" charset="0"/>
              </a:rPr>
              <a:t>– Densities</a:t>
            </a:r>
            <a:endParaRPr lang="en-US" sz="3600" b="1">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609347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67840"/>
            <a:ext cx="6400800" cy="5690160"/>
          </a:xfrm>
          <a:prstGeom prst="rect">
            <a:avLst/>
          </a:prstGeom>
        </p:spPr>
      </p:pic>
      <p:sp>
        <p:nvSpPr>
          <p:cNvPr id="5" name="TextBox 4"/>
          <p:cNvSpPr txBox="1"/>
          <p:nvPr/>
        </p:nvSpPr>
        <p:spPr>
          <a:xfrm>
            <a:off x="0" y="-2"/>
            <a:ext cx="9144000" cy="1200329"/>
          </a:xfrm>
          <a:prstGeom prst="rect">
            <a:avLst/>
          </a:prstGeom>
          <a:noFill/>
        </p:spPr>
        <p:txBody>
          <a:bodyPr wrap="square" lIns="0" rIns="0" rtlCol="0">
            <a:spAutoFit/>
          </a:bodyPr>
          <a:lstStyle/>
          <a:p>
            <a:pPr algn="ctr"/>
            <a:r>
              <a:rPr lang="en-US" sz="3600" b="1">
                <a:latin typeface="Times New Roman" pitchFamily="18" charset="0"/>
                <a:ea typeface="Tahoma" pitchFamily="34" charset="0"/>
                <a:cs typeface="Times New Roman" pitchFamily="18" charset="0"/>
              </a:rPr>
              <a:t>Five-Species Air </a:t>
            </a:r>
            <a:r>
              <a:rPr lang="en-US" sz="3600" b="1" smtClean="0">
                <a:latin typeface="Times New Roman" pitchFamily="18" charset="0"/>
                <a:ea typeface="Tahoma" pitchFamily="34" charset="0"/>
                <a:cs typeface="Times New Roman" pitchFamily="18" charset="0"/>
              </a:rPr>
              <a:t>– Translational  Temperatures</a:t>
            </a:r>
            <a:endParaRPr lang="en-US" sz="3600" b="1">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609347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Five-Species Air - Parameters</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57200" y="673100"/>
                <a:ext cx="3277244" cy="539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a:cs typeface="Times New Roman" pitchFamily="18" charset="0"/>
                        </a:rPr>
                        <m:t>𝑘</m:t>
                      </m:r>
                      <m:d>
                        <m:dPr>
                          <m:ctrlPr>
                            <a:rPr lang="en-US" sz="2800" i="1">
                              <a:solidFill>
                                <a:schemeClr val="tx1"/>
                              </a:solidFill>
                              <a:latin typeface="Cambria Math"/>
                              <a:cs typeface="Times New Roman" pitchFamily="18" charset="0"/>
                            </a:rPr>
                          </m:ctrlPr>
                        </m:dPr>
                        <m:e>
                          <m:r>
                            <a:rPr lang="en-US" sz="2800" i="1">
                              <a:solidFill>
                                <a:schemeClr val="tx1"/>
                              </a:solidFill>
                              <a:latin typeface="Cambria Math"/>
                              <a:cs typeface="Times New Roman" pitchFamily="18" charset="0"/>
                            </a:rPr>
                            <m:t>𝑇</m:t>
                          </m:r>
                        </m:e>
                      </m:d>
                      <m:r>
                        <a:rPr lang="en-US" sz="2800" i="1">
                          <a:solidFill>
                            <a:schemeClr val="tx1"/>
                          </a:solidFill>
                          <a:latin typeface="Cambria Math"/>
                          <a:cs typeface="Times New Roman" pitchFamily="18" charset="0"/>
                        </a:rPr>
                        <m:t>=</m:t>
                      </m:r>
                      <m:r>
                        <a:rPr lang="en-US" sz="2800" b="1" i="1" smtClean="0">
                          <a:solidFill>
                            <a:schemeClr val="tx1"/>
                          </a:solidFill>
                          <a:latin typeface="Cambria Math"/>
                          <a:ea typeface="Cambria Math"/>
                          <a:cs typeface="Times New Roman" pitchFamily="18" charset="0"/>
                        </a:rPr>
                        <m:t>𝑨</m:t>
                      </m:r>
                      <m:sSup>
                        <m:sSupPr>
                          <m:ctrlPr>
                            <a:rPr lang="el-GR" sz="2800" i="1">
                              <a:solidFill>
                                <a:schemeClr val="tx1"/>
                              </a:solidFill>
                              <a:latin typeface="Cambria Math"/>
                              <a:ea typeface="Cambria Math"/>
                              <a:cs typeface="Times New Roman" pitchFamily="18" charset="0"/>
                            </a:rPr>
                          </m:ctrlPr>
                        </m:sSupPr>
                        <m:e>
                          <m:r>
                            <a:rPr lang="en-US" sz="2800" i="1">
                              <a:solidFill>
                                <a:schemeClr val="tx1"/>
                              </a:solidFill>
                              <a:latin typeface="Cambria Math"/>
                              <a:ea typeface="Cambria Math"/>
                              <a:cs typeface="Times New Roman" pitchFamily="18" charset="0"/>
                            </a:rPr>
                            <m:t>𝑇</m:t>
                          </m:r>
                        </m:e>
                        <m:sup>
                          <m:r>
                            <a:rPr lang="el-GR" sz="2800" b="1" i="1" smtClean="0">
                              <a:solidFill>
                                <a:schemeClr val="tx1"/>
                              </a:solidFill>
                              <a:latin typeface="Cambria Math"/>
                              <a:ea typeface="Cambria Math"/>
                              <a:cs typeface="Times New Roman" pitchFamily="18" charset="0"/>
                            </a:rPr>
                            <m:t>𝜼</m:t>
                          </m:r>
                        </m:sup>
                      </m:sSup>
                      <m:sSup>
                        <m:sSupPr>
                          <m:ctrlPr>
                            <a:rPr lang="el-GR" sz="2800" i="1">
                              <a:solidFill>
                                <a:schemeClr val="tx1"/>
                              </a:solidFill>
                              <a:latin typeface="Cambria Math"/>
                              <a:ea typeface="Cambria Math"/>
                              <a:cs typeface="Times New Roman" pitchFamily="18" charset="0"/>
                            </a:rPr>
                          </m:ctrlPr>
                        </m:sSupPr>
                        <m:e>
                          <m:r>
                            <a:rPr lang="en-US" sz="2800" i="1">
                              <a:solidFill>
                                <a:schemeClr val="tx1"/>
                              </a:solidFill>
                              <a:latin typeface="Cambria Math"/>
                              <a:ea typeface="Cambria Math"/>
                              <a:cs typeface="Times New Roman" pitchFamily="18" charset="0"/>
                            </a:rPr>
                            <m:t>𝑒</m:t>
                          </m:r>
                        </m:e>
                        <m:sup>
                          <m:r>
                            <a:rPr lang="en-US" sz="2800" i="1">
                              <a:solidFill>
                                <a:schemeClr val="tx1"/>
                              </a:solidFill>
                              <a:latin typeface="Cambria Math"/>
                              <a:ea typeface="Cambria Math"/>
                              <a:cs typeface="Times New Roman" pitchFamily="18" charset="0"/>
                            </a:rPr>
                            <m:t>−</m:t>
                          </m:r>
                          <m:sSub>
                            <m:sSubPr>
                              <m:ctrlPr>
                                <a:rPr lang="en-US" sz="2800" b="1" i="1" smtClean="0">
                                  <a:solidFill>
                                    <a:schemeClr val="tx1"/>
                                  </a:solidFill>
                                  <a:latin typeface="Cambria Math"/>
                                  <a:ea typeface="Cambria Math"/>
                                  <a:cs typeface="Times New Roman" pitchFamily="18" charset="0"/>
                                </a:rPr>
                              </m:ctrlPr>
                            </m:sSubPr>
                            <m:e>
                              <m:r>
                                <a:rPr lang="en-US" sz="2800" b="1" i="1">
                                  <a:solidFill>
                                    <a:schemeClr val="tx1"/>
                                  </a:solidFill>
                                  <a:latin typeface="Cambria Math"/>
                                  <a:ea typeface="Cambria Math"/>
                                  <a:cs typeface="Times New Roman" pitchFamily="18" charset="0"/>
                                </a:rPr>
                                <m:t>𝑬</m:t>
                              </m:r>
                            </m:e>
                            <m:sub>
                              <m:r>
                                <a:rPr lang="en-US" sz="2800" b="1" i="1">
                                  <a:solidFill>
                                    <a:schemeClr val="tx1"/>
                                  </a:solidFill>
                                  <a:latin typeface="Cambria Math"/>
                                  <a:ea typeface="Cambria Math"/>
                                  <a:cs typeface="Times New Roman" pitchFamily="18" charset="0"/>
                                </a:rPr>
                                <m:t>𝒂</m:t>
                              </m:r>
                            </m:sub>
                          </m:sSub>
                          <m:r>
                            <a:rPr lang="en-US" sz="2800" i="1">
                              <a:solidFill>
                                <a:schemeClr val="tx1"/>
                              </a:solidFill>
                              <a:latin typeface="Cambria Math"/>
                              <a:ea typeface="Cambria Math"/>
                              <a:cs typeface="Times New Roman" pitchFamily="18" charset="0"/>
                            </a:rPr>
                            <m:t>/</m:t>
                          </m:r>
                          <m:r>
                            <a:rPr lang="en-US" sz="2800" i="1">
                              <a:solidFill>
                                <a:schemeClr val="tx1"/>
                              </a:solidFill>
                              <a:latin typeface="Cambria Math"/>
                              <a:ea typeface="Cambria Math"/>
                              <a:cs typeface="Times New Roman" pitchFamily="18" charset="0"/>
                            </a:rPr>
                            <m:t>𝑘𝑇</m:t>
                          </m:r>
                        </m:sup>
                      </m:sSup>
                    </m:oMath>
                  </m:oMathPara>
                </a14:m>
                <a:endParaRPr lang="en-US" sz="280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673100"/>
                <a:ext cx="3277244" cy="53931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232853" y="689195"/>
                <a:ext cx="156600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cs typeface="Times New Roman" pitchFamily="18" charset="0"/>
                            </a:rPr>
                          </m:ctrlPr>
                        </m:sSupPr>
                        <m:e>
                          <m:r>
                            <a:rPr lang="en-US" sz="2800" b="0" i="1" smtClean="0">
                              <a:solidFill>
                                <a:schemeClr val="tx1"/>
                              </a:solidFill>
                              <a:latin typeface="Cambria Math"/>
                              <a:cs typeface="Times New Roman" pitchFamily="18" charset="0"/>
                            </a:rPr>
                            <m:t>10</m:t>
                          </m:r>
                        </m:e>
                        <m:sup>
                          <m:r>
                            <a:rPr lang="en-US" sz="2800" i="1" smtClean="0">
                              <a:solidFill>
                                <a:srgbClr val="FF0000"/>
                              </a:solidFill>
                              <a:latin typeface="Cambria Math"/>
                              <a:ea typeface="Cambria Math"/>
                              <a:cs typeface="Times New Roman" pitchFamily="18" charset="0"/>
                            </a:rPr>
                            <m:t>𝛼</m:t>
                          </m:r>
                        </m:sup>
                      </m:sSup>
                      <m:r>
                        <a:rPr lang="en-US" sz="2800" i="1" smtClean="0">
                          <a:solidFill>
                            <a:schemeClr val="tx1"/>
                          </a:solidFill>
                          <a:latin typeface="Cambria Math"/>
                          <a:cs typeface="Times New Roman" pitchFamily="18" charset="0"/>
                        </a:rPr>
                        <m:t>=</m:t>
                      </m:r>
                      <m:r>
                        <a:rPr lang="en-US" sz="2800" b="1" i="1" smtClean="0">
                          <a:solidFill>
                            <a:schemeClr val="tx1"/>
                          </a:solidFill>
                          <a:latin typeface="Cambria Math"/>
                          <a:ea typeface="Cambria Math"/>
                          <a:cs typeface="Times New Roman" pitchFamily="18" charset="0"/>
                        </a:rPr>
                        <m:t>𝑨</m:t>
                      </m:r>
                    </m:oMath>
                  </m:oMathPara>
                </a14:m>
                <a:endParaRPr lang="en-US" sz="280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232853" y="689195"/>
                <a:ext cx="1566006" cy="523220"/>
              </a:xfrm>
              <a:prstGeom prst="rect">
                <a:avLst/>
              </a:prstGeom>
              <a:blipFill rotWithShape="1">
                <a:blip r:embed="rId3"/>
                <a:stretch>
                  <a:fillRect/>
                </a:stretch>
              </a:blipFill>
            </p:spPr>
            <p:txBody>
              <a:bodyPr/>
              <a:lstStyle/>
              <a:p>
                <a:r>
                  <a:rPr lang="en-US">
                    <a:noFill/>
                  </a:rPr>
                  <a:t> </a:t>
                </a:r>
              </a:p>
            </p:txBody>
          </p:sp>
        </mc:Fallback>
      </mc:AlternateContent>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598"/>
          <a:stretch/>
        </p:blipFill>
        <p:spPr bwMode="auto">
          <a:xfrm>
            <a:off x="307803" y="1188720"/>
            <a:ext cx="8528394"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764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Five-Species Air </a:t>
            </a:r>
            <a:r>
              <a:rPr lang="en-US" sz="3600" b="1" smtClean="0">
                <a:latin typeface="Times New Roman" pitchFamily="18" charset="0"/>
                <a:ea typeface="Tahoma" pitchFamily="34" charset="0"/>
                <a:cs typeface="Times New Roman" pitchFamily="18" charset="0"/>
              </a:rPr>
              <a:t>- Results</a:t>
            </a:r>
            <a:endParaRPr lang="en-US" sz="3600" b="1" dirty="0">
              <a:latin typeface="Times New Roman" pitchFamily="18" charset="0"/>
              <a:ea typeface="Tahoma" pitchFamily="34"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703" y="1627387"/>
            <a:ext cx="8800594" cy="4389120"/>
          </a:xfrm>
          <a:prstGeom prst="rect">
            <a:avLst/>
          </a:prstGeom>
          <a:noFill/>
          <a:ln>
            <a:noFill/>
          </a:ln>
        </p:spPr>
      </p:pic>
      <p:sp>
        <p:nvSpPr>
          <p:cNvPr id="2" name="TextBox 1"/>
          <p:cNvSpPr txBox="1"/>
          <p:nvPr/>
        </p:nvSpPr>
        <p:spPr>
          <a:xfrm>
            <a:off x="3607697" y="6016507"/>
            <a:ext cx="2722733" cy="707886"/>
          </a:xfrm>
          <a:prstGeom prst="rect">
            <a:avLst/>
          </a:prstGeom>
          <a:noFill/>
        </p:spPr>
        <p:txBody>
          <a:bodyPr wrap="none" rtlCol="0">
            <a:spAutoFit/>
          </a:bodyPr>
          <a:lstStyle/>
          <a:p>
            <a:r>
              <a:rPr lang="en-US" sz="4000" b="1" smtClean="0"/>
              <a:t>QoI = T</a:t>
            </a:r>
            <a:r>
              <a:rPr lang="en-US" sz="4000" b="1" baseline="-25000" smtClean="0"/>
              <a:t>trans,N</a:t>
            </a:r>
            <a:endParaRPr lang="en-US" sz="4000" b="1" baseline="-25000"/>
          </a:p>
        </p:txBody>
      </p:sp>
      <p:sp>
        <p:nvSpPr>
          <p:cNvPr id="8" name="Text Box 9"/>
          <p:cNvSpPr txBox="1">
            <a:spLocks noChangeArrowheads="1"/>
          </p:cNvSpPr>
          <p:nvPr/>
        </p:nvSpPr>
        <p:spPr bwMode="auto">
          <a:xfrm>
            <a:off x="584200" y="507942"/>
            <a:ext cx="7708900" cy="1031051"/>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a:t> </a:t>
            </a:r>
            <a:r>
              <a:rPr lang="en-US" sz="2800" smtClean="0"/>
              <a:t>We used only sensitivity analysis type 2 for the five species air scenario.</a:t>
            </a:r>
          </a:p>
        </p:txBody>
      </p:sp>
      <p:sp>
        <p:nvSpPr>
          <p:cNvPr id="9" name="Right Brace 8"/>
          <p:cNvSpPr/>
          <p:nvPr/>
        </p:nvSpPr>
        <p:spPr>
          <a:xfrm rot="16200000">
            <a:off x="8102600" y="4358720"/>
            <a:ext cx="381000" cy="7747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518400" y="3801633"/>
            <a:ext cx="1625600" cy="707886"/>
          </a:xfrm>
          <a:prstGeom prst="rect">
            <a:avLst/>
          </a:prstGeom>
          <a:solidFill>
            <a:schemeClr val="bg1"/>
          </a:solidFill>
        </p:spPr>
        <p:txBody>
          <a:bodyPr wrap="square" rtlCol="0">
            <a:spAutoFit/>
          </a:bodyPr>
          <a:lstStyle/>
          <a:p>
            <a:pPr algn="ctr"/>
            <a:r>
              <a:rPr lang="en-US" sz="2000" b="1" smtClean="0"/>
              <a:t>Numerical Parameters</a:t>
            </a:r>
            <a:endParaRPr lang="en-US" sz="2000" b="1"/>
          </a:p>
        </p:txBody>
      </p:sp>
      <p:sp>
        <p:nvSpPr>
          <p:cNvPr id="13" name="Right Brace 12"/>
          <p:cNvSpPr/>
          <p:nvPr/>
        </p:nvSpPr>
        <p:spPr>
          <a:xfrm rot="16200000">
            <a:off x="1863725" y="3106657"/>
            <a:ext cx="381000" cy="15049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301749" y="2653284"/>
            <a:ext cx="1565275" cy="1015663"/>
          </a:xfrm>
          <a:prstGeom prst="rect">
            <a:avLst/>
          </a:prstGeom>
          <a:solidFill>
            <a:schemeClr val="bg1"/>
          </a:solidFill>
        </p:spPr>
        <p:txBody>
          <a:bodyPr wrap="square" rtlCol="0">
            <a:spAutoFit/>
          </a:bodyPr>
          <a:lstStyle/>
          <a:p>
            <a:pPr algn="ctr"/>
            <a:r>
              <a:rPr lang="en-US" sz="2000" b="1" smtClean="0"/>
              <a:t>Nitrogen Dissociation Reactions</a:t>
            </a:r>
            <a:endParaRPr lang="en-US" sz="2000" b="1"/>
          </a:p>
        </p:txBody>
      </p:sp>
      <p:sp>
        <p:nvSpPr>
          <p:cNvPr id="15" name="Right Brace 14"/>
          <p:cNvSpPr/>
          <p:nvPr/>
        </p:nvSpPr>
        <p:spPr>
          <a:xfrm rot="16200000">
            <a:off x="3672753" y="3611578"/>
            <a:ext cx="381000" cy="15049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050453" y="3158205"/>
            <a:ext cx="1625600" cy="1015663"/>
          </a:xfrm>
          <a:prstGeom prst="rect">
            <a:avLst/>
          </a:prstGeom>
          <a:solidFill>
            <a:schemeClr val="bg1"/>
          </a:solidFill>
        </p:spPr>
        <p:txBody>
          <a:bodyPr wrap="square" rtlCol="0">
            <a:spAutoFit/>
          </a:bodyPr>
          <a:lstStyle/>
          <a:p>
            <a:pPr algn="ctr"/>
            <a:r>
              <a:rPr lang="en-US" sz="2000" b="1" smtClean="0"/>
              <a:t>Oxygen Dissociation Reactions</a:t>
            </a:r>
            <a:endParaRPr lang="en-US" sz="2000" b="1"/>
          </a:p>
        </p:txBody>
      </p:sp>
      <p:sp>
        <p:nvSpPr>
          <p:cNvPr id="17" name="Right Brace 16"/>
          <p:cNvSpPr/>
          <p:nvPr/>
        </p:nvSpPr>
        <p:spPr>
          <a:xfrm rot="16200000">
            <a:off x="5438053" y="3404283"/>
            <a:ext cx="381000" cy="15049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815753" y="2950910"/>
            <a:ext cx="1625600" cy="1015663"/>
          </a:xfrm>
          <a:prstGeom prst="rect">
            <a:avLst/>
          </a:prstGeom>
          <a:solidFill>
            <a:schemeClr val="bg1"/>
          </a:solidFill>
        </p:spPr>
        <p:txBody>
          <a:bodyPr wrap="square" rtlCol="0">
            <a:spAutoFit/>
          </a:bodyPr>
          <a:lstStyle/>
          <a:p>
            <a:pPr algn="ctr"/>
            <a:r>
              <a:rPr lang="en-US" sz="2000" b="1" smtClean="0"/>
              <a:t>NO Dissociation Reactions</a:t>
            </a:r>
            <a:endParaRPr lang="en-US" sz="2000" b="1"/>
          </a:p>
        </p:txBody>
      </p:sp>
      <p:sp>
        <p:nvSpPr>
          <p:cNvPr id="19" name="TextBox 18"/>
          <p:cNvSpPr txBox="1"/>
          <p:nvPr/>
        </p:nvSpPr>
        <p:spPr>
          <a:xfrm>
            <a:off x="6295484" y="5801062"/>
            <a:ext cx="1625600" cy="707886"/>
          </a:xfrm>
          <a:prstGeom prst="rect">
            <a:avLst/>
          </a:prstGeom>
          <a:solidFill>
            <a:schemeClr val="bg1"/>
          </a:solidFill>
        </p:spPr>
        <p:txBody>
          <a:bodyPr wrap="square" rtlCol="0">
            <a:spAutoFit/>
          </a:bodyPr>
          <a:lstStyle/>
          <a:p>
            <a:pPr algn="ctr"/>
            <a:r>
              <a:rPr lang="en-US" sz="2000" b="1" smtClean="0"/>
              <a:t>NO Exchange Reactions</a:t>
            </a:r>
            <a:endParaRPr lang="en-US" sz="2000" b="1"/>
          </a:p>
        </p:txBody>
      </p:sp>
      <p:sp>
        <p:nvSpPr>
          <p:cNvPr id="20" name="Right Brace 19"/>
          <p:cNvSpPr/>
          <p:nvPr/>
        </p:nvSpPr>
        <p:spPr>
          <a:xfrm rot="5400000">
            <a:off x="6917784" y="5098845"/>
            <a:ext cx="381000" cy="102343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597512" y="1865376"/>
            <a:ext cx="1896213" cy="307777"/>
          </a:xfrm>
          <a:prstGeom prst="rect">
            <a:avLst/>
          </a:prstGeom>
          <a:solidFill>
            <a:schemeClr val="bg1"/>
          </a:solidFill>
        </p:spPr>
        <p:txBody>
          <a:bodyPr wrap="square" lIns="0" tIns="0" rIns="0" bIns="0" rtlCol="0">
            <a:spAutoFit/>
          </a:bodyPr>
          <a:lstStyle/>
          <a:p>
            <a:pPr algn="ctr"/>
            <a:r>
              <a:rPr lang="en-US" sz="2000" b="1" smtClean="0"/>
              <a:t>N</a:t>
            </a:r>
            <a:r>
              <a:rPr lang="en-US" sz="2000" b="1" baseline="-25000" smtClean="0"/>
              <a:t>2</a:t>
            </a:r>
            <a:r>
              <a:rPr lang="en-US" sz="2000" b="1" smtClean="0"/>
              <a:t> + O </a:t>
            </a:r>
            <a:r>
              <a:rPr lang="en-US" sz="2000" b="1" smtClean="0">
                <a:sym typeface="Wingdings" pitchFamily="2" charset="2"/>
              </a:rPr>
              <a:t> NO + N</a:t>
            </a:r>
            <a:endParaRPr lang="en-US" sz="2000" b="1"/>
          </a:p>
        </p:txBody>
      </p:sp>
      <p:sp>
        <p:nvSpPr>
          <p:cNvPr id="22" name="TextBox 21"/>
          <p:cNvSpPr txBox="1"/>
          <p:nvPr/>
        </p:nvSpPr>
        <p:spPr>
          <a:xfrm>
            <a:off x="6794303" y="3007226"/>
            <a:ext cx="2253562" cy="307777"/>
          </a:xfrm>
          <a:prstGeom prst="rect">
            <a:avLst/>
          </a:prstGeom>
          <a:solidFill>
            <a:schemeClr val="bg1"/>
          </a:solidFill>
        </p:spPr>
        <p:txBody>
          <a:bodyPr wrap="square" lIns="0" tIns="0" rIns="0" bIns="0" rtlCol="0">
            <a:spAutoFit/>
          </a:bodyPr>
          <a:lstStyle/>
          <a:p>
            <a:pPr algn="ctr"/>
            <a:r>
              <a:rPr lang="en-US" sz="2000" b="1" smtClean="0"/>
              <a:t>NO + N </a:t>
            </a:r>
            <a:r>
              <a:rPr lang="en-US" sz="2000" b="1" smtClean="0">
                <a:sym typeface="Wingdings" pitchFamily="2" charset="2"/>
              </a:rPr>
              <a:t> N</a:t>
            </a:r>
            <a:r>
              <a:rPr lang="en-US" sz="2000" b="1" baseline="-25000" smtClean="0">
                <a:sym typeface="Wingdings" pitchFamily="2" charset="2"/>
              </a:rPr>
              <a:t>2</a:t>
            </a:r>
            <a:r>
              <a:rPr lang="en-US" sz="2000" b="1" smtClean="0">
                <a:sym typeface="Wingdings" pitchFamily="2" charset="2"/>
              </a:rPr>
              <a:t> + O</a:t>
            </a:r>
            <a:endParaRPr lang="en-US" sz="2000" b="1"/>
          </a:p>
        </p:txBody>
      </p:sp>
      <p:cxnSp>
        <p:nvCxnSpPr>
          <p:cNvPr id="25" name="Straight Arrow Connector 24"/>
          <p:cNvCxnSpPr/>
          <p:nvPr/>
        </p:nvCxnSpPr>
        <p:spPr>
          <a:xfrm flipH="1">
            <a:off x="7239000" y="3315003"/>
            <a:ext cx="279400" cy="734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36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 y="1627632"/>
            <a:ext cx="8800592" cy="4389120"/>
          </a:xfrm>
          <a:prstGeom prst="rect">
            <a:avLst/>
          </a:prstGeom>
          <a:noFill/>
          <a:ln>
            <a:noFill/>
          </a:ln>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Five-Species Air </a:t>
            </a:r>
            <a:r>
              <a:rPr lang="en-US" sz="3600" b="1" smtClean="0">
                <a:latin typeface="Times New Roman" pitchFamily="18" charset="0"/>
                <a:ea typeface="Tahoma" pitchFamily="34" charset="0"/>
                <a:cs typeface="Times New Roman" pitchFamily="18" charset="0"/>
              </a:rPr>
              <a:t>- Results</a:t>
            </a:r>
            <a:endParaRPr lang="en-US" sz="3600" b="1" dirty="0">
              <a:latin typeface="Times New Roman" pitchFamily="18" charset="0"/>
              <a:ea typeface="Tahoma" pitchFamily="34" charset="0"/>
              <a:cs typeface="Times New Roman" pitchFamily="18" charset="0"/>
            </a:endParaRPr>
          </a:p>
        </p:txBody>
      </p:sp>
      <p:sp>
        <p:nvSpPr>
          <p:cNvPr id="2" name="TextBox 1"/>
          <p:cNvSpPr txBox="1"/>
          <p:nvPr/>
        </p:nvSpPr>
        <p:spPr>
          <a:xfrm>
            <a:off x="3607697" y="6016507"/>
            <a:ext cx="2164375" cy="707886"/>
          </a:xfrm>
          <a:prstGeom prst="rect">
            <a:avLst/>
          </a:prstGeom>
          <a:noFill/>
        </p:spPr>
        <p:txBody>
          <a:bodyPr wrap="none" rtlCol="0">
            <a:spAutoFit/>
          </a:bodyPr>
          <a:lstStyle/>
          <a:p>
            <a:r>
              <a:rPr lang="en-US" sz="4000" b="1" smtClean="0"/>
              <a:t>QoI = </a:t>
            </a:r>
            <a:r>
              <a:rPr lang="el-GR" sz="4000" b="1"/>
              <a:t>ρ</a:t>
            </a:r>
            <a:r>
              <a:rPr lang="en-US" sz="4000" b="1" baseline="-25000"/>
              <a:t>NO</a:t>
            </a:r>
          </a:p>
        </p:txBody>
      </p:sp>
      <p:sp>
        <p:nvSpPr>
          <p:cNvPr id="8" name="Text Box 9"/>
          <p:cNvSpPr txBox="1">
            <a:spLocks noChangeArrowheads="1"/>
          </p:cNvSpPr>
          <p:nvPr/>
        </p:nvSpPr>
        <p:spPr bwMode="auto">
          <a:xfrm>
            <a:off x="584200" y="507942"/>
            <a:ext cx="7708900" cy="1031051"/>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a:t> </a:t>
            </a:r>
            <a:r>
              <a:rPr lang="en-US" sz="2800" smtClean="0"/>
              <a:t>We </a:t>
            </a:r>
            <a:r>
              <a:rPr lang="en-US" sz="2800" smtClean="0"/>
              <a:t>also tested sensitivity with respect to a second QoI, the mass density of NO.</a:t>
            </a:r>
            <a:endParaRPr lang="en-US" sz="2800" smtClean="0"/>
          </a:p>
        </p:txBody>
      </p:sp>
      <p:sp>
        <p:nvSpPr>
          <p:cNvPr id="9" name="Right Brace 8"/>
          <p:cNvSpPr/>
          <p:nvPr/>
        </p:nvSpPr>
        <p:spPr>
          <a:xfrm rot="16200000">
            <a:off x="8102600" y="4358720"/>
            <a:ext cx="381000" cy="7747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518400" y="3801633"/>
            <a:ext cx="1625600" cy="707886"/>
          </a:xfrm>
          <a:prstGeom prst="rect">
            <a:avLst/>
          </a:prstGeom>
          <a:solidFill>
            <a:schemeClr val="bg1"/>
          </a:solidFill>
        </p:spPr>
        <p:txBody>
          <a:bodyPr wrap="square" rtlCol="0">
            <a:spAutoFit/>
          </a:bodyPr>
          <a:lstStyle/>
          <a:p>
            <a:pPr algn="ctr"/>
            <a:r>
              <a:rPr lang="en-US" sz="2000" b="1" smtClean="0"/>
              <a:t>Numerical Parameters</a:t>
            </a:r>
            <a:endParaRPr lang="en-US" sz="2000" b="1"/>
          </a:p>
        </p:txBody>
      </p:sp>
      <p:sp>
        <p:nvSpPr>
          <p:cNvPr id="13" name="Right Brace 12"/>
          <p:cNvSpPr/>
          <p:nvPr/>
        </p:nvSpPr>
        <p:spPr>
          <a:xfrm rot="16200000">
            <a:off x="1863725" y="3920476"/>
            <a:ext cx="381000" cy="15049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301747" y="3466788"/>
            <a:ext cx="1565275" cy="1015663"/>
          </a:xfrm>
          <a:prstGeom prst="rect">
            <a:avLst/>
          </a:prstGeom>
          <a:solidFill>
            <a:schemeClr val="bg1"/>
          </a:solidFill>
        </p:spPr>
        <p:txBody>
          <a:bodyPr wrap="square" rtlCol="0">
            <a:spAutoFit/>
          </a:bodyPr>
          <a:lstStyle/>
          <a:p>
            <a:pPr algn="ctr"/>
            <a:r>
              <a:rPr lang="en-US" sz="2000" b="1" smtClean="0"/>
              <a:t>Nitrogen Dissociation Reactions</a:t>
            </a:r>
            <a:endParaRPr lang="en-US" sz="2000" b="1"/>
          </a:p>
        </p:txBody>
      </p:sp>
      <p:sp>
        <p:nvSpPr>
          <p:cNvPr id="15" name="Right Brace 14"/>
          <p:cNvSpPr/>
          <p:nvPr/>
        </p:nvSpPr>
        <p:spPr>
          <a:xfrm rot="16200000">
            <a:off x="3654537" y="3920476"/>
            <a:ext cx="381000" cy="15049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055359" y="3467091"/>
            <a:ext cx="1625600" cy="1015663"/>
          </a:xfrm>
          <a:prstGeom prst="rect">
            <a:avLst/>
          </a:prstGeom>
          <a:solidFill>
            <a:schemeClr val="bg1"/>
          </a:solidFill>
        </p:spPr>
        <p:txBody>
          <a:bodyPr wrap="square" rtlCol="0">
            <a:spAutoFit/>
          </a:bodyPr>
          <a:lstStyle/>
          <a:p>
            <a:pPr algn="ctr"/>
            <a:r>
              <a:rPr lang="en-US" sz="2000" b="1" smtClean="0"/>
              <a:t>Oxygen Dissociation Reactions</a:t>
            </a:r>
            <a:endParaRPr lang="en-US" sz="2000" b="1"/>
          </a:p>
        </p:txBody>
      </p:sp>
      <p:sp>
        <p:nvSpPr>
          <p:cNvPr id="17" name="Right Brace 16"/>
          <p:cNvSpPr/>
          <p:nvPr/>
        </p:nvSpPr>
        <p:spPr>
          <a:xfrm rot="16200000">
            <a:off x="5425541" y="3612594"/>
            <a:ext cx="381000" cy="15049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803241" y="3178315"/>
            <a:ext cx="1625600" cy="1015663"/>
          </a:xfrm>
          <a:prstGeom prst="rect">
            <a:avLst/>
          </a:prstGeom>
          <a:solidFill>
            <a:schemeClr val="bg1"/>
          </a:solidFill>
        </p:spPr>
        <p:txBody>
          <a:bodyPr wrap="square" rtlCol="0">
            <a:spAutoFit/>
          </a:bodyPr>
          <a:lstStyle/>
          <a:p>
            <a:pPr algn="ctr"/>
            <a:r>
              <a:rPr lang="en-US" sz="2000" b="1" smtClean="0"/>
              <a:t>NO Dissociation Reactions</a:t>
            </a:r>
            <a:endParaRPr lang="en-US" sz="2000" b="1"/>
          </a:p>
        </p:txBody>
      </p:sp>
      <p:sp>
        <p:nvSpPr>
          <p:cNvPr id="19" name="TextBox 18"/>
          <p:cNvSpPr txBox="1"/>
          <p:nvPr/>
        </p:nvSpPr>
        <p:spPr>
          <a:xfrm>
            <a:off x="6295484" y="5801062"/>
            <a:ext cx="1625600" cy="707886"/>
          </a:xfrm>
          <a:prstGeom prst="rect">
            <a:avLst/>
          </a:prstGeom>
          <a:solidFill>
            <a:schemeClr val="bg1"/>
          </a:solidFill>
        </p:spPr>
        <p:txBody>
          <a:bodyPr wrap="square" rtlCol="0">
            <a:spAutoFit/>
          </a:bodyPr>
          <a:lstStyle/>
          <a:p>
            <a:pPr algn="ctr"/>
            <a:r>
              <a:rPr lang="en-US" sz="2000" b="1" smtClean="0"/>
              <a:t>NO Exchange Reactions</a:t>
            </a:r>
            <a:endParaRPr lang="en-US" sz="2000" b="1"/>
          </a:p>
        </p:txBody>
      </p:sp>
      <p:sp>
        <p:nvSpPr>
          <p:cNvPr id="20" name="Right Brace 19"/>
          <p:cNvSpPr/>
          <p:nvPr/>
        </p:nvSpPr>
        <p:spPr>
          <a:xfrm rot="5400000">
            <a:off x="6917784" y="5098845"/>
            <a:ext cx="381000" cy="102343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597512" y="1865376"/>
            <a:ext cx="1896213" cy="307777"/>
          </a:xfrm>
          <a:prstGeom prst="rect">
            <a:avLst/>
          </a:prstGeom>
          <a:solidFill>
            <a:schemeClr val="bg1"/>
          </a:solidFill>
        </p:spPr>
        <p:txBody>
          <a:bodyPr wrap="square" lIns="0" tIns="0" rIns="0" bIns="0" rtlCol="0">
            <a:spAutoFit/>
          </a:bodyPr>
          <a:lstStyle/>
          <a:p>
            <a:pPr algn="ctr"/>
            <a:r>
              <a:rPr lang="en-US" sz="2000" b="1" smtClean="0"/>
              <a:t>N</a:t>
            </a:r>
            <a:r>
              <a:rPr lang="en-US" sz="2000" b="1" baseline="-25000" smtClean="0"/>
              <a:t>2</a:t>
            </a:r>
            <a:r>
              <a:rPr lang="en-US" sz="2000" b="1" smtClean="0"/>
              <a:t> + O </a:t>
            </a:r>
            <a:r>
              <a:rPr lang="en-US" sz="2000" b="1" smtClean="0">
                <a:sym typeface="Wingdings" pitchFamily="2" charset="2"/>
              </a:rPr>
              <a:t> NO + N</a:t>
            </a:r>
            <a:endParaRPr lang="en-US" sz="2000" b="1"/>
          </a:p>
        </p:txBody>
      </p:sp>
      <p:sp>
        <p:nvSpPr>
          <p:cNvPr id="22" name="TextBox 21"/>
          <p:cNvSpPr txBox="1"/>
          <p:nvPr/>
        </p:nvSpPr>
        <p:spPr>
          <a:xfrm>
            <a:off x="6778969" y="2565218"/>
            <a:ext cx="2253562" cy="307777"/>
          </a:xfrm>
          <a:prstGeom prst="rect">
            <a:avLst/>
          </a:prstGeom>
          <a:solidFill>
            <a:schemeClr val="bg1"/>
          </a:solidFill>
        </p:spPr>
        <p:txBody>
          <a:bodyPr wrap="square" lIns="0" tIns="0" rIns="0" bIns="0" rtlCol="0">
            <a:spAutoFit/>
          </a:bodyPr>
          <a:lstStyle/>
          <a:p>
            <a:pPr algn="ctr"/>
            <a:r>
              <a:rPr lang="en-US" sz="2000" b="1" smtClean="0"/>
              <a:t>NO + N </a:t>
            </a:r>
            <a:r>
              <a:rPr lang="en-US" sz="2000" b="1" smtClean="0">
                <a:sym typeface="Wingdings" pitchFamily="2" charset="2"/>
              </a:rPr>
              <a:t> N</a:t>
            </a:r>
            <a:r>
              <a:rPr lang="en-US" sz="2000" b="1" baseline="-25000" smtClean="0">
                <a:sym typeface="Wingdings" pitchFamily="2" charset="2"/>
              </a:rPr>
              <a:t>2</a:t>
            </a:r>
            <a:r>
              <a:rPr lang="en-US" sz="2000" b="1" smtClean="0">
                <a:sym typeface="Wingdings" pitchFamily="2" charset="2"/>
              </a:rPr>
              <a:t> + O</a:t>
            </a:r>
            <a:endParaRPr lang="en-US" sz="2000" b="1"/>
          </a:p>
        </p:txBody>
      </p:sp>
    </p:spTree>
    <p:extLst>
      <p:ext uri="{BB962C8B-B14F-4D97-AF65-F5344CB8AC3E}">
        <p14:creationId xmlns:p14="http://schemas.microsoft.com/office/powerpoint/2010/main" val="1031351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Five-Species Air </a:t>
            </a:r>
            <a:r>
              <a:rPr lang="en-US" sz="3600" b="1" smtClean="0">
                <a:latin typeface="Times New Roman" pitchFamily="18" charset="0"/>
                <a:ea typeface="Tahoma" pitchFamily="34" charset="0"/>
                <a:cs typeface="Times New Roman" pitchFamily="18" charset="0"/>
              </a:rPr>
              <a:t>- Results</a:t>
            </a:r>
            <a:endParaRPr lang="en-US" sz="3600" b="1" dirty="0">
              <a:latin typeface="Times New Roman" pitchFamily="18" charset="0"/>
              <a:ea typeface="Tahoma" pitchFamily="34" charset="0"/>
              <a:cs typeface="Times New Roman" pitchFamily="18"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332" b="6280"/>
          <a:stretch/>
        </p:blipFill>
        <p:spPr bwMode="auto">
          <a:xfrm>
            <a:off x="457200" y="822960"/>
            <a:ext cx="8224596"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122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Conclusions</a:t>
            </a:r>
            <a:endParaRPr lang="en-US" sz="3600" b="1" dirty="0">
              <a:latin typeface="Times New Roman" pitchFamily="18" charset="0"/>
              <a:ea typeface="Tahoma" pitchFamily="34" charset="0"/>
              <a:cs typeface="Times New Roman" pitchFamily="18" charset="0"/>
            </a:endParaRPr>
          </a:p>
        </p:txBody>
      </p:sp>
      <p:sp>
        <p:nvSpPr>
          <p:cNvPr id="5" name="Text Box 9"/>
          <p:cNvSpPr txBox="1">
            <a:spLocks noChangeArrowheads="1"/>
          </p:cNvSpPr>
          <p:nvPr/>
        </p:nvSpPr>
        <p:spPr bwMode="auto">
          <a:xfrm>
            <a:off x="584200" y="833438"/>
            <a:ext cx="7708900" cy="4724370"/>
          </a:xfrm>
          <a:prstGeom prst="rect">
            <a:avLst/>
          </a:prstGeom>
          <a:noFill/>
          <a:ln w="9525">
            <a:noFill/>
            <a:miter lim="800000"/>
            <a:headEnd/>
            <a:tailEnd/>
          </a:ln>
        </p:spPr>
        <p:txBody>
          <a:bodyPr>
            <a:spAutoFit/>
          </a:bodyPr>
          <a:lstStyle/>
          <a:p>
            <a:pPr eaLnBrk="0" hangingPunct="0">
              <a:lnSpc>
                <a:spcPct val="25000"/>
              </a:lnSpc>
            </a:pPr>
            <a:endParaRPr lang="en-US" sz="2000" smtClean="0"/>
          </a:p>
          <a:p>
            <a:pPr eaLnBrk="0" hangingPunct="0"/>
            <a:r>
              <a:rPr lang="en-US" sz="2800" smtClean="0"/>
              <a:t>Pure nitrogen scenario:</a:t>
            </a:r>
          </a:p>
          <a:p>
            <a:pPr marL="457200" indent="-457200" eaLnBrk="0" hangingPunct="0">
              <a:buFont typeface="Wingdings" pitchFamily="2" charset="2"/>
              <a:buChar char="§"/>
            </a:pPr>
            <a:r>
              <a:rPr lang="en-US" sz="2400" smtClean="0"/>
              <a:t>Sensitivities to reaction rates dominate all others.</a:t>
            </a:r>
          </a:p>
          <a:p>
            <a:pPr marL="457200" indent="-457200" eaLnBrk="0" hangingPunct="0">
              <a:buFont typeface="Wingdings" pitchFamily="2" charset="2"/>
              <a:buChar char="§"/>
            </a:pPr>
            <a:r>
              <a:rPr lang="en-US" sz="2400"/>
              <a:t>Z</a:t>
            </a:r>
            <a:r>
              <a:rPr lang="en-US" sz="2400" baseline="-25000"/>
              <a:t>R</a:t>
            </a:r>
            <a:r>
              <a:rPr lang="en-US" sz="2400"/>
              <a:t>, Z</a:t>
            </a:r>
            <a:r>
              <a:rPr lang="en-US" sz="2400" baseline="-25000"/>
              <a:t>V</a:t>
            </a:r>
            <a:r>
              <a:rPr lang="en-US" sz="2400"/>
              <a:t>, and VHS parameters for N</a:t>
            </a:r>
            <a:r>
              <a:rPr lang="en-US" sz="2400" baseline="-25000"/>
              <a:t>2</a:t>
            </a:r>
            <a:r>
              <a:rPr lang="en-US" sz="2400"/>
              <a:t>-N</a:t>
            </a:r>
            <a:r>
              <a:rPr lang="en-US" sz="2400" baseline="-25000"/>
              <a:t>2</a:t>
            </a:r>
            <a:r>
              <a:rPr lang="en-US" sz="2400"/>
              <a:t> collisions are important in the early stages of the relaxation</a:t>
            </a:r>
            <a:r>
              <a:rPr lang="en-US" sz="2400" smtClean="0"/>
              <a:t>.</a:t>
            </a:r>
          </a:p>
          <a:p>
            <a:pPr eaLnBrk="0" hangingPunct="0"/>
            <a:r>
              <a:rPr lang="en-US" sz="2800" smtClean="0"/>
              <a:t>Five-species air scenario:</a:t>
            </a:r>
          </a:p>
          <a:p>
            <a:pPr marL="457200" indent="-457200" eaLnBrk="0" hangingPunct="0">
              <a:buFont typeface="Wingdings" pitchFamily="2" charset="2"/>
              <a:buChar char="§"/>
            </a:pPr>
            <a:r>
              <a:rPr lang="en-US" sz="2400" smtClean="0"/>
              <a:t>Sensitivities </a:t>
            </a:r>
            <a:r>
              <a:rPr lang="en-US" sz="2400"/>
              <a:t>for the forward and backward rates for </a:t>
            </a:r>
            <a:r>
              <a:rPr lang="en-US" sz="2400" smtClean="0"/>
              <a:t>the reaction </a:t>
            </a:r>
            <a:r>
              <a:rPr lang="en-US" sz="2400"/>
              <a:t>N</a:t>
            </a:r>
            <a:r>
              <a:rPr lang="en-US" sz="2400" baseline="-25000"/>
              <a:t>2</a:t>
            </a:r>
            <a:r>
              <a:rPr lang="en-US" sz="2400"/>
              <a:t> + O ↔ NO + N are dominant when using either T</a:t>
            </a:r>
            <a:r>
              <a:rPr lang="en-US" sz="2400" baseline="-25000"/>
              <a:t>trans,N</a:t>
            </a:r>
            <a:r>
              <a:rPr lang="en-US" sz="2400"/>
              <a:t> or ρ</a:t>
            </a:r>
            <a:r>
              <a:rPr lang="en-US" sz="2400" baseline="-25000"/>
              <a:t>NO</a:t>
            </a:r>
            <a:r>
              <a:rPr lang="en-US" sz="2400"/>
              <a:t> as the QoI</a:t>
            </a:r>
            <a:r>
              <a:rPr lang="en-US" sz="2400" smtClean="0"/>
              <a:t>.</a:t>
            </a:r>
            <a:endParaRPr lang="en-US" sz="2400"/>
          </a:p>
          <a:p>
            <a:pPr marL="457200" indent="-457200" eaLnBrk="0" hangingPunct="0">
              <a:buFont typeface="Wingdings" pitchFamily="2" charset="2"/>
              <a:buChar char="§"/>
            </a:pPr>
            <a:r>
              <a:rPr lang="en-US" sz="2400" smtClean="0"/>
              <a:t>NO dissociation reactions are moderatly important for either QoI.</a:t>
            </a:r>
          </a:p>
          <a:p>
            <a:pPr marL="457200" indent="-457200" eaLnBrk="0" hangingPunct="0">
              <a:buFont typeface="Wingdings" pitchFamily="2" charset="2"/>
              <a:buChar char="§"/>
            </a:pPr>
            <a:r>
              <a:rPr lang="en-US" sz="2400" smtClean="0"/>
              <a:t>Nitrogen and oxygen dissociation reactions are important only for the T</a:t>
            </a:r>
            <a:r>
              <a:rPr lang="en-US" sz="2400" baseline="-25000" smtClean="0"/>
              <a:t>trans,N</a:t>
            </a:r>
            <a:r>
              <a:rPr lang="en-US" sz="2400" smtClean="0"/>
              <a:t> QoI.</a:t>
            </a:r>
          </a:p>
        </p:txBody>
      </p:sp>
    </p:spTree>
    <p:extLst>
      <p:ext uri="{BB962C8B-B14F-4D97-AF65-F5344CB8AC3E}">
        <p14:creationId xmlns:p14="http://schemas.microsoft.com/office/powerpoint/2010/main" val="1330639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Future Work</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835900" cy="2754600"/>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smtClean="0"/>
              <a:t> Perform calibration with synthetic data for the 0-D relaxation scenarios.</a:t>
            </a:r>
          </a:p>
          <a:p>
            <a:pPr eaLnBrk="0" hangingPunct="0">
              <a:buFontTx/>
              <a:buChar char="•"/>
            </a:pPr>
            <a:r>
              <a:rPr lang="en-US" sz="2800" smtClean="0"/>
              <a:t> Perform synthetic data calibrations for a 1-D shock with chemistry.</a:t>
            </a:r>
          </a:p>
          <a:p>
            <a:pPr eaLnBrk="0" hangingPunct="0">
              <a:buFontTx/>
              <a:buChar char="•"/>
            </a:pPr>
            <a:r>
              <a:rPr lang="en-US" sz="2800"/>
              <a:t> </a:t>
            </a:r>
            <a:r>
              <a:rPr lang="en-US" sz="2800" smtClean="0"/>
              <a:t>Perform calibrations with real data from EAST or similar facility.</a:t>
            </a:r>
          </a:p>
        </p:txBody>
      </p:sp>
    </p:spTree>
    <p:extLst>
      <p:ext uri="{BB962C8B-B14F-4D97-AF65-F5344CB8AC3E}">
        <p14:creationId xmlns:p14="http://schemas.microsoft.com/office/powerpoint/2010/main" val="2595432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MCMC Method - Overview</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1892826"/>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a:t> </a:t>
            </a:r>
            <a:r>
              <a:rPr lang="en-US" sz="2800" smtClean="0"/>
              <a:t>Markov Chain Monte Carlo (MCMC) is a method which solves the statistical inverse problem in order to calibrate parameters with respect to a set or sets of experimental data.</a:t>
            </a:r>
          </a:p>
        </p:txBody>
      </p:sp>
    </p:spTree>
    <p:extLst>
      <p:ext uri="{BB962C8B-B14F-4D97-AF65-F5344CB8AC3E}">
        <p14:creationId xmlns:p14="http://schemas.microsoft.com/office/powerpoint/2010/main" val="122458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MCMC Method</a:t>
            </a:r>
            <a:endParaRPr lang="en-US" sz="3600" b="1">
              <a:latin typeface="Times New Roman" pitchFamily="18" charset="0"/>
              <a:ea typeface="Tahoma" pitchFamily="34" charset="0"/>
              <a:cs typeface="Times New Roman" pitchFamily="18" charset="0"/>
            </a:endParaRPr>
          </a:p>
        </p:txBody>
      </p:sp>
      <p:sp>
        <p:nvSpPr>
          <p:cNvPr id="76" name="Rectangle 75"/>
          <p:cNvSpPr/>
          <p:nvPr/>
        </p:nvSpPr>
        <p:spPr>
          <a:xfrm>
            <a:off x="304800" y="511278"/>
            <a:ext cx="2133600"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Establish boundaries for parameter space</a:t>
            </a:r>
            <a:endParaRPr lang="en-US" sz="2000" b="1">
              <a:solidFill>
                <a:schemeClr val="tx1"/>
              </a:solidFill>
            </a:endParaRPr>
          </a:p>
        </p:txBody>
      </p:sp>
      <p:sp>
        <p:nvSpPr>
          <p:cNvPr id="77" name="Rectangle 76"/>
          <p:cNvSpPr/>
          <p:nvPr/>
        </p:nvSpPr>
        <p:spPr>
          <a:xfrm>
            <a:off x="457200" y="1806678"/>
            <a:ext cx="1828800" cy="76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Select initial position</a:t>
            </a:r>
            <a:endParaRPr lang="en-US" sz="2000" b="1">
              <a:solidFill>
                <a:schemeClr val="tx1"/>
              </a:solidFill>
            </a:endParaRPr>
          </a:p>
        </p:txBody>
      </p:sp>
      <p:sp>
        <p:nvSpPr>
          <p:cNvPr id="78" name="Rectangle 77"/>
          <p:cNvSpPr/>
          <p:nvPr/>
        </p:nvSpPr>
        <p:spPr>
          <a:xfrm>
            <a:off x="381000" y="2873478"/>
            <a:ext cx="20574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Run simulation at current position</a:t>
            </a:r>
            <a:endParaRPr lang="en-US" sz="2000" b="1">
              <a:solidFill>
                <a:schemeClr val="tx1"/>
              </a:solidFill>
            </a:endParaRPr>
          </a:p>
        </p:txBody>
      </p:sp>
      <p:sp>
        <p:nvSpPr>
          <p:cNvPr id="79" name="Rectangle 78"/>
          <p:cNvSpPr/>
          <p:nvPr/>
        </p:nvSpPr>
        <p:spPr>
          <a:xfrm>
            <a:off x="280219" y="4092678"/>
            <a:ext cx="2256503" cy="1066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smtClean="0">
                <a:solidFill>
                  <a:schemeClr val="tx1"/>
                </a:solidFill>
              </a:rPr>
              <a:t>Calculate probability for current position</a:t>
            </a:r>
            <a:endParaRPr lang="en-US" sz="2000" b="1">
              <a:solidFill>
                <a:schemeClr val="tx1"/>
              </a:solidFill>
            </a:endParaRPr>
          </a:p>
        </p:txBody>
      </p:sp>
      <p:sp>
        <p:nvSpPr>
          <p:cNvPr id="80" name="Rectangle 79"/>
          <p:cNvSpPr/>
          <p:nvPr/>
        </p:nvSpPr>
        <p:spPr>
          <a:xfrm>
            <a:off x="3962400" y="4092678"/>
            <a:ext cx="1447800" cy="1066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tx1"/>
                </a:solidFill>
              </a:rPr>
              <a:t>Select new candidate position</a:t>
            </a:r>
            <a:endParaRPr lang="en-US" sz="2000" b="1">
              <a:solidFill>
                <a:schemeClr val="tx1"/>
              </a:solidFill>
            </a:endParaRPr>
          </a:p>
        </p:txBody>
      </p:sp>
      <p:sp>
        <p:nvSpPr>
          <p:cNvPr id="81" name="Rectangle 80"/>
          <p:cNvSpPr/>
          <p:nvPr/>
        </p:nvSpPr>
        <p:spPr>
          <a:xfrm>
            <a:off x="6324600" y="3972233"/>
            <a:ext cx="2438400" cy="1295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Run simulation for candidate position parameters, and calculate probability</a:t>
            </a:r>
            <a:endParaRPr lang="en-US" sz="2000" b="1">
              <a:solidFill>
                <a:schemeClr val="tx1"/>
              </a:solidFill>
            </a:endParaRPr>
          </a:p>
        </p:txBody>
      </p:sp>
      <p:sp>
        <p:nvSpPr>
          <p:cNvPr id="82" name="Rectangle 81"/>
          <p:cNvSpPr/>
          <p:nvPr/>
        </p:nvSpPr>
        <p:spPr>
          <a:xfrm>
            <a:off x="7086600" y="1425678"/>
            <a:ext cx="17526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smtClean="0">
                <a:solidFill>
                  <a:schemeClr val="tx1"/>
                </a:solidFill>
              </a:rPr>
              <a:t>Accept or reject candidate position based on a random number draw</a:t>
            </a:r>
            <a:endParaRPr lang="en-US" b="1">
              <a:solidFill>
                <a:schemeClr val="tx1"/>
              </a:solidFill>
            </a:endParaRPr>
          </a:p>
        </p:txBody>
      </p:sp>
      <p:sp>
        <p:nvSpPr>
          <p:cNvPr id="83" name="Rectangle 82"/>
          <p:cNvSpPr/>
          <p:nvPr/>
        </p:nvSpPr>
        <p:spPr>
          <a:xfrm>
            <a:off x="3431458" y="5523272"/>
            <a:ext cx="2514600" cy="1143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b="1" smtClean="0">
                <a:solidFill>
                  <a:schemeClr val="tx1"/>
                </a:solidFill>
              </a:rPr>
              <a:t>Candidate position is accepted, and becomes the current chain position</a:t>
            </a:r>
            <a:endParaRPr lang="en-US" b="1">
              <a:solidFill>
                <a:schemeClr val="tx1"/>
              </a:solidFill>
            </a:endParaRPr>
          </a:p>
        </p:txBody>
      </p:sp>
      <p:sp>
        <p:nvSpPr>
          <p:cNvPr id="84" name="Rectangle 83"/>
          <p:cNvSpPr/>
          <p:nvPr/>
        </p:nvSpPr>
        <p:spPr>
          <a:xfrm>
            <a:off x="4876800" y="2263878"/>
            <a:ext cx="1905000"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Candidate position becomes current position</a:t>
            </a:r>
            <a:endParaRPr lang="en-US" sz="2000" b="1">
              <a:solidFill>
                <a:schemeClr val="tx1"/>
              </a:solidFill>
            </a:endParaRPr>
          </a:p>
        </p:txBody>
      </p:sp>
      <p:sp>
        <p:nvSpPr>
          <p:cNvPr id="85" name="Rectangle 84"/>
          <p:cNvSpPr/>
          <p:nvPr/>
        </p:nvSpPr>
        <p:spPr>
          <a:xfrm>
            <a:off x="2819400" y="2263878"/>
            <a:ext cx="1828800"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mtClean="0">
                <a:solidFill>
                  <a:schemeClr val="tx1"/>
                </a:solidFill>
              </a:rPr>
              <a:t>Current position remains unchanged.</a:t>
            </a:r>
            <a:endParaRPr lang="en-US" sz="2000" b="1">
              <a:solidFill>
                <a:schemeClr val="tx1"/>
              </a:solidFill>
            </a:endParaRPr>
          </a:p>
        </p:txBody>
      </p:sp>
      <p:sp>
        <p:nvSpPr>
          <p:cNvPr id="86" name="Rectangle 85"/>
          <p:cNvSpPr/>
          <p:nvPr/>
        </p:nvSpPr>
        <p:spPr>
          <a:xfrm>
            <a:off x="6845710" y="5852160"/>
            <a:ext cx="15240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smtClean="0">
                <a:solidFill>
                  <a:schemeClr val="tx1"/>
                </a:solidFill>
              </a:rPr>
              <a:t>Candidate automatically accepted</a:t>
            </a:r>
            <a:endParaRPr lang="en-US" b="1">
              <a:solidFill>
                <a:schemeClr val="tx1"/>
              </a:solidFill>
            </a:endParaRPr>
          </a:p>
        </p:txBody>
      </p:sp>
      <p:sp>
        <p:nvSpPr>
          <p:cNvPr id="87" name="Rectangle 86"/>
          <p:cNvSpPr/>
          <p:nvPr/>
        </p:nvSpPr>
        <p:spPr>
          <a:xfrm>
            <a:off x="5181600" y="1229033"/>
            <a:ext cx="1295400"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smtClean="0">
                <a:solidFill>
                  <a:schemeClr val="tx1"/>
                </a:solidFill>
              </a:rPr>
              <a:t>Candidate Accepted</a:t>
            </a:r>
            <a:endParaRPr lang="en-US" b="1">
              <a:solidFill>
                <a:schemeClr val="tx1"/>
              </a:solidFill>
            </a:endParaRPr>
          </a:p>
        </p:txBody>
      </p:sp>
      <p:sp>
        <p:nvSpPr>
          <p:cNvPr id="88" name="Rectangle 87"/>
          <p:cNvSpPr/>
          <p:nvPr/>
        </p:nvSpPr>
        <p:spPr>
          <a:xfrm>
            <a:off x="3048000" y="1273278"/>
            <a:ext cx="1295400"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smtClean="0">
                <a:solidFill>
                  <a:schemeClr val="tx1"/>
                </a:solidFill>
              </a:rPr>
              <a:t>Candidate Rejected</a:t>
            </a:r>
            <a:endParaRPr lang="en-US" b="1">
              <a:solidFill>
                <a:schemeClr val="tx1"/>
              </a:solidFill>
            </a:endParaRPr>
          </a:p>
        </p:txBody>
      </p:sp>
      <p:cxnSp>
        <p:nvCxnSpPr>
          <p:cNvPr id="89" name="Straight Arrow Connector 88"/>
          <p:cNvCxnSpPr>
            <a:stCxn id="76" idx="2"/>
            <a:endCxn id="77" idx="0"/>
          </p:cNvCxnSpPr>
          <p:nvPr/>
        </p:nvCxnSpPr>
        <p:spPr>
          <a:xfrm rot="5400000">
            <a:off x="1219200" y="1654278"/>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1219994" y="2720284"/>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1219994" y="3939484"/>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9" idx="3"/>
            <a:endCxn id="80" idx="1"/>
          </p:cNvCxnSpPr>
          <p:nvPr/>
        </p:nvCxnSpPr>
        <p:spPr>
          <a:xfrm>
            <a:off x="2536722" y="4626078"/>
            <a:ext cx="142567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0" idx="3"/>
            <a:endCxn id="81" idx="1"/>
          </p:cNvCxnSpPr>
          <p:nvPr/>
        </p:nvCxnSpPr>
        <p:spPr>
          <a:xfrm flipV="1">
            <a:off x="5410200" y="4619933"/>
            <a:ext cx="914400" cy="61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1" idx="0"/>
            <a:endCxn id="82" idx="2"/>
          </p:cNvCxnSpPr>
          <p:nvPr/>
        </p:nvCxnSpPr>
        <p:spPr>
          <a:xfrm rot="5400000" flipH="1" flipV="1">
            <a:off x="7280173" y="3289506"/>
            <a:ext cx="946355" cy="419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8114071" y="1143001"/>
            <a:ext cx="5456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a:off x="3682181" y="884904"/>
            <a:ext cx="4689990" cy="14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3481849" y="1065571"/>
            <a:ext cx="410496" cy="196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87" idx="3"/>
          </p:cNvCxnSpPr>
          <p:nvPr/>
        </p:nvCxnSpPr>
        <p:spPr>
          <a:xfrm rot="10800000" flipV="1">
            <a:off x="6477001" y="1563329"/>
            <a:ext cx="582561" cy="86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3525659" y="2105768"/>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7" idx="2"/>
          </p:cNvCxnSpPr>
          <p:nvPr/>
        </p:nvCxnSpPr>
        <p:spPr>
          <a:xfrm rot="5400000">
            <a:off x="5657851" y="2077680"/>
            <a:ext cx="334297" cy="86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728014" y="3625646"/>
            <a:ext cx="529354" cy="4449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0800000" flipV="1">
            <a:off x="5083278" y="3630562"/>
            <a:ext cx="714427" cy="4547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H="1">
            <a:off x="7368843" y="5540043"/>
            <a:ext cx="557980" cy="131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6" idx="1"/>
            <a:endCxn id="83" idx="3"/>
          </p:cNvCxnSpPr>
          <p:nvPr/>
        </p:nvCxnSpPr>
        <p:spPr>
          <a:xfrm rot="10800000">
            <a:off x="5946058" y="6094772"/>
            <a:ext cx="899652" cy="214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83" idx="0"/>
            <a:endCxn id="80" idx="2"/>
          </p:cNvCxnSpPr>
          <p:nvPr/>
        </p:nvCxnSpPr>
        <p:spPr>
          <a:xfrm rot="16200000" flipV="1">
            <a:off x="4505632" y="5340146"/>
            <a:ext cx="363794" cy="24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754132" y="3275615"/>
            <a:ext cx="1389868" cy="707886"/>
          </a:xfrm>
          <a:prstGeom prst="rect">
            <a:avLst/>
          </a:prstGeom>
          <a:noFill/>
        </p:spPr>
        <p:txBody>
          <a:bodyPr wrap="square" rtlCol="0">
            <a:spAutoFit/>
          </a:bodyPr>
          <a:lstStyle/>
          <a:p>
            <a:r>
              <a:rPr lang="en-US" sz="2000" b="1" smtClean="0"/>
              <a:t>Prob</a:t>
            </a:r>
            <a:r>
              <a:rPr lang="en-US" sz="2000" b="1" baseline="-25000" smtClean="0"/>
              <a:t>candidate</a:t>
            </a:r>
            <a:endParaRPr lang="en-US" sz="2000" b="1" smtClean="0"/>
          </a:p>
          <a:p>
            <a:r>
              <a:rPr lang="en-US" sz="2000" b="1" smtClean="0"/>
              <a:t>&lt; Prob</a:t>
            </a:r>
            <a:r>
              <a:rPr lang="en-US" sz="2000" b="1" baseline="-25000" smtClean="0"/>
              <a:t>current</a:t>
            </a:r>
            <a:endParaRPr lang="en-US" sz="2000" b="1" baseline="-25000"/>
          </a:p>
        </p:txBody>
      </p:sp>
      <p:sp>
        <p:nvSpPr>
          <p:cNvPr id="125" name="TextBox 124"/>
          <p:cNvSpPr txBox="1"/>
          <p:nvPr/>
        </p:nvSpPr>
        <p:spPr>
          <a:xfrm>
            <a:off x="7754132" y="5168325"/>
            <a:ext cx="1389868" cy="707886"/>
          </a:xfrm>
          <a:prstGeom prst="rect">
            <a:avLst/>
          </a:prstGeom>
          <a:noFill/>
        </p:spPr>
        <p:txBody>
          <a:bodyPr wrap="square" rtlCol="0">
            <a:spAutoFit/>
          </a:bodyPr>
          <a:lstStyle/>
          <a:p>
            <a:r>
              <a:rPr lang="en-US" sz="2000" b="1" smtClean="0"/>
              <a:t>Prob</a:t>
            </a:r>
            <a:r>
              <a:rPr lang="en-US" sz="2000" b="1" baseline="-25000" smtClean="0"/>
              <a:t>candidate</a:t>
            </a:r>
            <a:endParaRPr lang="en-US" sz="2000" b="1" smtClean="0"/>
          </a:p>
          <a:p>
            <a:r>
              <a:rPr lang="en-US" sz="2000" b="1" smtClean="0"/>
              <a:t>&gt; Prob</a:t>
            </a:r>
            <a:r>
              <a:rPr lang="en-US" sz="2000" b="1" baseline="-25000" smtClean="0"/>
              <a:t>current</a:t>
            </a:r>
            <a:endParaRPr lang="en-US" sz="2000" b="1" baseline="-25000"/>
          </a:p>
        </p:txBody>
      </p:sp>
    </p:spTree>
    <p:extLst>
      <p:ext uri="{BB962C8B-B14F-4D97-AF65-F5344CB8AC3E}">
        <p14:creationId xmlns:p14="http://schemas.microsoft.com/office/powerpoint/2010/main" val="987030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D_Scatter_Color.wmf"/>
          <p:cNvPicPr>
            <a:picLocks noChangeAspect="1"/>
          </p:cNvPicPr>
          <p:nvPr/>
        </p:nvPicPr>
        <p:blipFill>
          <a:blip r:embed="rId2" cstate="print"/>
          <a:srcRect l="556" t="625" r="556" b="625"/>
          <a:stretch>
            <a:fillRect/>
          </a:stretch>
        </p:blipFill>
        <p:spPr>
          <a:xfrm>
            <a:off x="4800599" y="3439160"/>
            <a:ext cx="3502151" cy="3108960"/>
          </a:xfrm>
          <a:prstGeom prst="rect">
            <a:avLst/>
          </a:prstGeom>
        </p:spPr>
      </p:pic>
      <p:pic>
        <p:nvPicPr>
          <p:cNvPr id="10" name="Picture 9" descr="MD_Histogram.wmf"/>
          <p:cNvPicPr>
            <a:picLocks noChangeAspect="1"/>
          </p:cNvPicPr>
          <p:nvPr/>
        </p:nvPicPr>
        <p:blipFill>
          <a:blip r:embed="rId3" cstate="print"/>
          <a:srcRect l="556" t="625" r="556" b="625"/>
          <a:stretch>
            <a:fillRect/>
          </a:stretch>
        </p:blipFill>
        <p:spPr>
          <a:xfrm>
            <a:off x="863600" y="3439160"/>
            <a:ext cx="3502151" cy="3108960"/>
          </a:xfrm>
          <a:prstGeom prst="rect">
            <a:avLst/>
          </a:prstGeom>
        </p:spPr>
      </p:pic>
      <p:sp>
        <p:nvSpPr>
          <p:cNvPr id="4" name="TextBox 3"/>
          <p:cNvSpPr txBox="1"/>
          <p:nvPr/>
        </p:nvSpPr>
        <p:spPr>
          <a:xfrm>
            <a:off x="182880" y="-1"/>
            <a:ext cx="8778240" cy="553998"/>
          </a:xfrm>
          <a:prstGeom prst="rect">
            <a:avLst/>
          </a:prstGeom>
          <a:noFill/>
        </p:spPr>
        <p:txBody>
          <a:bodyPr wrap="square" rtlCol="0">
            <a:spAutoFit/>
          </a:bodyPr>
          <a:lstStyle/>
          <a:p>
            <a:pPr algn="ctr"/>
            <a:r>
              <a:rPr lang="en-US" sz="3000" b="1" smtClean="0">
                <a:latin typeface="Times New Roman" pitchFamily="18" charset="0"/>
                <a:cs typeface="Times New Roman" pitchFamily="18" charset="0"/>
              </a:rPr>
              <a:t>Previous MCMC Results – Argon VHS Parameters</a:t>
            </a:r>
            <a:endParaRPr lang="en-US" sz="3600" b="1" dirty="0">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dirty="0"/>
          </a:p>
        </p:txBody>
      </p:sp>
      <p:pic>
        <p:nvPicPr>
          <p:cNvPr id="7" name="Picture 6" descr="Uniform_MD.wmf"/>
          <p:cNvPicPr>
            <a:picLocks noChangeAspect="1"/>
          </p:cNvPicPr>
          <p:nvPr/>
        </p:nvPicPr>
        <p:blipFill>
          <a:blip r:embed="rId4" cstate="print"/>
          <a:srcRect l="556" t="625" r="556" b="625"/>
          <a:stretch>
            <a:fillRect/>
          </a:stretch>
        </p:blipFill>
        <p:spPr>
          <a:xfrm>
            <a:off x="685801" y="548640"/>
            <a:ext cx="3502151" cy="3108960"/>
          </a:xfrm>
          <a:prstGeom prst="rect">
            <a:avLst/>
          </a:prstGeom>
        </p:spPr>
      </p:pic>
      <p:pic>
        <p:nvPicPr>
          <p:cNvPr id="8" name="Picture 7" descr="MD_Scatter.wmf"/>
          <p:cNvPicPr>
            <a:picLocks noChangeAspect="1"/>
          </p:cNvPicPr>
          <p:nvPr/>
        </p:nvPicPr>
        <p:blipFill>
          <a:blip r:embed="rId5" cstate="print"/>
          <a:srcRect l="556" t="625" r="556" b="625"/>
          <a:stretch>
            <a:fillRect/>
          </a:stretch>
        </p:blipFill>
        <p:spPr>
          <a:xfrm>
            <a:off x="4800601" y="548640"/>
            <a:ext cx="3502151" cy="3108960"/>
          </a:xfrm>
          <a:prstGeom prst="rect">
            <a:avLst/>
          </a:prstGeom>
        </p:spPr>
      </p:pic>
      <p:sp>
        <p:nvSpPr>
          <p:cNvPr id="11" name="Rectangle 10"/>
          <p:cNvSpPr/>
          <p:nvPr/>
        </p:nvSpPr>
        <p:spPr>
          <a:xfrm>
            <a:off x="1290706" y="6486524"/>
            <a:ext cx="6562587" cy="369332"/>
          </a:xfrm>
          <a:prstGeom prst="rect">
            <a:avLst/>
          </a:prstGeom>
        </p:spPr>
        <p:txBody>
          <a:bodyPr wrap="square">
            <a:spAutoFit/>
          </a:bodyPr>
          <a:lstStyle/>
          <a:p>
            <a:r>
              <a:rPr lang="en-US" b="1"/>
              <a:t>P. Valentini, T. E. Schwartzentruber</a:t>
            </a:r>
            <a:r>
              <a:rPr lang="en-US" b="1"/>
              <a:t>, </a:t>
            </a:r>
            <a:r>
              <a:rPr lang="en-US" b="1" smtClean="0"/>
              <a:t>Physics </a:t>
            </a:r>
            <a:r>
              <a:rPr lang="en-US" b="1"/>
              <a:t>of Fluids (2009), Vol. 21</a:t>
            </a:r>
            <a:endParaRPr lang="en-US" b="1"/>
          </a:p>
        </p:txBody>
      </p:sp>
    </p:spTree>
    <p:extLst>
      <p:ext uri="{BB962C8B-B14F-4D97-AF65-F5344CB8AC3E}">
        <p14:creationId xmlns:p14="http://schemas.microsoft.com/office/powerpoint/2010/main" val="4110865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Overview</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4478149"/>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a:t> </a:t>
            </a:r>
            <a:r>
              <a:rPr lang="en-US" sz="2800" smtClean="0"/>
              <a:t>In the current context, the goal of sensitivity analysis is to determine which parameters most strongly affect a given quantity of interest (QoI).  </a:t>
            </a:r>
            <a:endParaRPr lang="en-US" sz="2800"/>
          </a:p>
          <a:p>
            <a:pPr eaLnBrk="0" hangingPunct="0">
              <a:buFontTx/>
              <a:buChar char="•"/>
            </a:pPr>
            <a:r>
              <a:rPr lang="en-US" sz="2800" smtClean="0"/>
              <a:t> Only parameters to which a given QoI is sensitive will be informed by calibrations based on data for that QoI.</a:t>
            </a:r>
          </a:p>
          <a:p>
            <a:pPr eaLnBrk="0" hangingPunct="0">
              <a:buFontTx/>
              <a:buChar char="•"/>
            </a:pPr>
            <a:r>
              <a:rPr lang="en-US" sz="2800"/>
              <a:t> </a:t>
            </a:r>
            <a:r>
              <a:rPr lang="en-US" sz="2800" smtClean="0"/>
              <a:t>Sensitivity analysis is used here both to determine which parameters to calibrate in the future, and to select the QoI which would best inform the parameters we most wish to calibrate.</a:t>
            </a:r>
          </a:p>
        </p:txBody>
      </p:sp>
    </p:spTree>
    <p:extLst>
      <p:ext uri="{BB962C8B-B14F-4D97-AF65-F5344CB8AC3E}">
        <p14:creationId xmlns:p14="http://schemas.microsoft.com/office/powerpoint/2010/main" val="215401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Numerical Methods – DSMC Code</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646330"/>
            <a:ext cx="7708900" cy="4047262"/>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a:cs typeface="Times New Roman" pitchFamily="18" charset="0"/>
              </a:rPr>
              <a:t> </a:t>
            </a:r>
            <a:r>
              <a:rPr lang="en-US" sz="2800" smtClean="0">
                <a:cs typeface="Times New Roman" pitchFamily="18" charset="0"/>
              </a:rPr>
              <a:t>Our DSMC code can model flows with rotational and vibrational excitation and relaxation, as well as five-species air chemistry, including dissociation, exchange, and recombination reactions.</a:t>
            </a:r>
          </a:p>
          <a:p>
            <a:pPr eaLnBrk="0" hangingPunct="0">
              <a:buFontTx/>
              <a:buChar char="•"/>
            </a:pPr>
            <a:r>
              <a:rPr lang="en-US" sz="2800">
                <a:cs typeface="Times New Roman" pitchFamily="18" charset="0"/>
              </a:rPr>
              <a:t> </a:t>
            </a:r>
            <a:r>
              <a:rPr lang="en-US" sz="2800"/>
              <a:t>Larsen-Borgnakke model is used for redistribution between </a:t>
            </a:r>
            <a:r>
              <a:rPr lang="en-US" sz="2800" smtClean="0"/>
              <a:t>rotational, translational, </a:t>
            </a:r>
            <a:r>
              <a:rPr lang="en-US" sz="2800"/>
              <a:t>and vibrational modes during inelastic collisions.</a:t>
            </a:r>
          </a:p>
          <a:p>
            <a:pPr eaLnBrk="0" hangingPunct="0">
              <a:buFontTx/>
              <a:buChar char="•"/>
            </a:pPr>
            <a:r>
              <a:rPr lang="en-US" sz="2800" smtClean="0">
                <a:cs typeface="Times New Roman" pitchFamily="18" charset="0"/>
              </a:rPr>
              <a:t> TCE model provides cross-sections for chemical reactions.</a:t>
            </a:r>
            <a:endParaRPr lang="en-US" sz="2800" dirty="0" smtClean="0">
              <a:cs typeface="Times New Roman" pitchFamily="18" charset="0"/>
            </a:endParaRPr>
          </a:p>
        </p:txBody>
      </p:sp>
    </p:spTree>
    <p:extLst>
      <p:ext uri="{BB962C8B-B14F-4D97-AF65-F5344CB8AC3E}">
        <p14:creationId xmlns:p14="http://schemas.microsoft.com/office/powerpoint/2010/main" val="348325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
            <a:ext cx="859536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Variable Hard Sphere Model</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8" name="Text Box 9"/>
          <p:cNvSpPr txBox="1">
            <a:spLocks noChangeArrowheads="1"/>
          </p:cNvSpPr>
          <p:nvPr/>
        </p:nvSpPr>
        <p:spPr bwMode="auto">
          <a:xfrm>
            <a:off x="365760" y="838200"/>
            <a:ext cx="8412480" cy="1446550"/>
          </a:xfrm>
          <a:prstGeom prst="rect">
            <a:avLst/>
          </a:prstGeom>
          <a:noFill/>
          <a:ln w="9525">
            <a:noFill/>
            <a:miter lim="800000"/>
            <a:headEnd/>
            <a:tailEnd/>
          </a:ln>
        </p:spPr>
        <p:txBody>
          <a:bodyPr wrap="square">
            <a:spAutoFit/>
          </a:bodyPr>
          <a:lstStyle/>
          <a:p>
            <a:r>
              <a:rPr lang="en-US" sz="2400" smtClean="0"/>
              <a:t>The VHS model allows the collision cross-section to be dependent on relative speed, which is more physically realistic than the hard sphere model.</a:t>
            </a:r>
          </a:p>
          <a:p>
            <a:endParaRPr lang="en-US" sz="2400" baseline="-25000" smtClean="0"/>
          </a:p>
        </p:txBody>
      </p:sp>
      <p:pic>
        <p:nvPicPr>
          <p:cNvPr id="72707" name="Picture 3"/>
          <p:cNvPicPr>
            <a:picLocks noChangeAspect="1" noChangeArrowheads="1"/>
          </p:cNvPicPr>
          <p:nvPr/>
        </p:nvPicPr>
        <p:blipFill>
          <a:blip r:embed="rId2" cstate="print"/>
          <a:srcRect/>
          <a:stretch>
            <a:fillRect/>
          </a:stretch>
        </p:blipFill>
        <p:spPr bwMode="auto">
          <a:xfrm>
            <a:off x="457200" y="2011680"/>
            <a:ext cx="5127658" cy="758466"/>
          </a:xfrm>
          <a:prstGeom prst="rect">
            <a:avLst/>
          </a:prstGeom>
          <a:noFill/>
          <a:ln w="9525">
            <a:noFill/>
            <a:miter lim="800000"/>
            <a:headEnd/>
            <a:tailEnd/>
          </a:ln>
          <a:effectLst/>
        </p:spPr>
      </p:pic>
      <p:sp>
        <p:nvSpPr>
          <p:cNvPr id="9" name="Text Box 9"/>
          <p:cNvSpPr txBox="1">
            <a:spLocks noChangeArrowheads="1"/>
          </p:cNvSpPr>
          <p:nvPr/>
        </p:nvSpPr>
        <p:spPr bwMode="auto">
          <a:xfrm>
            <a:off x="365760" y="2743200"/>
            <a:ext cx="8412480" cy="461665"/>
          </a:xfrm>
          <a:prstGeom prst="rect">
            <a:avLst/>
          </a:prstGeom>
          <a:noFill/>
          <a:ln w="9525">
            <a:noFill/>
            <a:miter lim="800000"/>
            <a:headEnd/>
            <a:tailEnd/>
          </a:ln>
        </p:spPr>
        <p:txBody>
          <a:bodyPr wrap="square">
            <a:spAutoFit/>
          </a:bodyPr>
          <a:lstStyle/>
          <a:p>
            <a:r>
              <a:rPr lang="en-US" sz="2400" smtClean="0"/>
              <a:t>There are two relevant parameters for the VHS model, d</a:t>
            </a:r>
            <a:r>
              <a:rPr lang="en-US" sz="2400" baseline="-25000" smtClean="0"/>
              <a:t>ref</a:t>
            </a:r>
            <a:r>
              <a:rPr lang="en-US" sz="2400" smtClean="0"/>
              <a:t> and </a:t>
            </a:r>
            <a:r>
              <a:rPr lang="el-GR" sz="2400" smtClean="0"/>
              <a:t>ω</a:t>
            </a:r>
            <a:r>
              <a:rPr lang="en-US" sz="2400" smtClean="0"/>
              <a:t>.</a:t>
            </a:r>
            <a:endParaRPr lang="en-US" sz="2400" baseline="-25000" smtClean="0"/>
          </a:p>
        </p:txBody>
      </p:sp>
      <p:pic>
        <p:nvPicPr>
          <p:cNvPr id="72710" name="Picture 6"/>
          <p:cNvPicPr>
            <a:picLocks noChangeAspect="1" noChangeArrowheads="1"/>
          </p:cNvPicPr>
          <p:nvPr/>
        </p:nvPicPr>
        <p:blipFill>
          <a:blip r:embed="rId3" cstate="print"/>
          <a:srcRect/>
          <a:stretch>
            <a:fillRect/>
          </a:stretch>
        </p:blipFill>
        <p:spPr bwMode="auto">
          <a:xfrm>
            <a:off x="457200" y="3306465"/>
            <a:ext cx="2865945" cy="661372"/>
          </a:xfrm>
          <a:prstGeom prst="rect">
            <a:avLst/>
          </a:prstGeom>
          <a:noFill/>
          <a:ln w="9525">
            <a:noFill/>
            <a:miter lim="800000"/>
            <a:headEnd/>
            <a:tailEnd/>
          </a:ln>
          <a:effectLst/>
        </p:spPr>
      </p:pic>
    </p:spTree>
    <p:extLst>
      <p:ext uri="{BB962C8B-B14F-4D97-AF65-F5344CB8AC3E}">
        <p14:creationId xmlns:p14="http://schemas.microsoft.com/office/powerpoint/2010/main" val="9036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2555</TotalTime>
  <Words>1894</Words>
  <Application>Microsoft Office PowerPoint</Application>
  <PresentationFormat>On-screen Show (4:3)</PresentationFormat>
  <Paragraphs>269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dc:creator>
  <cp:lastModifiedBy>James</cp:lastModifiedBy>
  <cp:revision>298</cp:revision>
  <dcterms:created xsi:type="dcterms:W3CDTF">2010-06-25T15:16:18Z</dcterms:created>
  <dcterms:modified xsi:type="dcterms:W3CDTF">2011-01-06T12:35:32Z</dcterms:modified>
</cp:coreProperties>
</file>