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82" r:id="rId2"/>
    <p:sldId id="317" r:id="rId3"/>
    <p:sldId id="318" r:id="rId4"/>
    <p:sldId id="435" r:id="rId5"/>
    <p:sldId id="376" r:id="rId6"/>
    <p:sldId id="437" r:id="rId7"/>
    <p:sldId id="436" r:id="rId8"/>
    <p:sldId id="466" r:id="rId9"/>
    <p:sldId id="440" r:id="rId10"/>
    <p:sldId id="356" r:id="rId11"/>
    <p:sldId id="442" r:id="rId12"/>
    <p:sldId id="443" r:id="rId13"/>
    <p:sldId id="457" r:id="rId14"/>
    <p:sldId id="458" r:id="rId15"/>
    <p:sldId id="445" r:id="rId16"/>
    <p:sldId id="447" r:id="rId17"/>
    <p:sldId id="446" r:id="rId18"/>
    <p:sldId id="455" r:id="rId19"/>
    <p:sldId id="449" r:id="rId20"/>
    <p:sldId id="461" r:id="rId21"/>
    <p:sldId id="462" r:id="rId22"/>
    <p:sldId id="460" r:id="rId23"/>
    <p:sldId id="463" r:id="rId24"/>
    <p:sldId id="464" r:id="rId25"/>
    <p:sldId id="465" r:id="rId26"/>
    <p:sldId id="456" r:id="rId27"/>
    <p:sldId id="3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EAB200"/>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3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72897-84DE-430C-AF10-038772F5241D}" type="datetimeFigureOut">
              <a:rPr lang="en-US" smtClean="0"/>
              <a:t>9/27/2011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458CE-7392-4798-B743-2FCAFD75E5BA}" type="slidenum">
              <a:rPr lang="en-US" smtClean="0"/>
              <a:t>‹#›</a:t>
            </a:fld>
            <a:endParaRPr lang="en-US" dirty="0"/>
          </a:p>
        </p:txBody>
      </p:sp>
    </p:spTree>
    <p:extLst>
      <p:ext uri="{BB962C8B-B14F-4D97-AF65-F5344CB8AC3E}">
        <p14:creationId xmlns:p14="http://schemas.microsoft.com/office/powerpoint/2010/main" val="83114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458CE-7392-4798-B743-2FCAFD75E5BA}" type="slidenum">
              <a:rPr lang="en-US" smtClean="0"/>
              <a:t>17</a:t>
            </a:fld>
            <a:endParaRPr lang="en-US"/>
          </a:p>
        </p:txBody>
      </p:sp>
    </p:spTree>
    <p:extLst>
      <p:ext uri="{BB962C8B-B14F-4D97-AF65-F5344CB8AC3E}">
        <p14:creationId xmlns:p14="http://schemas.microsoft.com/office/powerpoint/2010/main" val="39671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59B4E-DCAC-48F4-8A72-72AB8F68B2A6}" type="datetimeFigureOut">
              <a:rPr lang="en-US" smtClean="0"/>
              <a:pPr/>
              <a:t>9/27/2011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59B4E-DCAC-48F4-8A72-72AB8F68B2A6}" type="datetimeFigureOut">
              <a:rPr lang="en-US" smtClean="0"/>
              <a:pPr/>
              <a:t>9/27/2011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54DE6-9543-4C74-AE46-3B63F93AAFF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1.xml"/><Relationship Id="rId5" Type="http://schemas.openxmlformats.org/officeDocument/2006/relationships/image" Target="../media/image24.wmf"/><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slides/_rels/slide2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0"/>
            <a:ext cx="7772400" cy="1323439"/>
          </a:xfrm>
          <a:prstGeom prst="rect">
            <a:avLst/>
          </a:prstGeom>
          <a:noFill/>
        </p:spPr>
        <p:txBody>
          <a:bodyPr wrap="square" rtlCol="0">
            <a:spAutoFit/>
          </a:bodyPr>
          <a:lstStyle/>
          <a:p>
            <a:pPr algn="ctr"/>
            <a:r>
              <a:rPr lang="en-US" sz="4000" b="1" dirty="0" smtClean="0"/>
              <a:t>Bayesian Inference For The Calibration Of </a:t>
            </a:r>
            <a:r>
              <a:rPr lang="en-US" sz="4000" b="1" dirty="0"/>
              <a:t>DSMC </a:t>
            </a:r>
            <a:r>
              <a:rPr lang="en-US" sz="4000" b="1" dirty="0" smtClean="0"/>
              <a:t>Parameters</a:t>
            </a:r>
            <a:endParaRPr lang="en-US" sz="4000" b="1" dirty="0">
              <a:latin typeface="Times New Roman" pitchFamily="18" charset="0"/>
              <a:cs typeface="Times New Roman" pitchFamily="18" charset="0"/>
            </a:endParaRPr>
          </a:p>
        </p:txBody>
      </p:sp>
      <p:sp>
        <p:nvSpPr>
          <p:cNvPr id="8" name="TextBox 7"/>
          <p:cNvSpPr txBox="1"/>
          <p:nvPr/>
        </p:nvSpPr>
        <p:spPr>
          <a:xfrm>
            <a:off x="914400" y="2743200"/>
            <a:ext cx="7315200" cy="1077218"/>
          </a:xfrm>
          <a:prstGeom prst="rect">
            <a:avLst/>
          </a:prstGeom>
          <a:noFill/>
          <a:ln>
            <a:noFill/>
          </a:ln>
        </p:spPr>
        <p:txBody>
          <a:bodyPr wrap="square" rtlCol="0">
            <a:spAutoFit/>
          </a:bodyPr>
          <a:lstStyle/>
          <a:p>
            <a:pPr algn="ctr"/>
            <a:r>
              <a:rPr lang="en-US" sz="3200" b="1" dirty="0" smtClean="0">
                <a:solidFill>
                  <a:schemeClr val="accent6">
                    <a:lumMod val="75000"/>
                  </a:schemeClr>
                </a:solidFill>
                <a:latin typeface="Times New Roman" pitchFamily="18" charset="0"/>
                <a:cs typeface="Times New Roman" pitchFamily="18" charset="0"/>
              </a:rPr>
              <a:t>James S. Strand and David B. Goldstein</a:t>
            </a:r>
          </a:p>
          <a:p>
            <a:pPr algn="ctr"/>
            <a:r>
              <a:rPr lang="en-US" sz="3200" b="1" dirty="0" smtClean="0">
                <a:solidFill>
                  <a:schemeClr val="accent6">
                    <a:lumMod val="75000"/>
                  </a:schemeClr>
                </a:solidFill>
                <a:latin typeface="Times New Roman" pitchFamily="18" charset="0"/>
                <a:cs typeface="Times New Roman" pitchFamily="18" charset="0"/>
              </a:rPr>
              <a:t>The University of Texas at Austin</a:t>
            </a:r>
            <a:endParaRPr lang="en-US" sz="3200" b="1" dirty="0">
              <a:solidFill>
                <a:schemeClr val="accent6">
                  <a:lumMod val="75000"/>
                </a:schemeClr>
              </a:solidFill>
              <a:latin typeface="Times New Roman" pitchFamily="18" charset="0"/>
              <a:cs typeface="Times New Roman" pitchFamily="18" charset="0"/>
            </a:endParaRPr>
          </a:p>
        </p:txBody>
      </p:sp>
      <p:sp>
        <p:nvSpPr>
          <p:cNvPr id="9" name="TextBox 8"/>
          <p:cNvSpPr txBox="1"/>
          <p:nvPr/>
        </p:nvSpPr>
        <p:spPr>
          <a:xfrm>
            <a:off x="914400" y="4114800"/>
            <a:ext cx="7315200" cy="830997"/>
          </a:xfrm>
          <a:prstGeom prst="rect">
            <a:avLst/>
          </a:prstGeom>
          <a:noFill/>
          <a:ln>
            <a:noFill/>
          </a:ln>
        </p:spPr>
        <p:txBody>
          <a:bodyPr wrap="square" rtlCol="0">
            <a:spAutoFit/>
          </a:bodyPr>
          <a:lstStyle/>
          <a:p>
            <a:pPr algn="ctr"/>
            <a:r>
              <a:rPr lang="en-US" sz="2400" b="1" dirty="0" smtClean="0">
                <a:latin typeface="Times New Roman" pitchFamily="18" charset="0"/>
                <a:cs typeface="Times New Roman" pitchFamily="18" charset="0"/>
              </a:rPr>
              <a:t>Sponsored by the Department of Energy through the PSAAP Program</a:t>
            </a:r>
            <a:endParaRPr lang="en-US" sz="2400" b="1" dirty="0">
              <a:latin typeface="Times New Roman" pitchFamily="18" charset="0"/>
              <a:cs typeface="Times New Roman" pitchFamily="18" charset="0"/>
            </a:endParaRPr>
          </a:p>
        </p:txBody>
      </p:sp>
      <p:pic>
        <p:nvPicPr>
          <p:cNvPr id="52225" name="Picture 1"/>
          <p:cNvPicPr>
            <a:picLocks noChangeAspect="1" noChangeArrowheads="1"/>
          </p:cNvPicPr>
          <p:nvPr/>
        </p:nvPicPr>
        <p:blipFill>
          <a:blip r:embed="rId2" cstate="print"/>
          <a:srcRect l="17187" t="14583" r="42969" b="72917"/>
          <a:stretch>
            <a:fillRect/>
          </a:stretch>
        </p:blipFill>
        <p:spPr bwMode="auto">
          <a:xfrm>
            <a:off x="558800" y="5478363"/>
            <a:ext cx="2331720" cy="548640"/>
          </a:xfrm>
          <a:prstGeom prst="rect">
            <a:avLst/>
          </a:prstGeom>
          <a:noFill/>
          <a:ln w="9525">
            <a:noFill/>
            <a:miter lim="800000"/>
            <a:headEnd/>
            <a:tailEnd/>
          </a:ln>
        </p:spPr>
      </p:pic>
      <p:sp>
        <p:nvSpPr>
          <p:cNvPr id="6" name="TextBox 5"/>
          <p:cNvSpPr txBox="1"/>
          <p:nvPr/>
        </p:nvSpPr>
        <p:spPr>
          <a:xfrm>
            <a:off x="0" y="6027003"/>
            <a:ext cx="3860800"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Predictive Engineering and Computational Sciences</a:t>
            </a:r>
            <a:endParaRPr lang="en-US" sz="2400" b="1" dirty="0">
              <a:latin typeface="Times New Roman" pitchFamily="18" charset="0"/>
              <a:cs typeface="Times New Roman" pitchFamily="18" charset="0"/>
            </a:endParaRP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535" y="5136841"/>
            <a:ext cx="1809579" cy="96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16650" y="6026078"/>
            <a:ext cx="2927350"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Computational Fluid Physics Laboratory</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80647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960" t="19652" r="6630" b="38587"/>
          <a:stretch/>
        </p:blipFill>
        <p:spPr bwMode="auto">
          <a:xfrm>
            <a:off x="0" y="3376830"/>
            <a:ext cx="374547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31" t="19652" r="47226" b="38587"/>
          <a:stretch/>
        </p:blipFill>
        <p:spPr bwMode="auto">
          <a:xfrm>
            <a:off x="0" y="459740"/>
            <a:ext cx="3211112"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Quantity of Interest (QoI)</a:t>
            </a:r>
            <a:endParaRPr lang="en-US" sz="3600" b="1" dirty="0">
              <a:latin typeface="Times New Roman" pitchFamily="18" charset="0"/>
              <a:ea typeface="Tahoma" pitchFamily="34" charset="0"/>
              <a:cs typeface="Times New Roman" pitchFamily="18" charset="0"/>
            </a:endParaRPr>
          </a:p>
        </p:txBody>
      </p:sp>
      <p:sp>
        <p:nvSpPr>
          <p:cNvPr id="10" name="Rectangle 9"/>
          <p:cNvSpPr/>
          <p:nvPr/>
        </p:nvSpPr>
        <p:spPr>
          <a:xfrm>
            <a:off x="0" y="6519446"/>
            <a:ext cx="9283700" cy="338554"/>
          </a:xfrm>
          <a:prstGeom prst="rect">
            <a:avLst/>
          </a:prstGeom>
        </p:spPr>
        <p:txBody>
          <a:bodyPr wrap="square">
            <a:spAutoFit/>
          </a:bodyPr>
          <a:lstStyle/>
          <a:p>
            <a:r>
              <a:rPr lang="en-US" sz="1600" b="1"/>
              <a:t>J. Grinstead, M. Wilder, </a:t>
            </a:r>
            <a:r>
              <a:rPr lang="en-US" sz="1600" b="1" smtClean="0"/>
              <a:t>J</a:t>
            </a:r>
            <a:r>
              <a:rPr lang="en-US" sz="1600" b="1"/>
              <a:t>. Olejniczak, D. Bogdanoff, G. Allen, and K. Danf, </a:t>
            </a:r>
            <a:r>
              <a:rPr lang="en-US" sz="1600" b="1" smtClean="0"/>
              <a:t>AIAA </a:t>
            </a:r>
            <a:r>
              <a:rPr lang="en-US" sz="1600" b="1"/>
              <a:t>Paper 2008-1244, 2008.</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84" t="9009" r="8374" b="5877"/>
          <a:stretch/>
        </p:blipFill>
        <p:spPr bwMode="auto">
          <a:xfrm>
            <a:off x="4330499" y="2479560"/>
            <a:ext cx="4521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440323" y="652792"/>
            <a:ext cx="4515852" cy="1815882"/>
          </a:xfrm>
          <a:prstGeom prst="rect">
            <a:avLst/>
          </a:prstGeom>
          <a:noFill/>
        </p:spPr>
        <p:txBody>
          <a:bodyPr vert="horz" wrap="none" rtlCol="0">
            <a:spAutoFit/>
          </a:bodyPr>
          <a:lstStyle/>
          <a:p>
            <a:r>
              <a:rPr lang="en-US" sz="2800" b="1" dirty="0" smtClean="0"/>
              <a:t>We cannot yet simulate EAST</a:t>
            </a:r>
          </a:p>
          <a:p>
            <a:r>
              <a:rPr lang="en-US" sz="2800" b="1" dirty="0"/>
              <a:t>o</a:t>
            </a:r>
            <a:r>
              <a:rPr lang="en-US" sz="2800" b="1" dirty="0" smtClean="0"/>
              <a:t>r other shock tube results, </a:t>
            </a:r>
          </a:p>
          <a:p>
            <a:r>
              <a:rPr lang="en-US" sz="2800" b="1" dirty="0" smtClean="0"/>
              <a:t>so we must choose a </a:t>
            </a:r>
          </a:p>
          <a:p>
            <a:r>
              <a:rPr lang="en-US" sz="2800" b="1" dirty="0" smtClean="0"/>
              <a:t>temporary, surrogate </a:t>
            </a:r>
            <a:r>
              <a:rPr lang="en-US" sz="2800" b="1" dirty="0" err="1" smtClean="0"/>
              <a:t>QoI</a:t>
            </a:r>
            <a:r>
              <a:rPr lang="en-US" sz="2800" b="1" dirty="0" smtClean="0"/>
              <a:t>.</a:t>
            </a:r>
            <a:endParaRPr lang="en-US" sz="2800" b="1" dirty="0"/>
          </a:p>
        </p:txBody>
      </p:sp>
      <p:sp>
        <p:nvSpPr>
          <p:cNvPr id="3" name="TextBox 2"/>
          <p:cNvSpPr txBox="1"/>
          <p:nvPr/>
        </p:nvSpPr>
        <p:spPr>
          <a:xfrm>
            <a:off x="7115606" y="3160017"/>
            <a:ext cx="755335" cy="1569660"/>
          </a:xfrm>
          <a:prstGeom prst="rect">
            <a:avLst/>
          </a:prstGeom>
          <a:noFill/>
        </p:spPr>
        <p:txBody>
          <a:bodyPr wrap="none" rtlCol="0">
            <a:spAutoFit/>
          </a:bodyPr>
          <a:lstStyle/>
          <a:p>
            <a:r>
              <a:rPr lang="en-US" sz="9600" smtClean="0">
                <a:solidFill>
                  <a:srgbClr val="C00000"/>
                </a:solidFill>
              </a:rPr>
              <a:t>?</a:t>
            </a:r>
            <a:endParaRPr lang="en-US" sz="9600">
              <a:solidFill>
                <a:srgbClr val="C00000"/>
              </a:solidFill>
            </a:endParaRPr>
          </a:p>
        </p:txBody>
      </p:sp>
    </p:spTree>
    <p:extLst>
      <p:ext uri="{BB962C8B-B14F-4D97-AF65-F5344CB8AC3E}">
        <p14:creationId xmlns:p14="http://schemas.microsoft.com/office/powerpoint/2010/main" val="2213323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mc:AlternateContent xmlns:mc="http://schemas.openxmlformats.org/markup-compatibility/2006" xmlns:a14="http://schemas.microsoft.com/office/drawing/2010/main">
        <mc:Choice Requires="a14">
          <p:sp>
            <p:nvSpPr>
              <p:cNvPr id="9" name="TextBox 8"/>
              <p:cNvSpPr txBox="1"/>
              <p:nvPr/>
            </p:nvSpPr>
            <p:spPr>
              <a:xfrm>
                <a:off x="6175484" y="3572875"/>
                <a:ext cx="2549416" cy="1815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a:rPr>
                          </m:ctrlPr>
                        </m:dPr>
                        <m:e>
                          <m:r>
                            <a:rPr lang="en-US" sz="2400" b="1" i="1" smtClean="0">
                              <a:latin typeface="Cambria Math"/>
                              <a:ea typeface="Cambria Math"/>
                            </a:rPr>
                            <m:t>𝑸𝒐𝑰</m:t>
                          </m:r>
                        </m:e>
                      </m:d>
                      <m:r>
                        <a:rPr lang="en-US" sz="2400" b="1" i="1" smtClean="0">
                          <a:latin typeface="Cambria Math"/>
                        </a:rPr>
                        <m:t>=</m:t>
                      </m:r>
                      <m:d>
                        <m:dPr>
                          <m:begChr m:val="{"/>
                          <m:endChr m:val="}"/>
                          <m:ctrlPr>
                            <a:rPr lang="en-US" sz="2400" b="1" i="1" smtClean="0">
                              <a:latin typeface="Cambria Math"/>
                            </a:rPr>
                          </m:ctrlPr>
                        </m:dP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𝟏</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𝟐</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𝟑</m:t>
                                                </m:r>
                                              </m:sub>
                                            </m:sSub>
                                          </m:e>
                                        </m:mr>
                                        <m:mr>
                                          <m:e>
                                            <m:r>
                                              <a:rPr lang="en-US" sz="2400" b="1" i="1">
                                                <a:latin typeface="Cambria Math"/>
                                              </a:rPr>
                                              <m:t>⋮</m:t>
                                            </m:r>
                                          </m:e>
                                        </m:mr>
                                      </m:m>
                                    </m:e>
                                  </m:mr>
                                </m:m>
                              </m:e>
                            </m:m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𝒏</m:t>
                                    </m:r>
                                  </m:sub>
                                </m:sSub>
                              </m:e>
                            </m:mr>
                          </m:m>
                        </m:e>
                      </m:d>
                    </m:oMath>
                  </m:oMathPara>
                </a14:m>
                <a:endParaRPr lang="en-US" sz="2400" b="1"/>
              </a:p>
            </p:txBody>
          </p:sp>
        </mc:Choice>
        <mc:Fallback xmlns="">
          <p:sp>
            <p:nvSpPr>
              <p:cNvPr id="9" name="TextBox 8"/>
              <p:cNvSpPr txBox="1">
                <a:spLocks noRot="1" noChangeAspect="1" noMove="1" noResize="1" noEditPoints="1" noAdjustHandles="1" noChangeArrowheads="1" noChangeShapeType="1" noTextEdit="1"/>
              </p:cNvSpPr>
              <p:nvPr/>
            </p:nvSpPr>
            <p:spPr>
              <a:xfrm>
                <a:off x="6175484" y="3572875"/>
                <a:ext cx="2549416" cy="1815369"/>
              </a:xfrm>
              <a:prstGeom prst="rect">
                <a:avLst/>
              </a:prstGeom>
              <a:blipFill rotWithShape="1">
                <a:blip r:embed="rId2"/>
                <a:stretch>
                  <a:fillRect/>
                </a:stretch>
              </a:blipFill>
            </p:spPr>
            <p:txBody>
              <a:bodyPr/>
              <a:lstStyle/>
              <a:p>
                <a:r>
                  <a:rPr lang="en-US">
                    <a:noFill/>
                  </a:rPr>
                  <a:t> </a:t>
                </a:r>
              </a:p>
            </p:txBody>
          </p:sp>
        </mc:Fallback>
      </mc:AlternateContent>
      <p:sp>
        <p:nvSpPr>
          <p:cNvPr id="11" name="TextBox 10"/>
          <p:cNvSpPr txBox="1"/>
          <p:nvPr/>
        </p:nvSpPr>
        <p:spPr>
          <a:xfrm>
            <a:off x="0" y="-1"/>
            <a:ext cx="91440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Sensitivity Analysis - Scalar vs. Vector QoI</a:t>
            </a:r>
            <a:endParaRPr lang="en-US" sz="3600" b="1" dirty="0">
              <a:latin typeface="Times New Roman" pitchFamily="18" charset="0"/>
              <a:ea typeface="Tahoma" pitchFamily="34" charset="0"/>
              <a:cs typeface="Times New Roman" pitchFamily="18" charset="0"/>
            </a:endParaRPr>
          </a:p>
        </p:txBody>
      </p:sp>
      <p:sp>
        <p:nvSpPr>
          <p:cNvPr id="12" name="Text Box 9"/>
          <p:cNvSpPr txBox="1">
            <a:spLocks noChangeArrowheads="1"/>
          </p:cNvSpPr>
          <p:nvPr/>
        </p:nvSpPr>
        <p:spPr bwMode="auto">
          <a:xfrm>
            <a:off x="584200" y="646330"/>
            <a:ext cx="7835900" cy="907941"/>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r>
              <a:rPr lang="en-US" sz="2400" dirty="0" smtClean="0"/>
              <a:t>The </a:t>
            </a:r>
            <a:r>
              <a:rPr lang="en-US" sz="2400" dirty="0"/>
              <a:t>density of </a:t>
            </a:r>
            <a:r>
              <a:rPr lang="en-US" sz="2400" dirty="0" smtClean="0"/>
              <a:t>NO (our </a:t>
            </a:r>
            <a:r>
              <a:rPr lang="en-US" sz="2400" dirty="0" err="1"/>
              <a:t>QoI</a:t>
            </a:r>
            <a:r>
              <a:rPr lang="en-US" sz="2400" dirty="0"/>
              <a:t> for this </a:t>
            </a:r>
            <a:r>
              <a:rPr lang="en-US" sz="2400" dirty="0" smtClean="0"/>
              <a:t>work</a:t>
            </a:r>
            <a:r>
              <a:rPr lang="en-US" sz="2400" dirty="0"/>
              <a:t>)</a:t>
            </a:r>
            <a:r>
              <a:rPr lang="en-US" sz="2400" dirty="0" smtClean="0"/>
              <a:t> is a vector, with values over a range of points in space.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8508" y="1828800"/>
            <a:ext cx="5656976"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0563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Methods</a:t>
            </a:r>
            <a:endParaRPr lang="en-US" sz="3600" b="1">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3" name="Text Box 9"/>
              <p:cNvSpPr txBox="1">
                <a:spLocks noChangeArrowheads="1"/>
              </p:cNvSpPr>
              <p:nvPr/>
            </p:nvSpPr>
            <p:spPr bwMode="auto">
              <a:xfrm>
                <a:off x="584200" y="833438"/>
                <a:ext cx="7708900" cy="5030929"/>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r>
                  <a:rPr lang="en-US" sz="2800" smtClean="0"/>
                  <a:t>Two </a:t>
                </a:r>
                <a:r>
                  <a:rPr lang="en-US" sz="2800"/>
                  <a:t>measures </a:t>
                </a:r>
                <a:r>
                  <a:rPr lang="en-US" sz="2800" smtClean="0"/>
                  <a:t>for sensitivity </a:t>
                </a:r>
                <a:r>
                  <a:rPr lang="en-US" sz="2800"/>
                  <a:t>were used in this work.</a:t>
                </a:r>
              </a:p>
              <a:p>
                <a:pPr eaLnBrk="0" hangingPunct="0">
                  <a:buFontTx/>
                  <a:buChar char="•"/>
                </a:pPr>
                <a:r>
                  <a:rPr lang="en-US" sz="2800" smtClean="0"/>
                  <a:t> Pearson correlation coefficients:</a:t>
                </a:r>
              </a:p>
              <a:p>
                <a:pPr eaLnBrk="0" hangingPunct="0"/>
                <a14:m>
                  <m:oMathPara xmlns:m="http://schemas.openxmlformats.org/officeDocument/2006/math">
                    <m:oMathParaPr>
                      <m:jc m:val="center"/>
                    </m:oMathParaPr>
                    <m:oMath xmlns:m="http://schemas.openxmlformats.org/officeDocument/2006/math">
                      <m:r>
                        <a:rPr lang="en-US" sz="2000" i="1">
                          <a:latin typeface="Cambria Math"/>
                        </a:rPr>
                        <m:t>𝑟</m:t>
                      </m:r>
                      <m:r>
                        <a:rPr lang="en-US" sz="2000" i="1">
                          <a:latin typeface="Cambria Math"/>
                        </a:rPr>
                        <m:t>=</m:t>
                      </m:r>
                      <m:f>
                        <m:fPr>
                          <m:ctrlPr>
                            <a:rPr lang="en-US" sz="2000" i="1">
                              <a:latin typeface="Cambria Math"/>
                            </a:rPr>
                          </m:ctrlPr>
                        </m:fPr>
                        <m:num>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𝑛</m:t>
                              </m:r>
                            </m:sup>
                            <m:e>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𝑋</m:t>
                                  </m:r>
                                </m:e>
                              </m:acc>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r>
                                <a:rPr lang="en-US" sz="2000" i="1">
                                  <a:latin typeface="Cambria Math"/>
                                </a:rPr>
                                <m:t>)</m:t>
                              </m:r>
                            </m:e>
                          </m:nary>
                        </m:num>
                        <m:den>
                          <m:rad>
                            <m:radPr>
                              <m:degHide m:val="on"/>
                              <m:ctrlPr>
                                <a:rPr lang="en-US" sz="2000" i="1">
                                  <a:latin typeface="Cambria Math"/>
                                </a:rPr>
                              </m:ctrlPr>
                            </m:radPr>
                            <m:deg/>
                            <m:e>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𝑛</m:t>
                                  </m:r>
                                </m:sup>
                                <m:e>
                                  <m:sSup>
                                    <m:sSupPr>
                                      <m:ctrlPr>
                                        <a:rPr lang="en-US" sz="2000" i="1">
                                          <a:latin typeface="Cambria Math"/>
                                        </a:rPr>
                                      </m:ctrlPr>
                                    </m:sSupPr>
                                    <m:e>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𝑋</m:t>
                                          </m:r>
                                        </m:e>
                                      </m:acc>
                                      <m:r>
                                        <a:rPr lang="en-US" sz="2000" i="1">
                                          <a:latin typeface="Cambria Math"/>
                                        </a:rPr>
                                        <m:t>)</m:t>
                                      </m:r>
                                    </m:e>
                                    <m:sup>
                                      <m:r>
                                        <a:rPr lang="en-US" sz="2000" i="1">
                                          <a:latin typeface="Cambria Math"/>
                                        </a:rPr>
                                        <m:t>2</m:t>
                                      </m:r>
                                    </m:sup>
                                  </m:sSup>
                                </m:e>
                              </m:nary>
                            </m:e>
                          </m:rad>
                          <m:rad>
                            <m:radPr>
                              <m:degHide m:val="on"/>
                              <m:ctrlPr>
                                <a:rPr lang="en-US" sz="2000" i="1">
                                  <a:latin typeface="Cambria Math"/>
                                </a:rPr>
                              </m:ctrlPr>
                            </m:radPr>
                            <m:deg/>
                            <m:e>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𝑛</m:t>
                                  </m:r>
                                </m:sup>
                                <m:e>
                                  <m:sSup>
                                    <m:sSupPr>
                                      <m:ctrlPr>
                                        <a:rPr lang="en-US" sz="2000" i="1">
                                          <a:latin typeface="Cambria Math"/>
                                        </a:rPr>
                                      </m:ctrlPr>
                                    </m:sSupPr>
                                    <m:e>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r>
                                        <a:rPr lang="en-US" sz="2000" i="1">
                                          <a:latin typeface="Cambria Math"/>
                                        </a:rPr>
                                        <m:t>)</m:t>
                                      </m:r>
                                    </m:e>
                                    <m:sup>
                                      <m:r>
                                        <a:rPr lang="en-US" sz="2000" i="1">
                                          <a:latin typeface="Cambria Math"/>
                                        </a:rPr>
                                        <m:t>2</m:t>
                                      </m:r>
                                    </m:sup>
                                  </m:sSup>
                                </m:e>
                              </m:nary>
                            </m:e>
                          </m:rad>
                        </m:den>
                      </m:f>
                    </m:oMath>
                  </m:oMathPara>
                </a14:m>
                <a:endParaRPr lang="en-US" sz="2000" smtClean="0"/>
              </a:p>
              <a:p>
                <a:pPr eaLnBrk="0" hangingPunct="0">
                  <a:buFontTx/>
                  <a:buChar char="•"/>
                </a:pPr>
                <a:r>
                  <a:rPr lang="en-US" sz="2800"/>
                  <a:t> </a:t>
                </a:r>
                <a:r>
                  <a:rPr lang="en-US" sz="2800" smtClean="0"/>
                  <a:t>The mutual information:</a:t>
                </a:r>
              </a:p>
              <a:p>
                <a:pPr eaLnBrk="0" hangingPunct="0"/>
                <a14:m>
                  <m:oMathPara xmlns:m="http://schemas.openxmlformats.org/officeDocument/2006/math">
                    <m:oMathParaPr>
                      <m:jc m:val="centerGroup"/>
                    </m:oMathParaPr>
                    <m:oMath xmlns:m="http://schemas.openxmlformats.org/officeDocument/2006/math">
                      <m:r>
                        <a:rPr lang="en-US" sz="2000" i="1">
                          <a:latin typeface="Cambria Math"/>
                        </a:rPr>
                        <m:t>𝐼</m:t>
                      </m:r>
                      <m:d>
                        <m:dPr>
                          <m:ctrlPr>
                            <a:rPr lang="en-US" sz="2000" i="1">
                              <a:latin typeface="Cambria Math"/>
                            </a:rPr>
                          </m:ctrlPr>
                        </m:dPr>
                        <m:e>
                          <m:sSub>
                            <m:sSubPr>
                              <m:ctrlPr>
                                <a:rPr lang="en-US" sz="2000" i="1">
                                  <a:latin typeface="Cambria Math"/>
                                </a:rPr>
                              </m:ctrlPr>
                            </m:sSubPr>
                            <m:e>
                              <m:r>
                                <a:rPr lang="en-US" sz="2000" i="1">
                                  <a:latin typeface="Cambria Math"/>
                                </a:rPr>
                                <m:t>𝜃</m:t>
                              </m:r>
                            </m:e>
                            <m:sub>
                              <m:r>
                                <a:rPr lang="en-US" sz="2000" i="1">
                                  <a:latin typeface="Cambria Math"/>
                                </a:rPr>
                                <m:t>1</m:t>
                              </m:r>
                            </m:sub>
                          </m:sSub>
                          <m:r>
                            <a:rPr lang="en-US" sz="2000" i="1">
                              <a:latin typeface="Cambria Math"/>
                            </a:rPr>
                            <m:t>,</m:t>
                          </m:r>
                          <m:r>
                            <a:rPr lang="en-US" sz="2000" i="1">
                              <a:latin typeface="Cambria Math"/>
                            </a:rPr>
                            <m:t>𝑄𝑜𝐼</m:t>
                          </m:r>
                        </m:e>
                      </m:d>
                      <m:r>
                        <a:rPr lang="en-US" sz="2000" i="1">
                          <a:latin typeface="Cambria Math"/>
                        </a:rPr>
                        <m:t>=</m:t>
                      </m:r>
                      <m:nary>
                        <m:naryPr>
                          <m:limLoc m:val="undOvr"/>
                          <m:ctrlPr>
                            <a:rPr lang="en-US" sz="2000" i="1">
                              <a:latin typeface="Cambria Math"/>
                            </a:rPr>
                          </m:ctrlPr>
                        </m:naryPr>
                        <m:sub>
                          <m:sSub>
                            <m:sSubPr>
                              <m:ctrlPr>
                                <a:rPr lang="en-US" sz="2000" i="1">
                                  <a:latin typeface="Cambria Math"/>
                                </a:rPr>
                              </m:ctrlPr>
                            </m:sSubPr>
                            <m:e>
                              <m:r>
                                <a:rPr lang="en-US" sz="2000" i="1">
                                  <a:latin typeface="Cambria Math"/>
                                </a:rPr>
                                <m:t>𝜃</m:t>
                              </m:r>
                            </m:e>
                            <m:sub>
                              <m:r>
                                <a:rPr lang="en-US" sz="2000" i="1">
                                  <a:latin typeface="Cambria Math"/>
                                </a:rPr>
                                <m:t>1</m:t>
                              </m:r>
                            </m:sub>
                          </m:sSub>
                        </m:sub>
                        <m:sup>
                          <m:r>
                            <a:rPr lang="en-US" sz="2000" i="1">
                              <a:latin typeface="Cambria Math"/>
                            </a:rPr>
                            <m:t> </m:t>
                          </m:r>
                        </m:sup>
                        <m:e>
                          <m:nary>
                            <m:naryPr>
                              <m:limLoc m:val="undOvr"/>
                              <m:ctrlPr>
                                <a:rPr lang="en-US" sz="2000" i="1">
                                  <a:latin typeface="Cambria Math"/>
                                </a:rPr>
                              </m:ctrlPr>
                            </m:naryPr>
                            <m:sub>
                              <m:r>
                                <a:rPr lang="en-US" sz="2000" i="1">
                                  <a:latin typeface="Cambria Math"/>
                                </a:rPr>
                                <m:t>𝑄𝑜𝐼</m:t>
                              </m:r>
                            </m:sub>
                            <m:sup>
                              <m:r>
                                <a:rPr lang="en-US" sz="2000" i="1">
                                  <a:latin typeface="Cambria Math"/>
                                </a:rPr>
                                <m:t> </m:t>
                              </m:r>
                            </m:sup>
                            <m:e>
                              <m:r>
                                <a:rPr lang="en-US" sz="2000" i="1">
                                  <a:latin typeface="Cambria Math"/>
                                </a:rPr>
                                <m:t>𝑝</m:t>
                              </m:r>
                              <m:d>
                                <m:dPr>
                                  <m:ctrlPr>
                                    <a:rPr lang="en-US" sz="2000" i="1">
                                      <a:latin typeface="Cambria Math"/>
                                    </a:rPr>
                                  </m:ctrlPr>
                                </m:dPr>
                                <m:e>
                                  <m:sSub>
                                    <m:sSubPr>
                                      <m:ctrlPr>
                                        <a:rPr lang="en-US" sz="2000" i="1">
                                          <a:latin typeface="Cambria Math"/>
                                        </a:rPr>
                                      </m:ctrlPr>
                                    </m:sSubPr>
                                    <m:e>
                                      <m:r>
                                        <a:rPr lang="en-US" sz="2000" i="1">
                                          <a:latin typeface="Cambria Math"/>
                                        </a:rPr>
                                        <m:t>𝜃</m:t>
                                      </m:r>
                                    </m:e>
                                    <m:sub>
                                      <m:r>
                                        <a:rPr lang="en-US" sz="2000" i="1">
                                          <a:latin typeface="Cambria Math"/>
                                        </a:rPr>
                                        <m:t>1</m:t>
                                      </m:r>
                                    </m:sub>
                                  </m:sSub>
                                  <m:r>
                                    <a:rPr lang="en-US" sz="2000" i="1">
                                      <a:latin typeface="Cambria Math"/>
                                    </a:rPr>
                                    <m:t>,</m:t>
                                  </m:r>
                                  <m:r>
                                    <a:rPr lang="en-US" sz="2000" i="1">
                                      <a:latin typeface="Cambria Math"/>
                                    </a:rPr>
                                    <m:t>𝑄𝑜𝐼</m:t>
                                  </m:r>
                                </m:e>
                              </m:d>
                              <m:d>
                                <m:dPr>
                                  <m:begChr m:val="["/>
                                  <m:endChr m:val="]"/>
                                  <m:ctrlPr>
                                    <a:rPr lang="en-US" sz="2000" i="1">
                                      <a:latin typeface="Cambria Math"/>
                                    </a:rPr>
                                  </m:ctrlPr>
                                </m:dPr>
                                <m:e>
                                  <m:r>
                                    <a:rPr lang="en-US" sz="2000" i="1">
                                      <a:latin typeface="Cambria Math"/>
                                    </a:rPr>
                                    <m:t>𝑙𝑛</m:t>
                                  </m:r>
                                  <m:d>
                                    <m:dPr>
                                      <m:ctrlPr>
                                        <a:rPr lang="en-US" sz="2000" i="1">
                                          <a:latin typeface="Cambria Math"/>
                                        </a:rPr>
                                      </m:ctrlPr>
                                    </m:dPr>
                                    <m:e>
                                      <m:f>
                                        <m:fPr>
                                          <m:ctrlPr>
                                            <a:rPr lang="en-US" sz="2000" i="1">
                                              <a:latin typeface="Cambria Math"/>
                                            </a:rPr>
                                          </m:ctrlPr>
                                        </m:fPr>
                                        <m:num>
                                          <m:r>
                                            <a:rPr lang="en-US" sz="2000" i="1">
                                              <a:latin typeface="Cambria Math"/>
                                            </a:rPr>
                                            <m:t>𝑝</m:t>
                                          </m:r>
                                          <m:r>
                                            <a:rPr lang="en-US" sz="2000" i="1">
                                              <a:latin typeface="Cambria Math"/>
                                            </a:rPr>
                                            <m:t>(</m:t>
                                          </m:r>
                                          <m:sSub>
                                            <m:sSubPr>
                                              <m:ctrlPr>
                                                <a:rPr lang="en-US" sz="2000" i="1">
                                                  <a:latin typeface="Cambria Math"/>
                                                </a:rPr>
                                              </m:ctrlPr>
                                            </m:sSubPr>
                                            <m:e>
                                              <m:r>
                                                <a:rPr lang="en-US" sz="2000" i="1">
                                                  <a:latin typeface="Cambria Math"/>
                                                </a:rPr>
                                                <m:t>𝜃</m:t>
                                              </m:r>
                                            </m:e>
                                            <m:sub>
                                              <m:r>
                                                <a:rPr lang="en-US" sz="2000" i="1">
                                                  <a:latin typeface="Cambria Math"/>
                                                </a:rPr>
                                                <m:t>1</m:t>
                                              </m:r>
                                            </m:sub>
                                          </m:sSub>
                                          <m:r>
                                            <a:rPr lang="en-US" sz="2000" i="1">
                                              <a:latin typeface="Cambria Math"/>
                                            </a:rPr>
                                            <m:t>,</m:t>
                                          </m:r>
                                          <m:r>
                                            <a:rPr lang="en-US" sz="2000" i="1">
                                              <a:latin typeface="Cambria Math"/>
                                            </a:rPr>
                                            <m:t>𝑄𝑜𝐼</m:t>
                                          </m:r>
                                          <m:r>
                                            <a:rPr lang="en-US" sz="2000" i="1">
                                              <a:latin typeface="Cambria Math"/>
                                            </a:rPr>
                                            <m:t>)</m:t>
                                          </m:r>
                                        </m:num>
                                        <m:den>
                                          <m:r>
                                            <a:rPr lang="en-US" sz="2000" i="1">
                                              <a:latin typeface="Cambria Math"/>
                                            </a:rPr>
                                            <m:t>𝑝</m:t>
                                          </m:r>
                                          <m:d>
                                            <m:dPr>
                                              <m:ctrlPr>
                                                <a:rPr lang="en-US" sz="2000" i="1">
                                                  <a:latin typeface="Cambria Math"/>
                                                </a:rPr>
                                              </m:ctrlPr>
                                            </m:dPr>
                                            <m:e>
                                              <m:sSub>
                                                <m:sSubPr>
                                                  <m:ctrlPr>
                                                    <a:rPr lang="en-US" sz="2000" i="1">
                                                      <a:latin typeface="Cambria Math"/>
                                                    </a:rPr>
                                                  </m:ctrlPr>
                                                </m:sSubPr>
                                                <m:e>
                                                  <m:r>
                                                    <a:rPr lang="en-US" sz="2000" i="1">
                                                      <a:latin typeface="Cambria Math"/>
                                                    </a:rPr>
                                                    <m:t>𝜃</m:t>
                                                  </m:r>
                                                </m:e>
                                                <m:sub>
                                                  <m:r>
                                                    <a:rPr lang="en-US" sz="2000" i="1">
                                                      <a:latin typeface="Cambria Math"/>
                                                    </a:rPr>
                                                    <m:t>1</m:t>
                                                  </m:r>
                                                </m:sub>
                                              </m:sSub>
                                            </m:e>
                                          </m:d>
                                          <m:r>
                                            <a:rPr lang="en-US" sz="2000" i="1">
                                              <a:latin typeface="Cambria Math"/>
                                            </a:rPr>
                                            <m:t>𝑝</m:t>
                                          </m:r>
                                          <m:r>
                                            <a:rPr lang="en-US" sz="2000" i="1">
                                              <a:latin typeface="Cambria Math"/>
                                            </a:rPr>
                                            <m:t>(</m:t>
                                          </m:r>
                                          <m:r>
                                            <a:rPr lang="en-US" sz="2000" i="1">
                                              <a:latin typeface="Cambria Math"/>
                                            </a:rPr>
                                            <m:t>𝑄𝑜𝐼</m:t>
                                          </m:r>
                                          <m:r>
                                            <a:rPr lang="en-US" sz="2000" i="1">
                                              <a:latin typeface="Cambria Math"/>
                                            </a:rPr>
                                            <m:t>)</m:t>
                                          </m:r>
                                        </m:den>
                                      </m:f>
                                    </m:e>
                                  </m:d>
                                </m:e>
                              </m:d>
                            </m:e>
                          </m:nary>
                        </m:e>
                      </m:nary>
                      <m:r>
                        <a:rPr lang="en-US" sz="2000" i="1">
                          <a:latin typeface="Cambria Math"/>
                        </a:rPr>
                        <m:t>𝑑𝑄𝑜𝐼</m:t>
                      </m:r>
                      <m:r>
                        <a:rPr lang="en-US" sz="2000" i="1">
                          <a:latin typeface="Cambria Math"/>
                        </a:rPr>
                        <m:t> </m:t>
                      </m:r>
                      <m:r>
                        <a:rPr lang="en-US" sz="2000" i="1">
                          <a:latin typeface="Cambria Math"/>
                        </a:rPr>
                        <m:t>𝑑</m:t>
                      </m:r>
                      <m:sSub>
                        <m:sSubPr>
                          <m:ctrlPr>
                            <a:rPr lang="en-US" sz="2000" i="1">
                              <a:latin typeface="Cambria Math"/>
                            </a:rPr>
                          </m:ctrlPr>
                        </m:sSubPr>
                        <m:e>
                          <m:r>
                            <a:rPr lang="en-US" sz="2000" i="1">
                              <a:latin typeface="Cambria Math"/>
                            </a:rPr>
                            <m:t>𝜃</m:t>
                          </m:r>
                        </m:e>
                        <m:sub>
                          <m:r>
                            <a:rPr lang="en-US" sz="2000" i="1">
                              <a:latin typeface="Cambria Math"/>
                            </a:rPr>
                            <m:t>1</m:t>
                          </m:r>
                        </m:sub>
                      </m:sSub>
                    </m:oMath>
                  </m:oMathPara>
                </a14:m>
                <a:endParaRPr lang="en-US" sz="2000" smtClean="0"/>
              </a:p>
              <a:p>
                <a:r>
                  <a:rPr lang="en-US" sz="2800" smtClean="0"/>
                  <a:t>Both </a:t>
                </a:r>
                <a:r>
                  <a:rPr lang="en-US" sz="2800"/>
                  <a:t>measures involve global sensitivity analysis based on a Monte </a:t>
                </a:r>
                <a:r>
                  <a:rPr lang="en-US" sz="2800" smtClean="0"/>
                  <a:t>Carlo sampling </a:t>
                </a:r>
                <a:r>
                  <a:rPr lang="en-US" sz="2800"/>
                  <a:t>of the parameter space, and </a:t>
                </a:r>
                <a:r>
                  <a:rPr lang="en-US" sz="2800" smtClean="0"/>
                  <a:t>thus </a:t>
                </a:r>
                <a:r>
                  <a:rPr lang="en-US" sz="2800"/>
                  <a:t>the same datasets can be</a:t>
                </a:r>
              </a:p>
              <a:p>
                <a:r>
                  <a:rPr lang="en-US" sz="2800"/>
                  <a:t>used to obtain both measures</a:t>
                </a:r>
                <a:r>
                  <a:rPr lang="en-US" sz="2800" smtClean="0"/>
                  <a:t>.</a:t>
                </a:r>
              </a:p>
            </p:txBody>
          </p:sp>
        </mc:Choice>
        <mc:Fallback xmlns="">
          <p:sp>
            <p:nvSpPr>
              <p:cNvPr id="3" name="Text Box 9"/>
              <p:cNvSpPr txBox="1">
                <a:spLocks noRot="1" noChangeAspect="1" noMove="1" noResize="1" noEditPoints="1" noAdjustHandles="1" noChangeArrowheads="1" noChangeShapeType="1" noTextEdit="1"/>
              </p:cNvSpPr>
              <p:nvPr/>
            </p:nvSpPr>
            <p:spPr bwMode="auto">
              <a:xfrm>
                <a:off x="584200" y="833438"/>
                <a:ext cx="7708900" cy="5030929"/>
              </a:xfrm>
              <a:prstGeom prst="rect">
                <a:avLst/>
              </a:prstGeom>
              <a:blipFill rotWithShape="1">
                <a:blip r:embed="rId2"/>
                <a:stretch>
                  <a:fillRect l="-1661" r="-1345" b="-254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55017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1170432"/>
            <a:ext cx="6400800" cy="5690159"/>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0" y="-1"/>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Correlation Coefficient</a:t>
            </a:r>
            <a:endParaRPr lang="en-US" sz="3600" b="1"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935400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1170432"/>
            <a:ext cx="6400800" cy="569016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71600" y="1170432"/>
            <a:ext cx="6400800" cy="569016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5142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814" y="646330"/>
            <a:ext cx="5475203" cy="121719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1173" y="3788722"/>
            <a:ext cx="4786358" cy="106405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8875" y="1976090"/>
            <a:ext cx="5055542" cy="4494257"/>
          </a:xfrm>
          <a:prstGeom prst="rect">
            <a:avLst/>
          </a:prstGeom>
          <a:noFill/>
          <a:ln>
            <a:noFill/>
          </a:ln>
        </p:spPr>
      </p:pic>
      <p:cxnSp>
        <p:nvCxnSpPr>
          <p:cNvPr id="15" name="Straight Connector 14"/>
          <p:cNvCxnSpPr/>
          <p:nvPr/>
        </p:nvCxnSpPr>
        <p:spPr>
          <a:xfrm>
            <a:off x="3405414" y="1976090"/>
            <a:ext cx="0" cy="449425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672114" y="1976090"/>
            <a:ext cx="0" cy="449425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3545114" y="1353019"/>
            <a:ext cx="12700" cy="5117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66175" y="4806513"/>
            <a:ext cx="5068241"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478875" y="5047480"/>
            <a:ext cx="5055542"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1822006" y="4933712"/>
            <a:ext cx="571241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998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000" y="726353"/>
            <a:ext cx="5475203" cy="124824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55990" y="3837090"/>
            <a:ext cx="4883400" cy="115842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9761" y="2071640"/>
            <a:ext cx="5055541" cy="4494257"/>
          </a:xfrm>
          <a:prstGeom prst="rect">
            <a:avLst/>
          </a:prstGeom>
        </p:spPr>
      </p:pic>
      <p:cxnSp>
        <p:nvCxnSpPr>
          <p:cNvPr id="15" name="Straight Connector 14"/>
          <p:cNvCxnSpPr/>
          <p:nvPr/>
        </p:nvCxnSpPr>
        <p:spPr>
          <a:xfrm>
            <a:off x="3416300" y="4902063"/>
            <a:ext cx="0" cy="240967"/>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683000" y="4902063"/>
            <a:ext cx="0" cy="240967"/>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3549650" y="1448570"/>
            <a:ext cx="19050" cy="3453493"/>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16300" y="4902063"/>
            <a:ext cx="266700" cy="0"/>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416300" y="5143030"/>
            <a:ext cx="266700" cy="0"/>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1785710" y="5022546"/>
            <a:ext cx="1630591" cy="0"/>
          </a:xfrm>
          <a:prstGeom prst="straightConnector1">
            <a:avLst/>
          </a:prstGeom>
          <a:ln w="38100">
            <a:solidFill>
              <a:srgbClr val="FF000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934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46" name="Rectangle 45"/>
              <p:cNvSpPr/>
              <p:nvPr/>
            </p:nvSpPr>
            <p:spPr>
              <a:xfrm>
                <a:off x="92000" y="6097214"/>
                <a:ext cx="9143998" cy="760786"/>
              </a:xfrm>
              <a:prstGeom prst="rect">
                <a:avLst/>
              </a:prstGeom>
            </p:spPr>
            <p:txBody>
              <a:bodyPr wrap="square" lIns="0" tIns="0" rIns="0" bIns="0">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𝑰</m:t>
                      </m:r>
                      <m:d>
                        <m:dPr>
                          <m:ctrlPr>
                            <a:rPr lang="en-US" b="1" i="1">
                              <a:latin typeface="Cambria Math"/>
                            </a:rPr>
                          </m:ctrlPr>
                        </m:dPr>
                        <m:e>
                          <m:sSub>
                            <m:sSubPr>
                              <m:ctrlPr>
                                <a:rPr lang="en-US" b="1" i="1">
                                  <a:latin typeface="Cambria Math"/>
                                </a:rPr>
                              </m:ctrlPr>
                            </m:sSubPr>
                            <m:e>
                              <m:r>
                                <a:rPr lang="en-US" b="1" i="1">
                                  <a:latin typeface="Cambria Math"/>
                                </a:rPr>
                                <m:t>𝜽</m:t>
                              </m:r>
                            </m:e>
                            <m:sub>
                              <m:r>
                                <a:rPr lang="en-US" b="1" i="1">
                                  <a:latin typeface="Cambria Math"/>
                                </a:rPr>
                                <m:t>𝟏</m:t>
                              </m:r>
                            </m:sub>
                          </m:sSub>
                          <m:r>
                            <a:rPr lang="en-US" b="1" i="1">
                              <a:latin typeface="Cambria Math"/>
                            </a:rPr>
                            <m:t>,</m:t>
                          </m:r>
                          <m:r>
                            <a:rPr lang="en-US" b="1" i="1">
                              <a:latin typeface="Cambria Math"/>
                            </a:rPr>
                            <m:t>𝑸𝒐𝑰</m:t>
                          </m:r>
                        </m:e>
                      </m:d>
                      <m:r>
                        <a:rPr lang="en-US" b="1" i="1">
                          <a:latin typeface="Cambria Math"/>
                        </a:rPr>
                        <m:t>=</m:t>
                      </m:r>
                      <m:nary>
                        <m:naryPr>
                          <m:limLoc m:val="undOvr"/>
                          <m:ctrlPr>
                            <a:rPr lang="en-US" b="1" i="1">
                              <a:latin typeface="Cambria Math"/>
                            </a:rPr>
                          </m:ctrlPr>
                        </m:naryPr>
                        <m:sub>
                          <m:sSub>
                            <m:sSubPr>
                              <m:ctrlPr>
                                <a:rPr lang="en-US" b="1" i="1">
                                  <a:latin typeface="Cambria Math"/>
                                </a:rPr>
                              </m:ctrlPr>
                            </m:sSubPr>
                            <m:e>
                              <m:r>
                                <a:rPr lang="en-US" b="1" i="1">
                                  <a:latin typeface="Cambria Math"/>
                                </a:rPr>
                                <m:t>𝜽</m:t>
                              </m:r>
                            </m:e>
                            <m:sub>
                              <m:r>
                                <a:rPr lang="en-US" b="1" i="1">
                                  <a:latin typeface="Cambria Math"/>
                                </a:rPr>
                                <m:t>𝟏</m:t>
                              </m:r>
                            </m:sub>
                          </m:sSub>
                        </m:sub>
                        <m:sup>
                          <m:r>
                            <a:rPr lang="en-US" b="1" i="1">
                              <a:latin typeface="Cambria Math"/>
                            </a:rPr>
                            <m:t> </m:t>
                          </m:r>
                        </m:sup>
                        <m:e>
                          <m:nary>
                            <m:naryPr>
                              <m:limLoc m:val="undOvr"/>
                              <m:ctrlPr>
                                <a:rPr lang="en-US" b="1" i="1">
                                  <a:latin typeface="Cambria Math"/>
                                </a:rPr>
                              </m:ctrlPr>
                            </m:naryPr>
                            <m:sub>
                              <m:r>
                                <a:rPr lang="en-US" b="1" i="1">
                                  <a:latin typeface="Cambria Math"/>
                                </a:rPr>
                                <m:t>𝑸𝒐𝑰</m:t>
                              </m:r>
                            </m:sub>
                            <m:sup>
                              <m:r>
                                <a:rPr lang="en-US" b="1" i="1">
                                  <a:latin typeface="Cambria Math"/>
                                </a:rPr>
                                <m:t> </m:t>
                              </m:r>
                            </m:sup>
                            <m:e>
                              <m:r>
                                <a:rPr lang="en-US" b="1" i="1">
                                  <a:latin typeface="Cambria Math"/>
                                </a:rPr>
                                <m:t>𝒑</m:t>
                              </m:r>
                              <m:d>
                                <m:dPr>
                                  <m:ctrlPr>
                                    <a:rPr lang="en-US" b="1" i="1">
                                      <a:latin typeface="Cambria Math"/>
                                    </a:rPr>
                                  </m:ctrlPr>
                                </m:dPr>
                                <m:e>
                                  <m:sSub>
                                    <m:sSubPr>
                                      <m:ctrlPr>
                                        <a:rPr lang="en-US" b="1" i="1">
                                          <a:latin typeface="Cambria Math"/>
                                        </a:rPr>
                                      </m:ctrlPr>
                                    </m:sSubPr>
                                    <m:e>
                                      <m:r>
                                        <a:rPr lang="en-US" b="1" i="1">
                                          <a:latin typeface="Cambria Math"/>
                                        </a:rPr>
                                        <m:t>𝜽</m:t>
                                      </m:r>
                                    </m:e>
                                    <m:sub>
                                      <m:r>
                                        <a:rPr lang="en-US" b="1" i="1">
                                          <a:latin typeface="Cambria Math"/>
                                        </a:rPr>
                                        <m:t>𝟏</m:t>
                                      </m:r>
                                    </m:sub>
                                  </m:sSub>
                                  <m:r>
                                    <a:rPr lang="en-US" b="1" i="1">
                                      <a:latin typeface="Cambria Math"/>
                                    </a:rPr>
                                    <m:t>,</m:t>
                                  </m:r>
                                  <m:r>
                                    <a:rPr lang="en-US" b="1" i="1">
                                      <a:latin typeface="Cambria Math"/>
                                    </a:rPr>
                                    <m:t>𝑸𝒐𝑰</m:t>
                                  </m:r>
                                </m:e>
                              </m:d>
                              <m:d>
                                <m:dPr>
                                  <m:begChr m:val="["/>
                                  <m:endChr m:val="]"/>
                                  <m:ctrlPr>
                                    <a:rPr lang="en-US" b="1" i="1">
                                      <a:latin typeface="Cambria Math"/>
                                    </a:rPr>
                                  </m:ctrlPr>
                                </m:dPr>
                                <m:e>
                                  <m:r>
                                    <a:rPr lang="en-US" b="1" i="1">
                                      <a:latin typeface="Cambria Math"/>
                                    </a:rPr>
                                    <m:t>𝒍𝒏</m:t>
                                  </m:r>
                                  <m:d>
                                    <m:dPr>
                                      <m:ctrlPr>
                                        <a:rPr lang="en-US" b="1" i="1">
                                          <a:latin typeface="Cambria Math"/>
                                        </a:rPr>
                                      </m:ctrlPr>
                                    </m:dPr>
                                    <m:e>
                                      <m:f>
                                        <m:fPr>
                                          <m:ctrlPr>
                                            <a:rPr lang="en-US" b="1" i="1">
                                              <a:latin typeface="Cambria Math"/>
                                            </a:rPr>
                                          </m:ctrlPr>
                                        </m:fPr>
                                        <m:num>
                                          <m:r>
                                            <a:rPr lang="en-US" b="1" i="1">
                                              <a:latin typeface="Cambria Math"/>
                                            </a:rPr>
                                            <m:t>𝒑</m:t>
                                          </m:r>
                                          <m:r>
                                            <a:rPr lang="en-US" b="1" i="1">
                                              <a:latin typeface="Cambria Math"/>
                                            </a:rPr>
                                            <m:t>(</m:t>
                                          </m:r>
                                          <m:sSub>
                                            <m:sSubPr>
                                              <m:ctrlPr>
                                                <a:rPr lang="en-US" b="1" i="1">
                                                  <a:latin typeface="Cambria Math"/>
                                                </a:rPr>
                                              </m:ctrlPr>
                                            </m:sSubPr>
                                            <m:e>
                                              <m:r>
                                                <a:rPr lang="en-US" b="1" i="1">
                                                  <a:latin typeface="Cambria Math"/>
                                                </a:rPr>
                                                <m:t>𝜽</m:t>
                                              </m:r>
                                            </m:e>
                                            <m:sub>
                                              <m:r>
                                                <a:rPr lang="en-US" b="1" i="1">
                                                  <a:latin typeface="Cambria Math"/>
                                                </a:rPr>
                                                <m:t>𝟏</m:t>
                                              </m:r>
                                            </m:sub>
                                          </m:sSub>
                                          <m:r>
                                            <a:rPr lang="en-US" b="1" i="1">
                                              <a:latin typeface="Cambria Math"/>
                                            </a:rPr>
                                            <m:t>,</m:t>
                                          </m:r>
                                          <m:r>
                                            <a:rPr lang="en-US" b="1" i="1">
                                              <a:latin typeface="Cambria Math"/>
                                            </a:rPr>
                                            <m:t>𝑸𝒐𝑰</m:t>
                                          </m:r>
                                          <m:r>
                                            <a:rPr lang="en-US" b="1" i="1">
                                              <a:latin typeface="Cambria Math"/>
                                            </a:rPr>
                                            <m:t>)</m:t>
                                          </m:r>
                                        </m:num>
                                        <m:den>
                                          <m:r>
                                            <a:rPr lang="en-US" b="1" i="1">
                                              <a:latin typeface="Cambria Math"/>
                                            </a:rPr>
                                            <m:t>𝒑</m:t>
                                          </m:r>
                                          <m:d>
                                            <m:dPr>
                                              <m:ctrlPr>
                                                <a:rPr lang="en-US" b="1" i="1">
                                                  <a:latin typeface="Cambria Math"/>
                                                </a:rPr>
                                              </m:ctrlPr>
                                            </m:dPr>
                                            <m:e>
                                              <m:sSub>
                                                <m:sSubPr>
                                                  <m:ctrlPr>
                                                    <a:rPr lang="en-US" b="1" i="1">
                                                      <a:latin typeface="Cambria Math"/>
                                                    </a:rPr>
                                                  </m:ctrlPr>
                                                </m:sSubPr>
                                                <m:e>
                                                  <m:r>
                                                    <a:rPr lang="en-US" b="1" i="1">
                                                      <a:latin typeface="Cambria Math"/>
                                                    </a:rPr>
                                                    <m:t>𝜽</m:t>
                                                  </m:r>
                                                </m:e>
                                                <m:sub>
                                                  <m:r>
                                                    <a:rPr lang="en-US" b="1" i="1">
                                                      <a:latin typeface="Cambria Math"/>
                                                    </a:rPr>
                                                    <m:t>𝟏</m:t>
                                                  </m:r>
                                                </m:sub>
                                              </m:sSub>
                                            </m:e>
                                          </m:d>
                                          <m:r>
                                            <a:rPr lang="en-US" b="1" i="1">
                                              <a:latin typeface="Cambria Math"/>
                                            </a:rPr>
                                            <m:t>𝒑</m:t>
                                          </m:r>
                                          <m:r>
                                            <a:rPr lang="en-US" b="1" i="1">
                                              <a:latin typeface="Cambria Math"/>
                                            </a:rPr>
                                            <m:t>(</m:t>
                                          </m:r>
                                          <m:r>
                                            <a:rPr lang="en-US" b="1" i="1">
                                              <a:latin typeface="Cambria Math"/>
                                            </a:rPr>
                                            <m:t>𝑸𝒐𝑰</m:t>
                                          </m:r>
                                          <m:r>
                                            <a:rPr lang="en-US" b="1" i="1">
                                              <a:latin typeface="Cambria Math"/>
                                            </a:rPr>
                                            <m:t>)</m:t>
                                          </m:r>
                                        </m:den>
                                      </m:f>
                                    </m:e>
                                  </m:d>
                                </m:e>
                              </m:d>
                            </m:e>
                          </m:nary>
                        </m:e>
                      </m:nary>
                      <m:r>
                        <a:rPr lang="en-US" b="1" i="1">
                          <a:latin typeface="Cambria Math"/>
                        </a:rPr>
                        <m:t>𝒅𝑸𝒐𝑰</m:t>
                      </m:r>
                      <m:r>
                        <a:rPr lang="en-US" b="1" i="1">
                          <a:latin typeface="Cambria Math"/>
                        </a:rPr>
                        <m:t> </m:t>
                      </m:r>
                      <m:r>
                        <a:rPr lang="en-US" b="1" i="1">
                          <a:latin typeface="Cambria Math"/>
                        </a:rPr>
                        <m:t>𝒅</m:t>
                      </m:r>
                      <m:sSub>
                        <m:sSubPr>
                          <m:ctrlPr>
                            <a:rPr lang="en-US" b="1" i="1">
                              <a:latin typeface="Cambria Math"/>
                            </a:rPr>
                          </m:ctrlPr>
                        </m:sSubPr>
                        <m:e>
                          <m:r>
                            <a:rPr lang="en-US" b="1" i="1">
                              <a:latin typeface="Cambria Math"/>
                            </a:rPr>
                            <m:t>𝜽</m:t>
                          </m:r>
                        </m:e>
                        <m:sub>
                          <m:r>
                            <a:rPr lang="en-US" b="1" i="1">
                              <a:latin typeface="Cambria Math"/>
                            </a:rPr>
                            <m:t>𝟏</m:t>
                          </m:r>
                        </m:sub>
                      </m:sSub>
                    </m:oMath>
                  </m:oMathPara>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92000" y="6097214"/>
                <a:ext cx="9143998" cy="760786"/>
              </a:xfrm>
              <a:prstGeom prst="rect">
                <a:avLst/>
              </a:prstGeom>
              <a:blipFill rotWithShape="1">
                <a:blip r:embed="rId3"/>
                <a:stretch>
                  <a:fillRect b="-800"/>
                </a:stretch>
              </a:blipFill>
            </p:spPr>
            <p:txBody>
              <a:bodyPr/>
              <a:lstStyle/>
              <a:p>
                <a:r>
                  <a:rPr lang="en-US">
                    <a:noFill/>
                  </a:rPr>
                  <a:t> </a:t>
                </a:r>
              </a:p>
            </p:txBody>
          </p:sp>
        </mc:Fallback>
      </mc:AlternateContent>
      <p:sp>
        <p:nvSpPr>
          <p:cNvPr id="57" name="TextBox 56"/>
          <p:cNvSpPr txBox="1"/>
          <p:nvPr/>
        </p:nvSpPr>
        <p:spPr>
          <a:xfrm>
            <a:off x="5741457" y="3322960"/>
            <a:ext cx="2603500" cy="1200329"/>
          </a:xfrm>
          <a:prstGeom prst="rect">
            <a:avLst/>
          </a:prstGeom>
          <a:noFill/>
        </p:spPr>
        <p:txBody>
          <a:bodyPr wrap="square" rtlCol="0">
            <a:spAutoFit/>
          </a:bodyPr>
          <a:lstStyle/>
          <a:p>
            <a:r>
              <a:rPr lang="en-US" b="1" smtClean="0">
                <a:solidFill>
                  <a:schemeClr val="bg1"/>
                </a:solidFill>
              </a:rPr>
              <a:t>Hypothetical joint </a:t>
            </a:r>
          </a:p>
          <a:p>
            <a:r>
              <a:rPr lang="en-US" b="1" smtClean="0">
                <a:solidFill>
                  <a:schemeClr val="bg1"/>
                </a:solidFill>
              </a:rPr>
              <a:t>PDF for case </a:t>
            </a:r>
          </a:p>
          <a:p>
            <a:r>
              <a:rPr lang="en-US" b="1" smtClean="0">
                <a:solidFill>
                  <a:schemeClr val="bg1"/>
                </a:solidFill>
              </a:rPr>
              <a:t>where the QoI is </a:t>
            </a:r>
          </a:p>
          <a:p>
            <a:r>
              <a:rPr lang="en-US" b="1" smtClean="0">
                <a:solidFill>
                  <a:schemeClr val="bg1"/>
                </a:solidFill>
              </a:rPr>
              <a:t>indepenent of </a:t>
            </a:r>
            <a:r>
              <a:rPr lang="el-GR" b="1" smtClean="0">
                <a:solidFill>
                  <a:schemeClr val="bg1"/>
                </a:solidFill>
              </a:rPr>
              <a:t>θ</a:t>
            </a:r>
            <a:r>
              <a:rPr lang="en-US" b="1" baseline="-25000" smtClean="0">
                <a:solidFill>
                  <a:schemeClr val="bg1"/>
                </a:solidFill>
              </a:rPr>
              <a:t>1</a:t>
            </a:r>
            <a:r>
              <a:rPr lang="en-US" b="1" smtClean="0">
                <a:solidFill>
                  <a:schemeClr val="bg1"/>
                </a:solidFill>
              </a:rPr>
              <a:t>.</a:t>
            </a:r>
          </a:p>
        </p:txBody>
      </p:sp>
      <p:sp>
        <p:nvSpPr>
          <p:cNvPr id="58" name="TextBox 57"/>
          <p:cNvSpPr txBox="1"/>
          <p:nvPr/>
        </p:nvSpPr>
        <p:spPr>
          <a:xfrm>
            <a:off x="5703660" y="603317"/>
            <a:ext cx="1790093" cy="2031325"/>
          </a:xfrm>
          <a:prstGeom prst="rect">
            <a:avLst/>
          </a:prstGeom>
          <a:noFill/>
        </p:spPr>
        <p:txBody>
          <a:bodyPr wrap="square" rtlCol="0">
            <a:spAutoFit/>
          </a:bodyPr>
          <a:lstStyle/>
          <a:p>
            <a:r>
              <a:rPr lang="en-US" b="1" smtClean="0">
                <a:solidFill>
                  <a:schemeClr val="bg1"/>
                </a:solidFill>
              </a:rPr>
              <a:t>Actual joint PDF </a:t>
            </a:r>
          </a:p>
          <a:p>
            <a:r>
              <a:rPr lang="en-US" b="1" smtClean="0">
                <a:solidFill>
                  <a:schemeClr val="bg1"/>
                </a:solidFill>
              </a:rPr>
              <a:t>of </a:t>
            </a:r>
            <a:r>
              <a:rPr lang="el-GR" b="1">
                <a:solidFill>
                  <a:schemeClr val="bg1"/>
                </a:solidFill>
              </a:rPr>
              <a:t>θ</a:t>
            </a:r>
            <a:r>
              <a:rPr lang="en-US" b="1" baseline="-25000">
                <a:solidFill>
                  <a:schemeClr val="bg1"/>
                </a:solidFill>
              </a:rPr>
              <a:t>1</a:t>
            </a:r>
            <a:r>
              <a:rPr lang="en-US" b="1">
                <a:solidFill>
                  <a:schemeClr val="bg1"/>
                </a:solidFill>
              </a:rPr>
              <a:t> </a:t>
            </a:r>
            <a:r>
              <a:rPr lang="en-US" b="1" smtClean="0">
                <a:solidFill>
                  <a:schemeClr val="bg1"/>
                </a:solidFill>
              </a:rPr>
              <a:t>and the </a:t>
            </a:r>
          </a:p>
          <a:p>
            <a:r>
              <a:rPr lang="en-US" b="1" smtClean="0">
                <a:solidFill>
                  <a:schemeClr val="bg1"/>
                </a:solidFill>
              </a:rPr>
              <a:t>QoI, from a </a:t>
            </a:r>
          </a:p>
          <a:p>
            <a:r>
              <a:rPr lang="en-US" b="1" smtClean="0">
                <a:solidFill>
                  <a:schemeClr val="bg1"/>
                </a:solidFill>
              </a:rPr>
              <a:t>Monte Carlo </a:t>
            </a:r>
          </a:p>
          <a:p>
            <a:r>
              <a:rPr lang="en-US" b="1" smtClean="0">
                <a:solidFill>
                  <a:schemeClr val="bg1"/>
                </a:solidFill>
              </a:rPr>
              <a:t>sampling of the</a:t>
            </a:r>
          </a:p>
          <a:p>
            <a:r>
              <a:rPr lang="en-US" b="1">
                <a:solidFill>
                  <a:schemeClr val="bg1"/>
                </a:solidFill>
              </a:rPr>
              <a:t>p</a:t>
            </a:r>
            <a:r>
              <a:rPr lang="en-US" b="1" smtClean="0">
                <a:solidFill>
                  <a:schemeClr val="bg1"/>
                </a:solidFill>
              </a:rPr>
              <a:t>arameter space.</a:t>
            </a:r>
          </a:p>
        </p:txBody>
      </p:sp>
      <p:sp>
        <p:nvSpPr>
          <p:cNvPr id="2" name="TextBox 1"/>
          <p:cNvSpPr txBox="1"/>
          <p:nvPr/>
        </p:nvSpPr>
        <p:spPr>
          <a:xfrm>
            <a:off x="1162389" y="759690"/>
            <a:ext cx="4362008" cy="523220"/>
          </a:xfrm>
          <a:prstGeom prst="rect">
            <a:avLst/>
          </a:prstGeom>
          <a:noFill/>
        </p:spPr>
        <p:txBody>
          <a:bodyPr wrap="square" rtlCol="0">
            <a:spAutoFit/>
          </a:bodyPr>
          <a:lstStyle/>
          <a:p>
            <a:r>
              <a:rPr lang="en-US" sz="2800" b="1" dirty="0" err="1" smtClean="0"/>
              <a:t>Kullback-Leibler</a:t>
            </a:r>
            <a:r>
              <a:rPr lang="en-US" sz="2800" b="1" dirty="0" smtClean="0"/>
              <a:t> divergence</a:t>
            </a:r>
            <a:endParaRPr lang="en-US" sz="2800" b="1"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084" y="621298"/>
            <a:ext cx="3085795" cy="2743199"/>
          </a:xfrm>
          <a:prstGeom prst="rect">
            <a:avLst/>
          </a:prstGeom>
          <a:noFill/>
          <a:ln>
            <a:noFill/>
          </a:ln>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084" y="3364499"/>
            <a:ext cx="3085794" cy="2743198"/>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 y="1494220"/>
            <a:ext cx="5055540" cy="4494256"/>
          </a:xfrm>
          <a:prstGeom prst="rect">
            <a:avLst/>
          </a:prstGeom>
        </p:spPr>
      </p:pic>
      <mc:AlternateContent xmlns:mc="http://schemas.openxmlformats.org/markup-compatibility/2006" xmlns:a14="http://schemas.microsoft.com/office/drawing/2010/main">
        <mc:Choice Requires="a14">
          <p:sp>
            <p:nvSpPr>
              <p:cNvPr id="24" name="Rectangle 23"/>
              <p:cNvSpPr/>
              <p:nvPr/>
            </p:nvSpPr>
            <p:spPr>
              <a:xfrm>
                <a:off x="154397" y="2196098"/>
                <a:ext cx="5063117"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chemeClr val="bg1"/>
                          </a:solidFill>
                          <a:latin typeface="Cambria Math"/>
                        </a:rPr>
                        <m:t>𝐩</m:t>
                      </m:r>
                      <m:d>
                        <m:dPr>
                          <m:ctrlPr>
                            <a:rPr lang="en-US" sz="2800" b="1" i="1">
                              <a:solidFill>
                                <a:schemeClr val="bg1"/>
                              </a:solidFill>
                              <a:latin typeface="Cambria Math"/>
                            </a:rPr>
                          </m:ctrlPr>
                        </m:dPr>
                        <m:e>
                          <m:sSub>
                            <m:sSubPr>
                              <m:ctrlPr>
                                <a:rPr lang="en-US" sz="2800" b="1" i="1">
                                  <a:solidFill>
                                    <a:schemeClr val="bg1"/>
                                  </a:solidFill>
                                  <a:latin typeface="Cambria Math"/>
                                </a:rPr>
                              </m:ctrlPr>
                            </m:sSubPr>
                            <m:e>
                              <m:r>
                                <a:rPr lang="en-US" sz="2800" b="1" i="1" smtClean="0">
                                  <a:solidFill>
                                    <a:schemeClr val="bg1"/>
                                  </a:solidFill>
                                  <a:latin typeface="Cambria Math"/>
                                  <a:ea typeface="Cambria Math"/>
                                </a:rPr>
                                <m:t>𝛉</m:t>
                              </m:r>
                            </m:e>
                            <m:sub>
                              <m:r>
                                <a:rPr lang="en-US" sz="2800" b="1" i="0">
                                  <a:solidFill>
                                    <a:schemeClr val="bg1"/>
                                  </a:solidFill>
                                  <a:latin typeface="Cambria Math"/>
                                </a:rPr>
                                <m:t>𝟏</m:t>
                              </m:r>
                            </m:sub>
                          </m:sSub>
                          <m:r>
                            <a:rPr lang="en-US" sz="2800" b="1" i="0">
                              <a:solidFill>
                                <a:schemeClr val="bg1"/>
                              </a:solidFill>
                              <a:latin typeface="Cambria Math"/>
                            </a:rPr>
                            <m:t>,</m:t>
                          </m:r>
                          <m:r>
                            <a:rPr lang="en-US" sz="2800" b="1" i="0">
                              <a:solidFill>
                                <a:schemeClr val="bg1"/>
                              </a:solidFill>
                              <a:latin typeface="Cambria Math"/>
                            </a:rPr>
                            <m:t>𝐐𝐨𝐈</m:t>
                          </m:r>
                        </m:e>
                      </m:d>
                      <m:d>
                        <m:dPr>
                          <m:begChr m:val="["/>
                          <m:endChr m:val="]"/>
                          <m:ctrlPr>
                            <a:rPr lang="en-US" sz="2800" b="1" i="1">
                              <a:solidFill>
                                <a:schemeClr val="bg1"/>
                              </a:solidFill>
                              <a:latin typeface="Cambria Math"/>
                            </a:rPr>
                          </m:ctrlPr>
                        </m:dPr>
                        <m:e>
                          <m:r>
                            <a:rPr lang="en-US" sz="2800" b="1" i="0">
                              <a:solidFill>
                                <a:schemeClr val="bg1"/>
                              </a:solidFill>
                              <a:latin typeface="Cambria Math"/>
                            </a:rPr>
                            <m:t>𝐥𝐧</m:t>
                          </m:r>
                          <m:d>
                            <m:dPr>
                              <m:ctrlPr>
                                <a:rPr lang="en-US" sz="2800" b="1" i="1">
                                  <a:solidFill>
                                    <a:schemeClr val="bg1"/>
                                  </a:solidFill>
                                  <a:latin typeface="Cambria Math"/>
                                </a:rPr>
                              </m:ctrlPr>
                            </m:dPr>
                            <m:e>
                              <m:f>
                                <m:fPr>
                                  <m:ctrlPr>
                                    <a:rPr lang="en-US" sz="2800" b="1" i="1">
                                      <a:solidFill>
                                        <a:schemeClr val="bg1"/>
                                      </a:solidFill>
                                      <a:latin typeface="Cambria Math"/>
                                    </a:rPr>
                                  </m:ctrlPr>
                                </m:fPr>
                                <m:num>
                                  <m:r>
                                    <a:rPr lang="en-US" sz="2800" b="1" i="0" smtClean="0">
                                      <a:solidFill>
                                        <a:schemeClr val="bg1"/>
                                      </a:solidFill>
                                      <a:latin typeface="Cambria Math"/>
                                    </a:rPr>
                                    <m:t>𝐩</m:t>
                                  </m:r>
                                  <m:r>
                                    <a:rPr lang="en-US" sz="2800" b="1" i="0">
                                      <a:solidFill>
                                        <a:schemeClr val="bg1"/>
                                      </a:solidFill>
                                      <a:latin typeface="Cambria Math"/>
                                    </a:rPr>
                                    <m:t>(</m:t>
                                  </m:r>
                                  <m:sSub>
                                    <m:sSubPr>
                                      <m:ctrlPr>
                                        <a:rPr lang="en-US" sz="2800" b="1" i="1">
                                          <a:solidFill>
                                            <a:schemeClr val="bg1"/>
                                          </a:solidFill>
                                          <a:latin typeface="Cambria Math"/>
                                        </a:rPr>
                                      </m:ctrlPr>
                                    </m:sSubPr>
                                    <m:e>
                                      <m:r>
                                        <a:rPr lang="en-US" sz="2800" b="1" i="1" smtClean="0">
                                          <a:solidFill>
                                            <a:schemeClr val="bg1"/>
                                          </a:solidFill>
                                          <a:latin typeface="Cambria Math"/>
                                          <a:ea typeface="Cambria Math"/>
                                        </a:rPr>
                                        <m:t>𝛉</m:t>
                                      </m:r>
                                    </m:e>
                                    <m:sub>
                                      <m:r>
                                        <a:rPr lang="en-US" sz="2800" b="1" i="0">
                                          <a:solidFill>
                                            <a:schemeClr val="bg1"/>
                                          </a:solidFill>
                                          <a:latin typeface="Cambria Math"/>
                                        </a:rPr>
                                        <m:t>𝟏</m:t>
                                      </m:r>
                                    </m:sub>
                                  </m:sSub>
                                  <m:r>
                                    <a:rPr lang="en-US" sz="2800" b="1" i="0">
                                      <a:solidFill>
                                        <a:schemeClr val="bg1"/>
                                      </a:solidFill>
                                      <a:latin typeface="Cambria Math"/>
                                    </a:rPr>
                                    <m:t>,</m:t>
                                  </m:r>
                                  <m:r>
                                    <a:rPr lang="en-US" sz="2800" b="1" i="0">
                                      <a:solidFill>
                                        <a:schemeClr val="bg1"/>
                                      </a:solidFill>
                                      <a:latin typeface="Cambria Math"/>
                                    </a:rPr>
                                    <m:t>𝐐𝐨𝐈</m:t>
                                  </m:r>
                                  <m:r>
                                    <a:rPr lang="en-US" sz="2800" b="1" i="0">
                                      <a:solidFill>
                                        <a:schemeClr val="bg1"/>
                                      </a:solidFill>
                                      <a:latin typeface="Cambria Math"/>
                                    </a:rPr>
                                    <m:t>)</m:t>
                                  </m:r>
                                </m:num>
                                <m:den>
                                  <m:r>
                                    <a:rPr lang="en-US" sz="2800" b="1" i="0" smtClean="0">
                                      <a:solidFill>
                                        <a:schemeClr val="bg1"/>
                                      </a:solidFill>
                                      <a:latin typeface="Cambria Math"/>
                                    </a:rPr>
                                    <m:t>𝐩</m:t>
                                  </m:r>
                                  <m:d>
                                    <m:dPr>
                                      <m:ctrlPr>
                                        <a:rPr lang="en-US" sz="2800" b="1" i="1" smtClean="0">
                                          <a:solidFill>
                                            <a:schemeClr val="bg1"/>
                                          </a:solidFill>
                                          <a:latin typeface="Cambria Math"/>
                                        </a:rPr>
                                      </m:ctrlPr>
                                    </m:dPr>
                                    <m:e>
                                      <m:sSub>
                                        <m:sSubPr>
                                          <m:ctrlPr>
                                            <a:rPr lang="en-US" sz="2800" b="1" i="1">
                                              <a:solidFill>
                                                <a:schemeClr val="bg1"/>
                                              </a:solidFill>
                                              <a:latin typeface="Cambria Math"/>
                                            </a:rPr>
                                          </m:ctrlPr>
                                        </m:sSubPr>
                                        <m:e>
                                          <m:r>
                                            <a:rPr lang="en-US" sz="2800" b="1" i="1" smtClean="0">
                                              <a:solidFill>
                                                <a:schemeClr val="bg1"/>
                                              </a:solidFill>
                                              <a:latin typeface="Cambria Math"/>
                                              <a:ea typeface="Cambria Math"/>
                                            </a:rPr>
                                            <m:t>𝛉</m:t>
                                          </m:r>
                                        </m:e>
                                        <m:sub>
                                          <m:r>
                                            <a:rPr lang="en-US" sz="2800" b="1" i="0">
                                              <a:solidFill>
                                                <a:schemeClr val="bg1"/>
                                              </a:solidFill>
                                              <a:latin typeface="Cambria Math"/>
                                            </a:rPr>
                                            <m:t>𝟏</m:t>
                                          </m:r>
                                        </m:sub>
                                      </m:sSub>
                                    </m:e>
                                  </m:d>
                                  <m:r>
                                    <a:rPr lang="en-US" sz="2800" b="1" i="0" smtClean="0">
                                      <a:solidFill>
                                        <a:schemeClr val="bg1"/>
                                      </a:solidFill>
                                      <a:latin typeface="Cambria Math"/>
                                    </a:rPr>
                                    <m:t>𝐩</m:t>
                                  </m:r>
                                  <m:r>
                                    <a:rPr lang="en-US" sz="2800" b="1" i="0">
                                      <a:solidFill>
                                        <a:schemeClr val="bg1"/>
                                      </a:solidFill>
                                      <a:latin typeface="Cambria Math"/>
                                    </a:rPr>
                                    <m:t>(</m:t>
                                  </m:r>
                                  <m:r>
                                    <a:rPr lang="en-US" sz="2800" b="1" i="0">
                                      <a:solidFill>
                                        <a:schemeClr val="bg1"/>
                                      </a:solidFill>
                                      <a:latin typeface="Cambria Math"/>
                                    </a:rPr>
                                    <m:t>𝐐𝐨𝐈</m:t>
                                  </m:r>
                                  <m:r>
                                    <a:rPr lang="en-US" sz="2800" b="1" i="0">
                                      <a:solidFill>
                                        <a:schemeClr val="bg1"/>
                                      </a:solidFill>
                                      <a:latin typeface="Cambria Math"/>
                                    </a:rPr>
                                    <m:t>)</m:t>
                                  </m:r>
                                </m:den>
                              </m:f>
                            </m:e>
                          </m:d>
                        </m:e>
                      </m:d>
                    </m:oMath>
                  </m:oMathPara>
                </a14:m>
                <a:endParaRPr lang="en-US" sz="2800" b="1">
                  <a:solidFill>
                    <a:schemeClr val="bg1"/>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154397" y="2196098"/>
                <a:ext cx="5063117" cy="1060483"/>
              </a:xfrm>
              <a:prstGeom prst="rect">
                <a:avLst/>
              </a:prstGeom>
              <a:blipFill rotWithShape="1">
                <a:blip r:embed="rId7"/>
                <a:stretch>
                  <a:fillRect/>
                </a:stretch>
              </a:blipFill>
            </p:spPr>
            <p:txBody>
              <a:bodyPr/>
              <a:lstStyle/>
              <a:p>
                <a:r>
                  <a:rPr lang="en-US">
                    <a:noFill/>
                  </a:rPr>
                  <a:t> </a:t>
                </a:r>
              </a:p>
            </p:txBody>
          </p:sp>
        </mc:Fallback>
      </mc:AlternateContent>
      <p:cxnSp>
        <p:nvCxnSpPr>
          <p:cNvPr id="25" name="Straight Arrow Connector 24"/>
          <p:cNvCxnSpPr/>
          <p:nvPr/>
        </p:nvCxnSpPr>
        <p:spPr>
          <a:xfrm flipH="1" flipV="1">
            <a:off x="3674074" y="3643899"/>
            <a:ext cx="2348010" cy="10921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68780" y="1129298"/>
            <a:ext cx="4953304" cy="996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710381" y="1129298"/>
            <a:ext cx="2311703" cy="8389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Left Brace 27"/>
          <p:cNvSpPr/>
          <p:nvPr/>
        </p:nvSpPr>
        <p:spPr>
          <a:xfrm rot="5400000">
            <a:off x="903679" y="1772304"/>
            <a:ext cx="330200" cy="115901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rot="5400000">
            <a:off x="3508973" y="1569873"/>
            <a:ext cx="330200" cy="115901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p:cNvSpPr/>
          <p:nvPr/>
        </p:nvSpPr>
        <p:spPr>
          <a:xfrm rot="16200000">
            <a:off x="3508974" y="2569416"/>
            <a:ext cx="330200" cy="1622013"/>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6022084" y="3383646"/>
            <a:ext cx="2603500" cy="1200329"/>
          </a:xfrm>
          <a:prstGeom prst="rect">
            <a:avLst/>
          </a:prstGeom>
          <a:noFill/>
        </p:spPr>
        <p:txBody>
          <a:bodyPr wrap="square" rtlCol="0">
            <a:spAutoFit/>
          </a:bodyPr>
          <a:lstStyle/>
          <a:p>
            <a:r>
              <a:rPr lang="en-US" b="1" smtClean="0">
                <a:solidFill>
                  <a:schemeClr val="bg1"/>
                </a:solidFill>
              </a:rPr>
              <a:t>Hypothetical joint </a:t>
            </a:r>
          </a:p>
          <a:p>
            <a:r>
              <a:rPr lang="en-US" b="1" smtClean="0">
                <a:solidFill>
                  <a:schemeClr val="bg1"/>
                </a:solidFill>
              </a:rPr>
              <a:t>PDF for case where </a:t>
            </a:r>
          </a:p>
          <a:p>
            <a:r>
              <a:rPr lang="en-US" b="1" smtClean="0">
                <a:solidFill>
                  <a:schemeClr val="bg1"/>
                </a:solidFill>
              </a:rPr>
              <a:t>the QoI is </a:t>
            </a:r>
          </a:p>
          <a:p>
            <a:r>
              <a:rPr lang="en-US" b="1" smtClean="0">
                <a:solidFill>
                  <a:schemeClr val="bg1"/>
                </a:solidFill>
              </a:rPr>
              <a:t>indepenent of </a:t>
            </a:r>
            <a:r>
              <a:rPr lang="el-GR" b="1" smtClean="0">
                <a:solidFill>
                  <a:schemeClr val="bg1"/>
                </a:solidFill>
              </a:rPr>
              <a:t>θ</a:t>
            </a:r>
            <a:r>
              <a:rPr lang="en-US" b="1" baseline="-25000" smtClean="0">
                <a:solidFill>
                  <a:schemeClr val="bg1"/>
                </a:solidFill>
              </a:rPr>
              <a:t>1</a:t>
            </a:r>
            <a:r>
              <a:rPr lang="en-US" b="1" smtClean="0">
                <a:solidFill>
                  <a:schemeClr val="bg1"/>
                </a:solidFill>
              </a:rPr>
              <a:t>.</a:t>
            </a:r>
          </a:p>
        </p:txBody>
      </p:sp>
      <p:sp>
        <p:nvSpPr>
          <p:cNvPr id="32" name="TextBox 31"/>
          <p:cNvSpPr txBox="1"/>
          <p:nvPr/>
        </p:nvSpPr>
        <p:spPr>
          <a:xfrm>
            <a:off x="5984287" y="603317"/>
            <a:ext cx="1790093" cy="2031325"/>
          </a:xfrm>
          <a:prstGeom prst="rect">
            <a:avLst/>
          </a:prstGeom>
          <a:noFill/>
        </p:spPr>
        <p:txBody>
          <a:bodyPr wrap="square" rtlCol="0">
            <a:spAutoFit/>
          </a:bodyPr>
          <a:lstStyle/>
          <a:p>
            <a:r>
              <a:rPr lang="en-US" b="1" smtClean="0">
                <a:solidFill>
                  <a:schemeClr val="bg1"/>
                </a:solidFill>
              </a:rPr>
              <a:t>Actual joint PDF </a:t>
            </a:r>
          </a:p>
          <a:p>
            <a:r>
              <a:rPr lang="en-US" b="1" smtClean="0">
                <a:solidFill>
                  <a:schemeClr val="bg1"/>
                </a:solidFill>
              </a:rPr>
              <a:t>of </a:t>
            </a:r>
            <a:r>
              <a:rPr lang="el-GR" b="1">
                <a:solidFill>
                  <a:schemeClr val="bg1"/>
                </a:solidFill>
              </a:rPr>
              <a:t>θ</a:t>
            </a:r>
            <a:r>
              <a:rPr lang="en-US" b="1" baseline="-25000">
                <a:solidFill>
                  <a:schemeClr val="bg1"/>
                </a:solidFill>
              </a:rPr>
              <a:t>1</a:t>
            </a:r>
            <a:r>
              <a:rPr lang="en-US" b="1">
                <a:solidFill>
                  <a:schemeClr val="bg1"/>
                </a:solidFill>
              </a:rPr>
              <a:t> </a:t>
            </a:r>
            <a:r>
              <a:rPr lang="en-US" b="1" smtClean="0">
                <a:solidFill>
                  <a:schemeClr val="bg1"/>
                </a:solidFill>
              </a:rPr>
              <a:t>and the </a:t>
            </a:r>
          </a:p>
          <a:p>
            <a:r>
              <a:rPr lang="en-US" b="1" smtClean="0">
                <a:solidFill>
                  <a:schemeClr val="bg1"/>
                </a:solidFill>
              </a:rPr>
              <a:t>QoI, from a </a:t>
            </a:r>
          </a:p>
          <a:p>
            <a:r>
              <a:rPr lang="en-US" b="1" smtClean="0">
                <a:solidFill>
                  <a:schemeClr val="bg1"/>
                </a:solidFill>
              </a:rPr>
              <a:t>Monte Carlo </a:t>
            </a:r>
          </a:p>
          <a:p>
            <a:r>
              <a:rPr lang="en-US" b="1" smtClean="0">
                <a:solidFill>
                  <a:schemeClr val="bg1"/>
                </a:solidFill>
              </a:rPr>
              <a:t>sampling of the</a:t>
            </a:r>
          </a:p>
          <a:p>
            <a:r>
              <a:rPr lang="en-US" b="1">
                <a:solidFill>
                  <a:schemeClr val="bg1"/>
                </a:solidFill>
              </a:rPr>
              <a:t>p</a:t>
            </a:r>
            <a:r>
              <a:rPr lang="en-US" b="1" smtClean="0">
                <a:solidFill>
                  <a:schemeClr val="bg1"/>
                </a:solidFill>
              </a:rPr>
              <a:t>arameter space.</a:t>
            </a:r>
          </a:p>
        </p:txBody>
      </p:sp>
      <p:sp>
        <p:nvSpPr>
          <p:cNvPr id="33" name="TextBox 32"/>
          <p:cNvSpPr txBox="1"/>
          <p:nvPr/>
        </p:nvSpPr>
        <p:spPr>
          <a:xfrm>
            <a:off x="161428" y="819217"/>
            <a:ext cx="767652" cy="523220"/>
          </a:xfrm>
          <a:prstGeom prst="rect">
            <a:avLst/>
          </a:prstGeom>
          <a:noFill/>
        </p:spPr>
        <p:txBody>
          <a:bodyPr wrap="square" rtlCol="0">
            <a:spAutoFit/>
          </a:bodyPr>
          <a:lstStyle/>
          <a:p>
            <a:r>
              <a:rPr lang="en-US" sz="2800" b="1" smtClean="0"/>
              <a:t>QoI</a:t>
            </a:r>
            <a:endParaRPr lang="en-US" sz="2800" b="1"/>
          </a:p>
        </p:txBody>
      </p:sp>
      <p:cxnSp>
        <p:nvCxnSpPr>
          <p:cNvPr id="34" name="Straight Arrow Connector 33"/>
          <p:cNvCxnSpPr/>
          <p:nvPr/>
        </p:nvCxnSpPr>
        <p:spPr>
          <a:xfrm flipV="1">
            <a:off x="92000" y="784016"/>
            <a:ext cx="0" cy="52044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91440" y="5988476"/>
            <a:ext cx="57398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17514" y="5487978"/>
            <a:ext cx="613766" cy="523220"/>
          </a:xfrm>
          <a:prstGeom prst="rect">
            <a:avLst/>
          </a:prstGeom>
          <a:noFill/>
        </p:spPr>
        <p:txBody>
          <a:bodyPr wrap="square" rtlCol="0">
            <a:spAutoFit/>
          </a:bodyPr>
          <a:lstStyle/>
          <a:p>
            <a:r>
              <a:rPr lang="el-GR" sz="2800" b="1" smtClean="0"/>
              <a:t>θ</a:t>
            </a:r>
            <a:r>
              <a:rPr lang="en-US" sz="2800" b="1" baseline="-25000" smtClean="0"/>
              <a:t>1</a:t>
            </a:r>
            <a:endParaRPr lang="en-US" sz="2800" b="1" baseline="-25000"/>
          </a:p>
        </p:txBody>
      </p:sp>
    </p:spTree>
    <p:extLst>
      <p:ext uri="{BB962C8B-B14F-4D97-AF65-F5344CB8AC3E}">
        <p14:creationId xmlns:p14="http://schemas.microsoft.com/office/powerpoint/2010/main" val="2045453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1170432"/>
            <a:ext cx="6400800" cy="5690479"/>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0" y="-1"/>
            <a:ext cx="9144000" cy="646331"/>
          </a:xfrm>
          <a:prstGeom prst="rect">
            <a:avLst/>
          </a:prstGeom>
          <a:noFill/>
        </p:spPr>
        <p:txBody>
          <a:bodyPr wrap="square" lIns="0" rIns="0" rtlCol="0">
            <a:spAutoFit/>
          </a:bodyPr>
          <a:lstStyle/>
          <a:p>
            <a:pPr algn="ctr"/>
            <a:r>
              <a:rPr lang="en-US" sz="3600" b="1" dirty="0" smtClean="0">
                <a:latin typeface="Times New Roman" pitchFamily="18" charset="0"/>
                <a:ea typeface="Tahoma" pitchFamily="34" charset="0"/>
                <a:cs typeface="Times New Roman" pitchFamily="18" charset="0"/>
              </a:rPr>
              <a:t>Overall</a:t>
            </a:r>
            <a:r>
              <a:rPr lang="en-US" sz="3400" b="1" dirty="0" smtClean="0">
                <a:latin typeface="Times New Roman" pitchFamily="18" charset="0"/>
                <a:ea typeface="Tahoma" pitchFamily="34" charset="0"/>
                <a:cs typeface="Times New Roman" pitchFamily="18" charset="0"/>
              </a:rPr>
              <a:t> Sensitivities</a:t>
            </a:r>
            <a:endParaRPr lang="en-US" sz="3400" b="1"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924702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Overall Sensitivities</a:t>
            </a:r>
            <a:endParaRPr lang="en-US" sz="3600" b="1" dirty="0">
              <a:latin typeface="Times New Roman" pitchFamily="18" charset="0"/>
              <a:ea typeface="Tahoma" pitchFamily="34"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28657"/>
            <a:ext cx="9144000" cy="544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308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Motivation – DSMC Parameters</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823200" cy="4216539"/>
          </a:xfrm>
          <a:prstGeom prst="rect">
            <a:avLst/>
          </a:prstGeom>
          <a:noFill/>
          <a:ln w="9525">
            <a:noFill/>
            <a:miter lim="800000"/>
            <a:headEnd/>
            <a:tailEnd/>
          </a:ln>
        </p:spPr>
        <p:txBody>
          <a:bodyPr wrap="square">
            <a:spAutoFit/>
          </a:bodyPr>
          <a:lstStyle/>
          <a:p>
            <a:pPr eaLnBrk="0" hangingPunct="0">
              <a:buFontTx/>
              <a:buChar char="•"/>
            </a:pPr>
            <a:r>
              <a:rPr lang="en-US" sz="2800" dirty="0" smtClean="0">
                <a:cs typeface="Times New Roman" pitchFamily="18" charset="0"/>
              </a:rPr>
              <a:t> The DSMC model includes many parameters related to gas dynamics at the molecular level, such as: </a:t>
            </a:r>
          </a:p>
          <a:p>
            <a:pPr lvl="1" eaLnBrk="0" hangingPunct="0">
              <a:buFont typeface="Wingdings" pitchFamily="2" charset="2"/>
              <a:buChar char="§"/>
            </a:pPr>
            <a:r>
              <a:rPr lang="en-US" sz="2800" dirty="0" smtClean="0">
                <a:solidFill>
                  <a:srgbClr val="0070C0"/>
                </a:solidFill>
                <a:cs typeface="Times New Roman" pitchFamily="18" charset="0"/>
              </a:rPr>
              <a:t> </a:t>
            </a:r>
            <a:r>
              <a:rPr lang="en-US" sz="2600" dirty="0" smtClean="0">
                <a:solidFill>
                  <a:srgbClr val="0070C0"/>
                </a:solidFill>
                <a:cs typeface="Times New Roman" pitchFamily="18" charset="0"/>
              </a:rPr>
              <a:t>Elastic collision cross-sections.</a:t>
            </a:r>
          </a:p>
          <a:p>
            <a:pPr lvl="1" eaLnBrk="0" hangingPunct="0">
              <a:buFont typeface="Wingdings" pitchFamily="2" charset="2"/>
              <a:buChar char="§"/>
            </a:pPr>
            <a:r>
              <a:rPr lang="en-US" sz="2600" dirty="0" smtClean="0">
                <a:solidFill>
                  <a:srgbClr val="0070C0"/>
                </a:solidFill>
                <a:cs typeface="Times New Roman" pitchFamily="18" charset="0"/>
              </a:rPr>
              <a:t> Vibrational and rotational excitation probabilities.</a:t>
            </a:r>
          </a:p>
          <a:p>
            <a:pPr lvl="1" eaLnBrk="0" hangingPunct="0">
              <a:buFont typeface="Wingdings" pitchFamily="2" charset="2"/>
              <a:buChar char="§"/>
            </a:pPr>
            <a:r>
              <a:rPr lang="en-US" sz="2600" dirty="0" smtClean="0">
                <a:solidFill>
                  <a:srgbClr val="FF0000"/>
                </a:solidFill>
                <a:cs typeface="Times New Roman" pitchFamily="18" charset="0"/>
              </a:rPr>
              <a:t> Reaction cross-sections.</a:t>
            </a:r>
          </a:p>
          <a:p>
            <a:pPr lvl="1" eaLnBrk="0" hangingPunct="0">
              <a:buFont typeface="Wingdings" pitchFamily="2" charset="2"/>
              <a:buChar char="§"/>
            </a:pPr>
            <a:r>
              <a:rPr lang="en-US" sz="2600" dirty="0" smtClean="0">
                <a:cs typeface="Times New Roman" pitchFamily="18" charset="0"/>
              </a:rPr>
              <a:t> Sticking coefficients and catalytic efficiencies for gas-surface interactions.</a:t>
            </a:r>
          </a:p>
          <a:p>
            <a:pPr lvl="1" eaLnBrk="0" hangingPunct="0">
              <a:buFont typeface="Wingdings" pitchFamily="2" charset="2"/>
              <a:buChar char="§"/>
            </a:pPr>
            <a:r>
              <a:rPr lang="en-US" sz="2600" dirty="0" smtClean="0">
                <a:cs typeface="Times New Roman" pitchFamily="18" charset="0"/>
              </a:rPr>
              <a:t> …etc.</a:t>
            </a:r>
          </a:p>
          <a:p>
            <a:pPr eaLnBrk="0" hangingPunct="0">
              <a:buFontTx/>
              <a:buChar char="•"/>
            </a:pPr>
            <a:endParaRPr lang="en-US" sz="2600" dirty="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Synthetic Data Calibrations: 0-D Relaxation</a:t>
            </a:r>
            <a:endParaRPr lang="en-US" sz="3600" b="1" dirty="0">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646330"/>
            <a:ext cx="7835900" cy="5832366"/>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smtClean="0"/>
              <a:t> Due to computational constraints, a 0-D relaxation from </a:t>
            </a:r>
            <a:r>
              <a:rPr lang="en-US" sz="2800" dirty="0"/>
              <a:t>an initial high-temperature </a:t>
            </a:r>
            <a:r>
              <a:rPr lang="en-US" sz="2800" dirty="0" smtClean="0"/>
              <a:t>state is used for the synthetic data calibrations.</a:t>
            </a:r>
          </a:p>
          <a:p>
            <a:pPr eaLnBrk="0" hangingPunct="0">
              <a:buFontTx/>
              <a:buChar char="•"/>
            </a:pPr>
            <a:r>
              <a:rPr lang="en-US" sz="2800" dirty="0"/>
              <a:t> </a:t>
            </a:r>
            <a:r>
              <a:rPr lang="en-US" sz="2800" dirty="0" smtClean="0"/>
              <a:t>0-D </a:t>
            </a:r>
            <a:r>
              <a:rPr lang="en-US" sz="2800" dirty="0"/>
              <a:t>box is initialized with </a:t>
            </a:r>
            <a:r>
              <a:rPr lang="en-US" sz="2800" dirty="0" smtClean="0"/>
              <a:t>79% N</a:t>
            </a:r>
            <a:r>
              <a:rPr lang="en-US" sz="2800" baseline="-25000" dirty="0" smtClean="0"/>
              <a:t>2</a:t>
            </a:r>
            <a:r>
              <a:rPr lang="en-US" sz="2800" dirty="0" smtClean="0"/>
              <a:t>, 21% O</a:t>
            </a:r>
            <a:r>
              <a:rPr lang="en-US" sz="2800" baseline="-25000" dirty="0" smtClean="0"/>
              <a:t>2</a:t>
            </a:r>
            <a:r>
              <a:rPr lang="en-US" sz="2800" dirty="0" smtClean="0"/>
              <a:t>.</a:t>
            </a:r>
          </a:p>
          <a:p>
            <a:pPr marL="914400" lvl="1" indent="-457200" eaLnBrk="0" hangingPunct="0">
              <a:buFont typeface="Wingdings" pitchFamily="2" charset="2"/>
              <a:buChar char="§"/>
            </a:pPr>
            <a:r>
              <a:rPr lang="en-US" sz="2400" dirty="0" smtClean="0"/>
              <a:t>Initial bulk number </a:t>
            </a:r>
            <a:r>
              <a:rPr lang="en-US" sz="2400" dirty="0"/>
              <a:t>density </a:t>
            </a:r>
            <a:r>
              <a:rPr lang="en-US" sz="2400" dirty="0" smtClean="0"/>
              <a:t>= 1.0×10</a:t>
            </a:r>
            <a:r>
              <a:rPr lang="en-US" sz="2400" baseline="30000" dirty="0" smtClean="0"/>
              <a:t>23</a:t>
            </a:r>
            <a:r>
              <a:rPr lang="en-US" sz="2400" dirty="0" smtClean="0"/>
              <a:t> </a:t>
            </a:r>
            <a:r>
              <a:rPr lang="en-US" sz="2400" dirty="0"/>
              <a:t>#/m</a:t>
            </a:r>
            <a:r>
              <a:rPr lang="en-US" sz="2400" baseline="30000" dirty="0"/>
              <a:t>3</a:t>
            </a:r>
            <a:r>
              <a:rPr lang="en-US" sz="2400" dirty="0"/>
              <a:t>. </a:t>
            </a:r>
            <a:endParaRPr lang="en-US" sz="2400" dirty="0" smtClean="0"/>
          </a:p>
          <a:p>
            <a:pPr marL="914400" lvl="1" indent="-457200" eaLnBrk="0" hangingPunct="0">
              <a:buFont typeface="Wingdings" pitchFamily="2" charset="2"/>
              <a:buChar char="§"/>
            </a:pPr>
            <a:r>
              <a:rPr lang="en-US" sz="2400" dirty="0"/>
              <a:t>I</a:t>
            </a:r>
            <a:r>
              <a:rPr lang="en-US" sz="2400" dirty="0" smtClean="0"/>
              <a:t>nitial bulk translational </a:t>
            </a:r>
            <a:r>
              <a:rPr lang="en-US" sz="2400" dirty="0"/>
              <a:t>temperature </a:t>
            </a:r>
            <a:r>
              <a:rPr lang="en-US" sz="2400" dirty="0" smtClean="0"/>
              <a:t>= ~50,000 K.</a:t>
            </a:r>
            <a:endParaRPr lang="en-US" sz="2400" dirty="0"/>
          </a:p>
          <a:p>
            <a:pPr marL="914400" lvl="1" indent="-457200" eaLnBrk="0" hangingPunct="0">
              <a:buFont typeface="Wingdings" pitchFamily="2" charset="2"/>
              <a:buChar char="§"/>
            </a:pPr>
            <a:r>
              <a:rPr lang="en-US" sz="2400" dirty="0" smtClean="0"/>
              <a:t>Initial bulk rotational </a:t>
            </a:r>
            <a:r>
              <a:rPr lang="en-US" sz="2400" dirty="0"/>
              <a:t>and vibrational temperatures are both 300 </a:t>
            </a:r>
            <a:r>
              <a:rPr lang="en-US" sz="2400" dirty="0" smtClean="0"/>
              <a:t>K.</a:t>
            </a:r>
          </a:p>
          <a:p>
            <a:pPr eaLnBrk="0" hangingPunct="0">
              <a:buFontTx/>
              <a:buChar char="•"/>
            </a:pPr>
            <a:r>
              <a:rPr lang="en-US" sz="2800" dirty="0" smtClean="0"/>
              <a:t> </a:t>
            </a:r>
            <a:r>
              <a:rPr lang="en-US" sz="2800" dirty="0"/>
              <a:t>Scenario is a 0-D substitute for a hypersonic shock at ~8 km/s.</a:t>
            </a:r>
          </a:p>
          <a:p>
            <a:pPr marL="914400" lvl="1" indent="-457200" eaLnBrk="0" hangingPunct="0">
              <a:buFont typeface="Wingdings" pitchFamily="2" charset="2"/>
              <a:buChar char="§"/>
            </a:pPr>
            <a:r>
              <a:rPr lang="en-US" sz="2400" dirty="0"/>
              <a:t>Assumption that the translational modes equilibrate much faster than the internal modes</a:t>
            </a:r>
            <a:r>
              <a:rPr lang="en-US" sz="2400" dirty="0" smtClean="0"/>
              <a:t>.</a:t>
            </a:r>
            <a:endParaRPr lang="en-US" sz="2800" dirty="0" smtClean="0"/>
          </a:p>
          <a:p>
            <a:pPr eaLnBrk="0" hangingPunct="0">
              <a:buFontTx/>
              <a:buChar char="•"/>
            </a:pPr>
            <a:r>
              <a:rPr lang="en-US" sz="2800" dirty="0"/>
              <a:t> </a:t>
            </a:r>
            <a:r>
              <a:rPr lang="en-US" sz="2800" dirty="0" smtClean="0"/>
              <a:t>Sensitivity analysis of the type discussed earlier was used to identify parameters for calibration.</a:t>
            </a:r>
            <a:endParaRPr lang="en-US" sz="2400" dirty="0" smtClean="0"/>
          </a:p>
        </p:txBody>
      </p:sp>
    </p:spTree>
    <p:extLst>
      <p:ext uri="{BB962C8B-B14F-4D97-AF65-F5344CB8AC3E}">
        <p14:creationId xmlns:p14="http://schemas.microsoft.com/office/powerpoint/2010/main" val="2837876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1170591"/>
            <a:ext cx="6400800" cy="569016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0" y="-1"/>
            <a:ext cx="9144000" cy="615553"/>
          </a:xfrm>
          <a:prstGeom prst="rect">
            <a:avLst/>
          </a:prstGeom>
          <a:noFill/>
        </p:spPr>
        <p:txBody>
          <a:bodyPr wrap="square" lIns="0" rIns="0" rtlCol="0">
            <a:spAutoFit/>
          </a:bodyPr>
          <a:lstStyle/>
          <a:p>
            <a:pPr algn="ctr"/>
            <a:r>
              <a:rPr lang="en-US" sz="3400" b="1" dirty="0" smtClean="0">
                <a:latin typeface="Times New Roman" pitchFamily="18" charset="0"/>
                <a:ea typeface="Tahoma" pitchFamily="34" charset="0"/>
                <a:cs typeface="Times New Roman" pitchFamily="18" charset="0"/>
              </a:rPr>
              <a:t>Synthetic Data</a:t>
            </a:r>
            <a:endParaRPr lang="en-US" sz="3400" b="1" dirty="0">
              <a:latin typeface="Times New Roman" pitchFamily="18" charset="0"/>
              <a:ea typeface="Tahoma" pitchFamily="34" charset="0"/>
              <a:cs typeface="Times New Roman" pitchFamily="18" charset="0"/>
            </a:endParaRPr>
          </a:p>
        </p:txBody>
      </p:sp>
      <p:sp>
        <p:nvSpPr>
          <p:cNvPr id="7" name="Text Box 9"/>
          <p:cNvSpPr txBox="1">
            <a:spLocks noChangeArrowheads="1"/>
          </p:cNvSpPr>
          <p:nvPr/>
        </p:nvSpPr>
        <p:spPr bwMode="auto">
          <a:xfrm>
            <a:off x="584200" y="702810"/>
            <a:ext cx="7708900" cy="600164"/>
          </a:xfrm>
          <a:prstGeom prst="rect">
            <a:avLst/>
          </a:prstGeom>
          <a:noFill/>
          <a:ln w="9525">
            <a:noFill/>
            <a:miter lim="800000"/>
            <a:headEnd/>
            <a:tailEnd/>
          </a:ln>
        </p:spPr>
        <p:txBody>
          <a:bodyPr>
            <a:spAutoFit/>
          </a:bodyPr>
          <a:lstStyle/>
          <a:p>
            <a:pPr eaLnBrk="0" hangingPunct="0">
              <a:lnSpc>
                <a:spcPct val="25000"/>
              </a:lnSpc>
            </a:pPr>
            <a:endParaRPr lang="en-US" sz="2000" dirty="0" smtClean="0"/>
          </a:p>
          <a:p>
            <a:pPr eaLnBrk="0" hangingPunct="0">
              <a:buFontTx/>
              <a:buChar char="•"/>
            </a:pPr>
            <a:r>
              <a:rPr lang="en-US" sz="2800" dirty="0" smtClean="0"/>
              <a:t> We once again use </a:t>
            </a:r>
            <a:r>
              <a:rPr lang="el-GR" sz="2800" dirty="0" smtClean="0"/>
              <a:t>ρ</a:t>
            </a:r>
            <a:r>
              <a:rPr lang="en-US" sz="2800" baseline="-25000" dirty="0" smtClean="0"/>
              <a:t>NO</a:t>
            </a:r>
            <a:r>
              <a:rPr lang="en-US" sz="2800" dirty="0" smtClean="0"/>
              <a:t> as our </a:t>
            </a:r>
            <a:r>
              <a:rPr lang="en-US" sz="2800" dirty="0" err="1" smtClean="0"/>
              <a:t>QoI</a:t>
            </a:r>
            <a:r>
              <a:rPr lang="en-US" sz="2800" dirty="0" smtClean="0"/>
              <a:t>.</a:t>
            </a:r>
          </a:p>
        </p:txBody>
      </p:sp>
    </p:spTree>
    <p:extLst>
      <p:ext uri="{BB962C8B-B14F-4D97-AF65-F5344CB8AC3E}">
        <p14:creationId xmlns:p14="http://schemas.microsoft.com/office/powerpoint/2010/main" val="1366850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MCMC Method - Overview</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4478149"/>
          </a:xfrm>
          <a:prstGeom prst="rect">
            <a:avLst/>
          </a:prstGeom>
          <a:noFill/>
          <a:ln w="9525">
            <a:noFill/>
            <a:miter lim="800000"/>
            <a:headEnd/>
            <a:tailEnd/>
          </a:ln>
        </p:spPr>
        <p:txBody>
          <a:bodyPr>
            <a:spAutoFit/>
          </a:bodyPr>
          <a:lstStyle/>
          <a:p>
            <a:pPr eaLnBrk="0" hangingPunct="0">
              <a:lnSpc>
                <a:spcPct val="25000"/>
              </a:lnSpc>
            </a:pPr>
            <a:endParaRPr lang="en-US" sz="2000" dirty="0"/>
          </a:p>
          <a:p>
            <a:pPr eaLnBrk="0" hangingPunct="0">
              <a:buFontTx/>
              <a:buChar char="•"/>
            </a:pPr>
            <a:r>
              <a:rPr lang="en-US" sz="2800" dirty="0"/>
              <a:t> </a:t>
            </a:r>
            <a:r>
              <a:rPr lang="en-US" sz="2800" dirty="0" smtClean="0"/>
              <a:t>Markov Chain Monte Carlo (MCMC) is a method which solves the statistical inverse problem in order to calibrate parameters with respect to a set or sets of data.</a:t>
            </a:r>
          </a:p>
          <a:p>
            <a:pPr eaLnBrk="0" hangingPunct="0">
              <a:buFontTx/>
              <a:buChar char="•"/>
            </a:pPr>
            <a:r>
              <a:rPr lang="en-US" sz="2800" dirty="0" smtClean="0"/>
              <a:t> The likelihood of a given set of parameters is calculated based on the mismatch between the data and the simulation results for that set of parameters.</a:t>
            </a:r>
          </a:p>
          <a:p>
            <a:pPr eaLnBrk="0" hangingPunct="0">
              <a:buFontTx/>
              <a:buChar char="•"/>
            </a:pPr>
            <a:r>
              <a:rPr lang="en-US" sz="2800" dirty="0"/>
              <a:t> One or more chains explore the parameter space, </a:t>
            </a:r>
            <a:r>
              <a:rPr lang="en-US" sz="2800" dirty="0" smtClean="0"/>
              <a:t>moving towards regions of higher likelihood.</a:t>
            </a:r>
            <a:endParaRPr lang="en-US" sz="2800" dirty="0"/>
          </a:p>
        </p:txBody>
      </p:sp>
    </p:spTree>
    <p:extLst>
      <p:ext uri="{BB962C8B-B14F-4D97-AF65-F5344CB8AC3E}">
        <p14:creationId xmlns:p14="http://schemas.microsoft.com/office/powerpoint/2010/main" val="2742737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600200" y="457200"/>
            <a:ext cx="5943600" cy="528372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457200"/>
            <a:ext cx="5943600" cy="528372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Rectangle 7"/>
              <p:cNvSpPr/>
              <p:nvPr/>
            </p:nvSpPr>
            <p:spPr>
              <a:xfrm>
                <a:off x="1" y="5778602"/>
                <a:ext cx="9144000" cy="10705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𝒍𝒊𝒌𝒆𝒍𝒊𝒉𝒐𝒐𝒅</m:t>
                      </m:r>
                      <m:r>
                        <a:rPr lang="en-US" sz="2000" b="1" i="1">
                          <a:latin typeface="Cambria Math"/>
                        </a:rPr>
                        <m:t>=</m:t>
                      </m:r>
                      <m:f>
                        <m:fPr>
                          <m:ctrlPr>
                            <a:rPr lang="en-US" sz="2000" b="1" i="1">
                              <a:latin typeface="Cambria Math"/>
                            </a:rPr>
                          </m:ctrlPr>
                        </m:fPr>
                        <m:num>
                          <m:r>
                            <a:rPr lang="en-US" sz="2000" b="1" i="1">
                              <a:latin typeface="Cambria Math"/>
                            </a:rPr>
                            <m:t>𝟏</m:t>
                          </m:r>
                        </m:num>
                        <m:den>
                          <m:sSup>
                            <m:sSupPr>
                              <m:ctrlPr>
                                <a:rPr lang="en-US" sz="2000" b="1" i="1">
                                  <a:latin typeface="Cambria Math"/>
                                </a:rPr>
                              </m:ctrlPr>
                            </m:sSupPr>
                            <m:e>
                              <m:r>
                                <a:rPr lang="en-US" sz="2000" b="1" i="1">
                                  <a:latin typeface="Cambria Math"/>
                                </a:rPr>
                                <m:t>(</m:t>
                              </m:r>
                              <m:r>
                                <a:rPr lang="en-US" sz="2000" b="1" i="1">
                                  <a:latin typeface="Cambria Math"/>
                                </a:rPr>
                                <m:t>𝟐</m:t>
                              </m:r>
                              <m:r>
                                <a:rPr lang="en-US" sz="2000" b="1" i="1">
                                  <a:latin typeface="Cambria Math"/>
                                </a:rPr>
                                <m:t>𝝅</m:t>
                              </m:r>
                              <m:sSup>
                                <m:sSupPr>
                                  <m:ctrlPr>
                                    <a:rPr lang="en-US" sz="2000" b="1" i="1">
                                      <a:latin typeface="Cambria Math"/>
                                    </a:rPr>
                                  </m:ctrlPr>
                                </m:sSupPr>
                                <m:e>
                                  <m:r>
                                    <a:rPr lang="en-US" sz="2000" b="1" i="1">
                                      <a:latin typeface="Cambria Math"/>
                                    </a:rPr>
                                    <m:t>𝝈</m:t>
                                  </m:r>
                                </m:e>
                                <m:sup>
                                  <m:r>
                                    <a:rPr lang="en-US" sz="2000" b="1" i="1">
                                      <a:latin typeface="Cambria Math"/>
                                    </a:rPr>
                                    <m:t>𝟐</m:t>
                                  </m:r>
                                </m:sup>
                              </m:sSup>
                              <m:r>
                                <a:rPr lang="en-US" sz="2000" b="1" i="1">
                                  <a:latin typeface="Cambria Math"/>
                                </a:rPr>
                                <m:t>)</m:t>
                              </m:r>
                            </m:e>
                            <m:sup>
                              <m:f>
                                <m:fPr>
                                  <m:ctrlPr>
                                    <a:rPr lang="en-US" sz="2000" b="1" i="1">
                                      <a:latin typeface="Cambria Math"/>
                                    </a:rPr>
                                  </m:ctrlPr>
                                </m:fPr>
                                <m:num>
                                  <m:sSub>
                                    <m:sSubPr>
                                      <m:ctrlPr>
                                        <a:rPr lang="en-US" sz="2000" b="1" i="1">
                                          <a:latin typeface="Cambria Math"/>
                                        </a:rPr>
                                      </m:ctrlPr>
                                    </m:sSubPr>
                                    <m:e>
                                      <m:r>
                                        <a:rPr lang="en-US" sz="2000" b="1" i="1">
                                          <a:latin typeface="Cambria Math"/>
                                        </a:rPr>
                                        <m:t>𝑵</m:t>
                                      </m:r>
                                    </m:e>
                                    <m:sub>
                                      <m:r>
                                        <a:rPr lang="en-US" sz="2000" b="1" i="1">
                                          <a:latin typeface="Cambria Math"/>
                                        </a:rPr>
                                        <m:t>𝒅</m:t>
                                      </m:r>
                                    </m:sub>
                                  </m:sSub>
                                </m:num>
                                <m:den>
                                  <m:r>
                                    <a:rPr lang="en-US" sz="2000" b="1" i="1">
                                      <a:latin typeface="Cambria Math"/>
                                    </a:rPr>
                                    <m:t>𝟐</m:t>
                                  </m:r>
                                </m:den>
                              </m:f>
                            </m:sup>
                          </m:sSup>
                        </m:den>
                      </m:f>
                      <m:r>
                        <a:rPr lang="en-US" sz="2000" b="1" i="1">
                          <a:latin typeface="Cambria Math"/>
                        </a:rPr>
                        <m:t>𝐞𝐱𝐩</m:t>
                      </m:r>
                      <m:d>
                        <m:dPr>
                          <m:begChr m:val="["/>
                          <m:endChr m:val="]"/>
                          <m:ctrlPr>
                            <a:rPr lang="en-US" sz="2000" b="1" i="1">
                              <a:latin typeface="Cambria Math"/>
                            </a:rPr>
                          </m:ctrlPr>
                        </m:dPr>
                        <m:e>
                          <m:r>
                            <a:rPr lang="en-US" sz="2000" b="1" i="1">
                              <a:latin typeface="Cambria Math"/>
                            </a:rPr>
                            <m:t>−</m:t>
                          </m:r>
                          <m:f>
                            <m:fPr>
                              <m:ctrlPr>
                                <a:rPr lang="en-US" sz="2000" b="1" i="1">
                                  <a:latin typeface="Cambria Math"/>
                                </a:rPr>
                              </m:ctrlPr>
                            </m:fPr>
                            <m:num>
                              <m:r>
                                <a:rPr lang="en-US" sz="2000" b="1" i="1">
                                  <a:latin typeface="Cambria Math"/>
                                </a:rPr>
                                <m:t>𝟏</m:t>
                              </m:r>
                            </m:num>
                            <m:den>
                              <m:r>
                                <a:rPr lang="en-US" sz="2000" b="1" i="1">
                                  <a:latin typeface="Cambria Math"/>
                                </a:rPr>
                                <m:t>𝟐</m:t>
                              </m:r>
                              <m:sSup>
                                <m:sSupPr>
                                  <m:ctrlPr>
                                    <a:rPr lang="en-US" sz="2000" b="1" i="1">
                                      <a:latin typeface="Cambria Math"/>
                                    </a:rPr>
                                  </m:ctrlPr>
                                </m:sSupPr>
                                <m:e>
                                  <m:r>
                                    <a:rPr lang="en-US" sz="2000" b="1" i="1">
                                      <a:latin typeface="Cambria Math"/>
                                    </a:rPr>
                                    <m:t>𝝈</m:t>
                                  </m:r>
                                </m:e>
                                <m:sup>
                                  <m:r>
                                    <a:rPr lang="en-US" sz="2000" b="1" i="1">
                                      <a:latin typeface="Cambria Math"/>
                                    </a:rPr>
                                    <m:t>𝟐</m:t>
                                  </m:r>
                                </m:sup>
                              </m:sSup>
                            </m:den>
                          </m:f>
                          <m:nary>
                            <m:naryPr>
                              <m:chr m:val="∑"/>
                              <m:limLoc m:val="undOvr"/>
                              <m:ctrlPr>
                                <a:rPr lang="en-US" sz="2000" b="1" i="1">
                                  <a:latin typeface="Cambria Math"/>
                                </a:rPr>
                              </m:ctrlPr>
                            </m:naryPr>
                            <m:sub>
                              <m:r>
                                <a:rPr lang="en-US" sz="2000" b="1" i="1">
                                  <a:latin typeface="Cambria Math"/>
                                </a:rPr>
                                <m:t>𝒊</m:t>
                              </m:r>
                              <m:r>
                                <a:rPr lang="en-US" sz="2000" b="1" i="1">
                                  <a:latin typeface="Cambria Math"/>
                                </a:rPr>
                                <m:t>=</m:t>
                              </m:r>
                              <m:r>
                                <a:rPr lang="en-US" sz="2000" b="1" i="1">
                                  <a:latin typeface="Cambria Math"/>
                                </a:rPr>
                                <m:t>𝟏</m:t>
                              </m:r>
                            </m:sub>
                            <m:sup>
                              <m:sSub>
                                <m:sSubPr>
                                  <m:ctrlPr>
                                    <a:rPr lang="en-US" sz="2000" b="1" i="1">
                                      <a:latin typeface="Cambria Math"/>
                                    </a:rPr>
                                  </m:ctrlPr>
                                </m:sSubPr>
                                <m:e>
                                  <m:r>
                                    <a:rPr lang="en-US" sz="2000" b="1" i="1">
                                      <a:latin typeface="Cambria Math"/>
                                    </a:rPr>
                                    <m:t>𝑵</m:t>
                                  </m:r>
                                </m:e>
                                <m:sub>
                                  <m:r>
                                    <a:rPr lang="en-US" sz="2000" b="1" i="1">
                                      <a:latin typeface="Cambria Math"/>
                                    </a:rPr>
                                    <m:t>𝒅</m:t>
                                  </m:r>
                                </m:sub>
                              </m:sSub>
                            </m:sup>
                            <m:e>
                              <m:sSup>
                                <m:sSupPr>
                                  <m:ctrlPr>
                                    <a:rPr lang="en-US" sz="2000" b="1" i="1">
                                      <a:latin typeface="Cambria Math"/>
                                    </a:rPr>
                                  </m:ctrlPr>
                                </m:sSupPr>
                                <m:e>
                                  <m:r>
                                    <a:rPr lang="en-US" sz="2000" b="1" i="1">
                                      <a:latin typeface="Cambria Math"/>
                                    </a:rPr>
                                    <m:t>(</m:t>
                                  </m:r>
                                  <m:sSub>
                                    <m:sSubPr>
                                      <m:ctrlPr>
                                        <a:rPr lang="en-US" sz="2000" b="1" i="1">
                                          <a:latin typeface="Cambria Math"/>
                                        </a:rPr>
                                      </m:ctrlPr>
                                    </m:sSubPr>
                                    <m:e>
                                      <m:r>
                                        <a:rPr lang="en-US" sz="2000" b="1" i="1">
                                          <a:latin typeface="Cambria Math"/>
                                        </a:rPr>
                                        <m:t>𝝆</m:t>
                                      </m:r>
                                    </m:e>
                                    <m:sub>
                                      <m:r>
                                        <a:rPr lang="en-US" sz="2000" b="1" i="1">
                                          <a:latin typeface="Cambria Math"/>
                                        </a:rPr>
                                        <m:t>𝑵𝑶</m:t>
                                      </m:r>
                                      <m:r>
                                        <a:rPr lang="en-US" sz="2000" b="1" i="1">
                                          <a:latin typeface="Cambria Math"/>
                                        </a:rPr>
                                        <m:t>,</m:t>
                                      </m:r>
                                      <m:r>
                                        <a:rPr lang="en-US" sz="2000" b="1" i="1">
                                          <a:latin typeface="Cambria Math"/>
                                        </a:rPr>
                                        <m:t>𝒅𝒂𝒕𝒂</m:t>
                                      </m:r>
                                      <m:r>
                                        <a:rPr lang="en-US" sz="2000" b="1" i="1">
                                          <a:latin typeface="Cambria Math"/>
                                        </a:rPr>
                                        <m:t>,</m:t>
                                      </m:r>
                                      <m:r>
                                        <a:rPr lang="en-US" sz="2000" b="1" i="1">
                                          <a:latin typeface="Cambria Math"/>
                                        </a:rPr>
                                        <m:t>𝒊</m:t>
                                      </m:r>
                                    </m:sub>
                                  </m:sSub>
                                  <m:r>
                                    <a:rPr lang="en-US" sz="2000" b="1" i="1">
                                      <a:latin typeface="Cambria Math"/>
                                    </a:rPr>
                                    <m:t>−</m:t>
                                  </m:r>
                                  <m:sSub>
                                    <m:sSubPr>
                                      <m:ctrlPr>
                                        <a:rPr lang="en-US" sz="2000" b="1" i="1">
                                          <a:latin typeface="Cambria Math"/>
                                        </a:rPr>
                                      </m:ctrlPr>
                                    </m:sSubPr>
                                    <m:e>
                                      <m:r>
                                        <a:rPr lang="en-US" sz="2000" b="1" i="1">
                                          <a:latin typeface="Cambria Math"/>
                                        </a:rPr>
                                        <m:t>𝝆</m:t>
                                      </m:r>
                                    </m:e>
                                    <m:sub>
                                      <m:r>
                                        <a:rPr lang="en-US" sz="2000" b="1" i="1">
                                          <a:latin typeface="Cambria Math"/>
                                        </a:rPr>
                                        <m:t>𝑵𝑶</m:t>
                                      </m:r>
                                      <m:r>
                                        <a:rPr lang="en-US" sz="2000" b="1" i="1">
                                          <a:latin typeface="Cambria Math"/>
                                        </a:rPr>
                                        <m:t>,</m:t>
                                      </m:r>
                                      <m:r>
                                        <a:rPr lang="en-US" sz="2000" b="1" i="1">
                                          <a:latin typeface="Cambria Math"/>
                                        </a:rPr>
                                        <m:t>𝒔𝒊𝒎𝒖𝒍𝒂𝒕𝒊𝒐𝒏</m:t>
                                      </m:r>
                                      <m:r>
                                        <a:rPr lang="en-US" sz="2000" b="1" i="1">
                                          <a:latin typeface="Cambria Math"/>
                                        </a:rPr>
                                        <m:t>,</m:t>
                                      </m:r>
                                      <m:r>
                                        <a:rPr lang="en-US" sz="2000" b="1" i="1">
                                          <a:latin typeface="Cambria Math"/>
                                        </a:rPr>
                                        <m:t>𝒊</m:t>
                                      </m:r>
                                    </m:sub>
                                  </m:sSub>
                                  <m:r>
                                    <a:rPr lang="en-US" sz="2000" b="1" i="1">
                                      <a:latin typeface="Cambria Math"/>
                                    </a:rPr>
                                    <m:t>)</m:t>
                                  </m:r>
                                </m:e>
                                <m:sup>
                                  <m:r>
                                    <a:rPr lang="en-US" sz="2000" b="1" i="1">
                                      <a:latin typeface="Cambria Math"/>
                                    </a:rPr>
                                    <m:t>𝟐</m:t>
                                  </m:r>
                                </m:sup>
                              </m:sSup>
                            </m:e>
                          </m:nary>
                        </m:e>
                      </m:d>
                    </m:oMath>
                  </m:oMathPara>
                </a14:m>
                <a:endParaRPr lang="en-US" sz="2000" b="1" dirty="0"/>
              </a:p>
            </p:txBody>
          </p:sp>
        </mc:Choice>
        <mc:Fallback xmlns="">
          <p:sp>
            <p:nvSpPr>
              <p:cNvPr id="8" name="Rectangle 7"/>
              <p:cNvSpPr>
                <a:spLocks noRot="1" noChangeAspect="1" noMove="1" noResize="1" noEditPoints="1" noAdjustHandles="1" noChangeArrowheads="1" noChangeShapeType="1" noTextEdit="1"/>
              </p:cNvSpPr>
              <p:nvPr/>
            </p:nvSpPr>
            <p:spPr>
              <a:xfrm>
                <a:off x="1" y="5778602"/>
                <a:ext cx="9144000" cy="1070549"/>
              </a:xfrm>
              <a:prstGeom prst="rect">
                <a:avLst/>
              </a:prstGeom>
              <a:blipFill rotWithShape="1">
                <a:blip r:embed="rId4"/>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600200" y="457200"/>
            <a:ext cx="5943600" cy="528372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0" y="-1"/>
            <a:ext cx="9144000" cy="615553"/>
          </a:xfrm>
          <a:prstGeom prst="rect">
            <a:avLst/>
          </a:prstGeom>
          <a:noFill/>
        </p:spPr>
        <p:txBody>
          <a:bodyPr wrap="square" lIns="0" rIns="0" rtlCol="0">
            <a:spAutoFit/>
          </a:bodyPr>
          <a:lstStyle/>
          <a:p>
            <a:pPr algn="ctr"/>
            <a:r>
              <a:rPr lang="en-US" sz="3400" b="1" dirty="0" smtClean="0">
                <a:latin typeface="Times New Roman" pitchFamily="18" charset="0"/>
                <a:ea typeface="Tahoma" pitchFamily="34" charset="0"/>
                <a:cs typeface="Times New Roman" pitchFamily="18" charset="0"/>
              </a:rPr>
              <a:t>Synthetic Data Calibrations</a:t>
            </a:r>
            <a:endParaRPr lang="en-US" sz="3400" b="1"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98933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Synthetic Data Calibrations</a:t>
            </a:r>
            <a:endParaRPr lang="en-US" sz="36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spTree>
    <p:extLst>
      <p:ext uri="{BB962C8B-B14F-4D97-AF65-F5344CB8AC3E}">
        <p14:creationId xmlns:p14="http://schemas.microsoft.com/office/powerpoint/2010/main" val="31567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Synthetic Data Calibrations</a:t>
            </a:r>
            <a:endParaRPr lang="en-US" sz="36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spTree>
    <p:extLst>
      <p:ext uri="{BB962C8B-B14F-4D97-AF65-F5344CB8AC3E}">
        <p14:creationId xmlns:p14="http://schemas.microsoft.com/office/powerpoint/2010/main" val="2878771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Conclusions</a:t>
            </a:r>
            <a:endParaRPr lang="en-US" sz="3600" b="1" dirty="0">
              <a:latin typeface="Times New Roman" pitchFamily="18" charset="0"/>
              <a:ea typeface="Tahoma" pitchFamily="34" charset="0"/>
              <a:cs typeface="Times New Roman" pitchFamily="18" charset="0"/>
            </a:endParaRPr>
          </a:p>
        </p:txBody>
      </p:sp>
      <p:sp>
        <p:nvSpPr>
          <p:cNvPr id="6" name="Text Box 9"/>
          <p:cNvSpPr txBox="1">
            <a:spLocks noChangeArrowheads="1"/>
          </p:cNvSpPr>
          <p:nvPr/>
        </p:nvSpPr>
        <p:spPr bwMode="auto">
          <a:xfrm>
            <a:off x="584200" y="646330"/>
            <a:ext cx="7835900" cy="5647700"/>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smtClean="0"/>
              <a:t> Global, Monte Carlo based sensitivity analysis can provide a great deal of insight into how various parameters affect a given </a:t>
            </a:r>
            <a:r>
              <a:rPr lang="en-US" sz="2800" dirty="0" err="1" smtClean="0"/>
              <a:t>QoI</a:t>
            </a:r>
            <a:r>
              <a:rPr lang="en-US" sz="2800" dirty="0" smtClean="0"/>
              <a:t>.</a:t>
            </a:r>
          </a:p>
          <a:p>
            <a:pPr eaLnBrk="0" hangingPunct="0">
              <a:buFontTx/>
              <a:buChar char="•"/>
            </a:pPr>
            <a:r>
              <a:rPr lang="en-US" sz="2800" dirty="0"/>
              <a:t> </a:t>
            </a:r>
            <a:r>
              <a:rPr lang="en-US" sz="2800" dirty="0" smtClean="0"/>
              <a:t>A great deal of computer power is required to perform this type of statistical analysis for DSMC shock simulations.</a:t>
            </a:r>
          </a:p>
          <a:p>
            <a:pPr marL="914400" lvl="1" indent="-457200" eaLnBrk="0" hangingPunct="0">
              <a:buFont typeface="Wingdings" pitchFamily="2" charset="2"/>
              <a:buChar char="§"/>
            </a:pPr>
            <a:r>
              <a:rPr lang="en-US" sz="2400" dirty="0" smtClean="0"/>
              <a:t>5,000 shocks were run for this sensitivity analysis.</a:t>
            </a:r>
          </a:p>
          <a:p>
            <a:pPr marL="914400" lvl="1" indent="-457200" eaLnBrk="0" hangingPunct="0">
              <a:buFont typeface="Wingdings" pitchFamily="2" charset="2"/>
              <a:buChar char="§"/>
            </a:pPr>
            <a:r>
              <a:rPr lang="en-US" sz="2400" dirty="0" smtClean="0"/>
              <a:t>Required a total of ~320,000 CPU hours.</a:t>
            </a:r>
          </a:p>
          <a:p>
            <a:pPr eaLnBrk="0" hangingPunct="0">
              <a:buFontTx/>
              <a:buChar char="•"/>
            </a:pPr>
            <a:r>
              <a:rPr lang="en-US" sz="2800" dirty="0"/>
              <a:t> </a:t>
            </a:r>
            <a:r>
              <a:rPr lang="en-US" sz="2800" dirty="0" smtClean="0"/>
              <a:t>MCMC can be used to calibrate at least some DSMC parameters based on synthetic data for a 0-D relaxation.</a:t>
            </a:r>
          </a:p>
          <a:p>
            <a:pPr eaLnBrk="0" hangingPunct="0">
              <a:buFontTx/>
              <a:buChar char="•"/>
            </a:pPr>
            <a:r>
              <a:rPr lang="en-US" sz="2800" dirty="0"/>
              <a:t> </a:t>
            </a:r>
            <a:r>
              <a:rPr lang="en-US" sz="2800" dirty="0" smtClean="0"/>
              <a:t>MCMC allows for propagation of uncertainty from the data to the final parameter PDFs.</a:t>
            </a:r>
          </a:p>
        </p:txBody>
      </p:sp>
    </p:spTree>
    <p:extLst>
      <p:ext uri="{BB962C8B-B14F-4D97-AF65-F5344CB8AC3E}">
        <p14:creationId xmlns:p14="http://schemas.microsoft.com/office/powerpoint/2010/main" val="1319719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Future Work</a:t>
            </a:r>
            <a:endParaRPr lang="en-US" sz="3600" b="1" dirty="0">
              <a:latin typeface="Times New Roman" pitchFamily="18" charset="0"/>
              <a:ea typeface="Tahoma" pitchFamily="34" charset="0"/>
              <a:cs typeface="Times New Roman" pitchFamily="18" charset="0"/>
            </a:endParaRPr>
          </a:p>
        </p:txBody>
      </p:sp>
      <p:sp>
        <p:nvSpPr>
          <p:cNvPr id="6" name="Text Box 9"/>
          <p:cNvSpPr txBox="1">
            <a:spLocks noChangeArrowheads="1"/>
          </p:cNvSpPr>
          <p:nvPr/>
        </p:nvSpPr>
        <p:spPr bwMode="auto">
          <a:xfrm>
            <a:off x="584200" y="646330"/>
            <a:ext cx="7962900" cy="4478149"/>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smtClean="0"/>
              <a:t> Synthetic data calibrations for a 1-D shock with the current code.</a:t>
            </a:r>
          </a:p>
          <a:p>
            <a:pPr eaLnBrk="0" hangingPunct="0">
              <a:buFontTx/>
              <a:buChar char="•"/>
            </a:pPr>
            <a:r>
              <a:rPr lang="en-US" sz="2800" dirty="0" smtClean="0"/>
              <a:t> Upgrade the code to allow </a:t>
            </a:r>
            <a:r>
              <a:rPr lang="en-US" sz="2800" dirty="0" smtClean="0"/>
              <a:t>modeling </a:t>
            </a:r>
            <a:r>
              <a:rPr lang="en-US" sz="2800" dirty="0" smtClean="0"/>
              <a:t>of ionization and electronic excitation.</a:t>
            </a:r>
          </a:p>
          <a:p>
            <a:pPr eaLnBrk="0" hangingPunct="0">
              <a:buFontTx/>
              <a:buChar char="•"/>
            </a:pPr>
            <a:r>
              <a:rPr lang="en-US" sz="2800" dirty="0"/>
              <a:t> </a:t>
            </a:r>
            <a:r>
              <a:rPr lang="en-US" sz="2800" dirty="0" smtClean="0"/>
              <a:t>Couple the code with a radiation solver.</a:t>
            </a:r>
          </a:p>
          <a:p>
            <a:pPr eaLnBrk="0" hangingPunct="0">
              <a:buFontTx/>
              <a:buChar char="•"/>
            </a:pPr>
            <a:r>
              <a:rPr lang="en-US" sz="2800" dirty="0"/>
              <a:t> </a:t>
            </a:r>
            <a:r>
              <a:rPr lang="en-US" sz="2800" dirty="0" smtClean="0"/>
              <a:t>Sensitivity analysis for a 1-D shock with the additional physics included.</a:t>
            </a:r>
          </a:p>
          <a:p>
            <a:pPr eaLnBrk="0" hangingPunct="0">
              <a:buFontTx/>
              <a:buChar char="•"/>
            </a:pPr>
            <a:r>
              <a:rPr lang="en-US" sz="2800" dirty="0" smtClean="0"/>
              <a:t> Synthetic </a:t>
            </a:r>
            <a:r>
              <a:rPr lang="en-US" sz="2800" dirty="0"/>
              <a:t>data calibrations </a:t>
            </a:r>
            <a:r>
              <a:rPr lang="en-US" sz="2800" dirty="0" smtClean="0"/>
              <a:t>with </a:t>
            </a:r>
            <a:r>
              <a:rPr lang="en-US" sz="2800" dirty="0"/>
              <a:t>the </a:t>
            </a:r>
            <a:r>
              <a:rPr lang="en-US" sz="2800" dirty="0" smtClean="0"/>
              <a:t>upgraded code.</a:t>
            </a:r>
          </a:p>
          <a:p>
            <a:pPr eaLnBrk="0" hangingPunct="0">
              <a:buFontTx/>
              <a:buChar char="•"/>
            </a:pPr>
            <a:r>
              <a:rPr lang="en-US" sz="2800" dirty="0"/>
              <a:t> </a:t>
            </a:r>
            <a:r>
              <a:rPr lang="en-US" sz="2800" dirty="0" smtClean="0"/>
              <a:t>Calibrations with real data from EAST or similar facility.</a:t>
            </a:r>
          </a:p>
        </p:txBody>
      </p:sp>
    </p:spTree>
    <p:extLst>
      <p:ext uri="{BB962C8B-B14F-4D97-AF65-F5344CB8AC3E}">
        <p14:creationId xmlns:p14="http://schemas.microsoft.com/office/powerpoint/2010/main" val="259543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DSMC Parameters</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8102600" cy="5339923"/>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a:t> </a:t>
            </a:r>
            <a:r>
              <a:rPr lang="en-US" sz="2800" dirty="0" smtClean="0"/>
              <a:t>In many cases the precise values of some of these parameters are not known.</a:t>
            </a:r>
            <a:endParaRPr lang="en-US" sz="2800" baseline="30000" dirty="0"/>
          </a:p>
          <a:p>
            <a:pPr eaLnBrk="0" hangingPunct="0">
              <a:buFontTx/>
              <a:buChar char="•"/>
            </a:pPr>
            <a:r>
              <a:rPr lang="en-US" sz="2800" dirty="0" smtClean="0">
                <a:cs typeface="Times New Roman" pitchFamily="18" charset="0"/>
              </a:rPr>
              <a:t> Parameter values often cannot be directly measured, instead they must be inferred from experimental results.</a:t>
            </a:r>
          </a:p>
          <a:p>
            <a:pPr eaLnBrk="0" hangingPunct="0">
              <a:buFontTx/>
              <a:buChar char="•"/>
            </a:pPr>
            <a:r>
              <a:rPr lang="en-US" sz="2800" dirty="0" smtClean="0">
                <a:cs typeface="Times New Roman" pitchFamily="18" charset="0"/>
              </a:rPr>
              <a:t> By necessity, parameters must often be used in regimes far from where their values were determined.</a:t>
            </a:r>
            <a:endParaRPr lang="en-US" sz="2800" dirty="0">
              <a:cs typeface="Times New Roman" pitchFamily="18" charset="0"/>
            </a:endParaRPr>
          </a:p>
          <a:p>
            <a:pPr eaLnBrk="0" hangingPunct="0">
              <a:buFontTx/>
              <a:buChar char="•"/>
            </a:pPr>
            <a:r>
              <a:rPr lang="en-US" sz="2800" dirty="0" smtClean="0">
                <a:cs typeface="Times New Roman" pitchFamily="18" charset="0"/>
              </a:rPr>
              <a:t> More precise values for important parameters would lead to better simulation of the physics, and thus to better predictive capability for the DSMC method.  The ultimate goal of this work is to use experimental data to calibrate important DSMC parameters.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Numerical Methods – DSMC Code</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646330"/>
            <a:ext cx="7708900" cy="4047262"/>
          </a:xfrm>
          <a:prstGeom prst="rect">
            <a:avLst/>
          </a:prstGeom>
          <a:noFill/>
          <a:ln w="9525">
            <a:noFill/>
            <a:miter lim="800000"/>
            <a:headEnd/>
            <a:tailEnd/>
          </a:ln>
        </p:spPr>
        <p:txBody>
          <a:bodyPr>
            <a:spAutoFit/>
          </a:bodyPr>
          <a:lstStyle/>
          <a:p>
            <a:pPr eaLnBrk="0" hangingPunct="0">
              <a:lnSpc>
                <a:spcPct val="25000"/>
              </a:lnSpc>
            </a:pPr>
            <a:endParaRPr lang="en-US" sz="2000" dirty="0"/>
          </a:p>
          <a:p>
            <a:pPr eaLnBrk="0" hangingPunct="0">
              <a:buFontTx/>
              <a:buChar char="•"/>
            </a:pPr>
            <a:r>
              <a:rPr lang="en-US" sz="2800" dirty="0">
                <a:cs typeface="Times New Roman" pitchFamily="18" charset="0"/>
              </a:rPr>
              <a:t> </a:t>
            </a:r>
            <a:r>
              <a:rPr lang="en-US" sz="2800" dirty="0" smtClean="0">
                <a:cs typeface="Times New Roman" pitchFamily="18" charset="0"/>
              </a:rPr>
              <a:t>Our DSMC code can model flows with rotational and vibrational excitation and relaxation, as well as five-species air chemistry, including dissociation, exchange, and recombination reactions.</a:t>
            </a:r>
          </a:p>
          <a:p>
            <a:pPr eaLnBrk="0" hangingPunct="0">
              <a:buFontTx/>
              <a:buChar char="•"/>
            </a:pPr>
            <a:r>
              <a:rPr lang="en-US" sz="2800" dirty="0">
                <a:cs typeface="Times New Roman" pitchFamily="18" charset="0"/>
              </a:rPr>
              <a:t> </a:t>
            </a:r>
            <a:r>
              <a:rPr lang="en-US" sz="2800" dirty="0"/>
              <a:t>Larsen-Borgnakke model is used for redistribution between </a:t>
            </a:r>
            <a:r>
              <a:rPr lang="en-US" sz="2800" dirty="0" smtClean="0"/>
              <a:t>rotational, translational, </a:t>
            </a:r>
            <a:r>
              <a:rPr lang="en-US" sz="2800" dirty="0"/>
              <a:t>and vibrational modes during inelastic collisions.</a:t>
            </a:r>
          </a:p>
          <a:p>
            <a:pPr marL="0" lvl="1" eaLnBrk="0" hangingPunct="0">
              <a:buFontTx/>
              <a:buChar char="•"/>
            </a:pPr>
            <a:r>
              <a:rPr lang="en-US" sz="2800" dirty="0" smtClean="0">
                <a:cs typeface="Times New Roman" pitchFamily="18" charset="0"/>
              </a:rPr>
              <a:t> TCE model allows cross-sections for chemical reactions to be derived from </a:t>
            </a:r>
            <a:r>
              <a:rPr lang="en-US" sz="2800" dirty="0">
                <a:cs typeface="Times New Roman" pitchFamily="18" charset="0"/>
              </a:rPr>
              <a:t>Arrhenius parameters</a:t>
            </a:r>
            <a:r>
              <a:rPr lang="en-US" sz="2800" dirty="0" smtClean="0">
                <a:cs typeface="Times New Roman" pitchFamily="18" charset="0"/>
              </a:rPr>
              <a:t>.</a:t>
            </a:r>
            <a:endParaRPr lang="en-US" sz="2800" dirty="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920678" y="4942619"/>
                <a:ext cx="3277244" cy="5393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cs typeface="Times New Roman" pitchFamily="18" charset="0"/>
                        </a:rPr>
                        <m:t>𝑘</m:t>
                      </m:r>
                      <m:d>
                        <m:dPr>
                          <m:ctrlPr>
                            <a:rPr lang="en-US" sz="2800" i="1">
                              <a:latin typeface="Cambria Math"/>
                              <a:cs typeface="Times New Roman" pitchFamily="18" charset="0"/>
                            </a:rPr>
                          </m:ctrlPr>
                        </m:dPr>
                        <m:e>
                          <m:r>
                            <a:rPr lang="en-US" sz="2800" i="1">
                              <a:latin typeface="Cambria Math"/>
                              <a:cs typeface="Times New Roman" pitchFamily="18" charset="0"/>
                            </a:rPr>
                            <m:t>𝑇</m:t>
                          </m:r>
                        </m:e>
                      </m:d>
                      <m:r>
                        <a:rPr lang="en-US" sz="2800" i="1">
                          <a:latin typeface="Cambria Math"/>
                          <a:cs typeface="Times New Roman" pitchFamily="18" charset="0"/>
                        </a:rPr>
                        <m:t>=</m:t>
                      </m:r>
                      <m:r>
                        <a:rPr lang="en-US" sz="2800" b="1" i="1">
                          <a:solidFill>
                            <a:srgbClr val="FF0000"/>
                          </a:solidFill>
                          <a:latin typeface="Cambria Math"/>
                          <a:ea typeface="Cambria Math"/>
                          <a:cs typeface="Times New Roman" pitchFamily="18" charset="0"/>
                        </a:rPr>
                        <m:t>𝚲</m:t>
                      </m:r>
                      <m:sSup>
                        <m:sSupPr>
                          <m:ctrlPr>
                            <a:rPr lang="el-GR" sz="2800" i="1">
                              <a:latin typeface="Cambria Math"/>
                              <a:ea typeface="Cambria Math"/>
                              <a:cs typeface="Times New Roman" pitchFamily="18" charset="0"/>
                            </a:rPr>
                          </m:ctrlPr>
                        </m:sSupPr>
                        <m:e>
                          <m:r>
                            <a:rPr lang="en-US" sz="2800" i="1">
                              <a:latin typeface="Cambria Math"/>
                              <a:ea typeface="Cambria Math"/>
                              <a:cs typeface="Times New Roman" pitchFamily="18" charset="0"/>
                            </a:rPr>
                            <m:t>𝑇</m:t>
                          </m:r>
                        </m:e>
                        <m:sup>
                          <m:r>
                            <a:rPr lang="el-GR" sz="2800" b="1" i="1">
                              <a:solidFill>
                                <a:srgbClr val="7030A0"/>
                              </a:solidFill>
                              <a:latin typeface="Cambria Math"/>
                              <a:ea typeface="Cambria Math"/>
                              <a:cs typeface="Times New Roman" pitchFamily="18" charset="0"/>
                            </a:rPr>
                            <m:t>𝜼</m:t>
                          </m:r>
                        </m:sup>
                      </m:sSup>
                      <m:sSup>
                        <m:sSupPr>
                          <m:ctrlPr>
                            <a:rPr lang="el-GR" sz="2800" i="1">
                              <a:latin typeface="Cambria Math"/>
                              <a:ea typeface="Cambria Math"/>
                              <a:cs typeface="Times New Roman" pitchFamily="18" charset="0"/>
                            </a:rPr>
                          </m:ctrlPr>
                        </m:sSupPr>
                        <m:e>
                          <m:r>
                            <a:rPr lang="en-US" sz="2800" i="1">
                              <a:latin typeface="Cambria Math"/>
                              <a:ea typeface="Cambria Math"/>
                              <a:cs typeface="Times New Roman" pitchFamily="18" charset="0"/>
                            </a:rPr>
                            <m:t>𝑒</m:t>
                          </m:r>
                        </m:e>
                        <m:sup>
                          <m:r>
                            <a:rPr lang="en-US" sz="2800" i="1">
                              <a:latin typeface="Cambria Math"/>
                              <a:ea typeface="Cambria Math"/>
                              <a:cs typeface="Times New Roman" pitchFamily="18" charset="0"/>
                            </a:rPr>
                            <m:t>−</m:t>
                          </m:r>
                          <m:sSub>
                            <m:sSubPr>
                              <m:ctrlPr>
                                <a:rPr lang="en-US" sz="2800" b="1" i="1">
                                  <a:solidFill>
                                    <a:srgbClr val="00B050"/>
                                  </a:solidFill>
                                  <a:latin typeface="Cambria Math"/>
                                  <a:ea typeface="Cambria Math"/>
                                  <a:cs typeface="Times New Roman" pitchFamily="18" charset="0"/>
                                </a:rPr>
                              </m:ctrlPr>
                            </m:sSubPr>
                            <m:e>
                              <m:r>
                                <a:rPr lang="en-US" sz="2800" b="1" i="1">
                                  <a:solidFill>
                                    <a:srgbClr val="00B050"/>
                                  </a:solidFill>
                                  <a:latin typeface="Cambria Math"/>
                                  <a:ea typeface="Cambria Math"/>
                                  <a:cs typeface="Times New Roman" pitchFamily="18" charset="0"/>
                                </a:rPr>
                                <m:t>𝑬</m:t>
                              </m:r>
                            </m:e>
                            <m:sub>
                              <m:r>
                                <a:rPr lang="en-US" sz="2800" b="1" i="1">
                                  <a:solidFill>
                                    <a:srgbClr val="00B050"/>
                                  </a:solidFill>
                                  <a:latin typeface="Cambria Math"/>
                                  <a:ea typeface="Cambria Math"/>
                                  <a:cs typeface="Times New Roman" pitchFamily="18" charset="0"/>
                                </a:rPr>
                                <m:t>𝒂</m:t>
                              </m:r>
                            </m:sub>
                          </m:sSub>
                          <m:r>
                            <a:rPr lang="en-US" sz="2800" i="1">
                              <a:latin typeface="Cambria Math"/>
                              <a:ea typeface="Cambria Math"/>
                              <a:cs typeface="Times New Roman" pitchFamily="18" charset="0"/>
                            </a:rPr>
                            <m:t>/</m:t>
                          </m:r>
                          <m:r>
                            <a:rPr lang="en-US" sz="2800" i="1">
                              <a:latin typeface="Cambria Math"/>
                              <a:ea typeface="Cambria Math"/>
                              <a:cs typeface="Times New Roman" pitchFamily="18" charset="0"/>
                            </a:rPr>
                            <m:t>𝑘𝑇</m:t>
                          </m:r>
                        </m:sup>
                      </m:sSup>
                    </m:oMath>
                  </m:oMathPara>
                </a14:m>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2920678" y="4942619"/>
                <a:ext cx="3277244" cy="53931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9"/>
              <p:cNvSpPr txBox="1">
                <a:spLocks noChangeArrowheads="1"/>
              </p:cNvSpPr>
              <p:nvPr/>
            </p:nvSpPr>
            <p:spPr bwMode="auto">
              <a:xfrm>
                <a:off x="0" y="5481934"/>
                <a:ext cx="9144000" cy="1067536"/>
              </a:xfrm>
              <a:prstGeom prst="rect">
                <a:avLst/>
              </a:prstGeom>
              <a:noFill/>
              <a:ln w="9525">
                <a:noFill/>
                <a:miter lim="800000"/>
                <a:headEnd/>
                <a:tailEnd/>
              </a:ln>
            </p:spPr>
            <p:txBody>
              <a:bodyPr wrap="square" lIns="0" rIns="0">
                <a:spAutoFit/>
              </a:bodyPr>
              <a:lstStyle/>
              <a:p>
                <a:pPr eaLnBrk="0" hangingPunct="0">
                  <a:lnSpc>
                    <a:spcPct val="25000"/>
                  </a:lnSpc>
                </a:pPr>
                <a:endParaRPr lang="en-US" sz="2000" b="1" dirty="0" smtClean="0"/>
              </a:p>
              <a:p>
                <a:pPr lvl="1" eaLnBrk="0" hangingPunct="0"/>
                <a14:m>
                  <m:oMathPara xmlns:m="http://schemas.openxmlformats.org/officeDocument/2006/math">
                    <m:oMathParaPr>
                      <m:jc m:val="centerGroup"/>
                    </m:oMathParaPr>
                    <m:oMath xmlns:m="http://schemas.openxmlformats.org/officeDocument/2006/math">
                      <m:f>
                        <m:fPr>
                          <m:ctrlPr>
                            <a:rPr lang="en-US" sz="2000" b="1" i="1" smtClean="0">
                              <a:latin typeface="Cambria Math"/>
                              <a:cs typeface="Times New Roman" pitchFamily="18" charset="0"/>
                            </a:rPr>
                          </m:ctrlPr>
                        </m:fPr>
                        <m:num>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𝝈</m:t>
                              </m:r>
                            </m:e>
                            <m:sub>
                              <m:r>
                                <a:rPr lang="en-US" sz="2000" b="1" i="1" smtClean="0">
                                  <a:latin typeface="Cambria Math"/>
                                  <a:cs typeface="Times New Roman" pitchFamily="18" charset="0"/>
                                </a:rPr>
                                <m:t>𝑹</m:t>
                              </m:r>
                            </m:sub>
                          </m:sSub>
                        </m:num>
                        <m:den>
                          <m:sSub>
                            <m:sSubPr>
                              <m:ctrlPr>
                                <a:rPr lang="en-US" sz="2000" b="1" i="1" smtClean="0">
                                  <a:latin typeface="Cambria Math"/>
                                  <a:cs typeface="Times New Roman" pitchFamily="18" charset="0"/>
                                </a:rPr>
                              </m:ctrlPr>
                            </m:sSubPr>
                            <m:e>
                              <m:r>
                                <a:rPr lang="en-US" sz="2000" b="1" i="1">
                                  <a:latin typeface="Cambria Math"/>
                                  <a:ea typeface="Cambria Math"/>
                                  <a:cs typeface="Times New Roman" pitchFamily="18" charset="0"/>
                                </a:rPr>
                                <m:t>𝝈</m:t>
                              </m:r>
                            </m:e>
                            <m:sub>
                              <m:r>
                                <a:rPr lang="en-US" sz="2000" b="1" i="1" smtClean="0">
                                  <a:latin typeface="Cambria Math"/>
                                  <a:cs typeface="Times New Roman" pitchFamily="18" charset="0"/>
                                </a:rPr>
                                <m:t>𝑻</m:t>
                              </m:r>
                            </m:sub>
                          </m:sSub>
                        </m:den>
                      </m:f>
                      <m:r>
                        <a:rPr lang="en-US" sz="2000" b="1" i="1" smtClean="0">
                          <a:latin typeface="Cambria Math"/>
                          <a:cs typeface="Times New Roman" pitchFamily="18" charset="0"/>
                        </a:rPr>
                        <m:t>=</m:t>
                      </m:r>
                      <m:f>
                        <m:fPr>
                          <m:ctrlPr>
                            <a:rPr lang="en-US" sz="2000" b="1" i="1" smtClean="0">
                              <a:latin typeface="Cambria Math"/>
                              <a:cs typeface="Times New Roman" pitchFamily="18" charset="0"/>
                            </a:rPr>
                          </m:ctrlPr>
                        </m:fPr>
                        <m:num>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𝝅</m:t>
                              </m:r>
                            </m:e>
                            <m:sup>
                              <m:f>
                                <m:fPr>
                                  <m:type m:val="skw"/>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sup>
                          </m:sSup>
                          <m:r>
                            <a:rPr lang="en-US" sz="2000" b="1" i="1" smtClean="0">
                              <a:latin typeface="Cambria Math"/>
                              <a:ea typeface="Cambria Math"/>
                              <a:cs typeface="Times New Roman" pitchFamily="18" charset="0"/>
                            </a:rPr>
                            <m:t>𝜺</m:t>
                          </m:r>
                          <m:r>
                            <a:rPr lang="en-US" sz="2000" b="1" i="1" smtClean="0">
                              <a:solidFill>
                                <a:srgbClr val="FF0000"/>
                              </a:solidFill>
                              <a:latin typeface="Cambria Math"/>
                              <a:ea typeface="Cambria Math"/>
                              <a:cs typeface="Times New Roman" pitchFamily="18" charset="0"/>
                            </a:rPr>
                            <m:t>𝚲</m:t>
                          </m:r>
                          <m:sSup>
                            <m:sSupPr>
                              <m:ctrlPr>
                                <a:rPr lang="el-GR" sz="2000" b="1" i="1" smtClean="0">
                                  <a:latin typeface="Cambria Math"/>
                                  <a:ea typeface="Cambria Math"/>
                                  <a:cs typeface="Times New Roman" pitchFamily="18" charset="0"/>
                                </a:rPr>
                              </m:ctrlPr>
                            </m:sSupPr>
                            <m:e>
                              <m:sSubSup>
                                <m:sSubSupPr>
                                  <m:ctrlPr>
                                    <a:rPr lang="el-GR" sz="2000" b="1" i="1" smtClean="0">
                                      <a:latin typeface="Cambria Math"/>
                                      <a:ea typeface="Cambria Math"/>
                                      <a:cs typeface="Times New Roman" pitchFamily="18" charset="0"/>
                                    </a:rPr>
                                  </m:ctrlPr>
                                </m:sSubSupPr>
                                <m:e>
                                  <m:r>
                                    <a:rPr lang="en-US" sz="2000" b="1" i="1">
                                      <a:latin typeface="Cambria Math"/>
                                      <a:ea typeface="Cambria Math"/>
                                      <a:cs typeface="Times New Roman" pitchFamily="18" charset="0"/>
                                    </a:rPr>
                                    <m:t>𝑻</m:t>
                                  </m:r>
                                </m:e>
                                <m:sub>
                                  <m:r>
                                    <a:rPr lang="en-US" sz="2000" b="1" i="1">
                                      <a:latin typeface="Cambria Math"/>
                                      <a:ea typeface="Cambria Math"/>
                                      <a:cs typeface="Times New Roman" pitchFamily="18" charset="0"/>
                                    </a:rPr>
                                    <m:t>𝒓𝒆𝒇</m:t>
                                  </m:r>
                                </m:sub>
                                <m:sup/>
                              </m:sSubSup>
                            </m:e>
                            <m:sup>
                              <m:r>
                                <a:rPr lang="el-GR" sz="2000" b="1" i="1" smtClean="0">
                                  <a:solidFill>
                                    <a:srgbClr val="7030A0"/>
                                  </a:solidFill>
                                  <a:latin typeface="Cambria Math"/>
                                  <a:ea typeface="Cambria Math"/>
                                  <a:cs typeface="Times New Roman" pitchFamily="18" charset="0"/>
                                </a:rPr>
                                <m:t>𝜼</m:t>
                              </m:r>
                            </m:sup>
                          </m:sSup>
                        </m:num>
                        <m:den>
                          <m:r>
                            <a:rPr lang="en-US" sz="2000" b="1" i="1" smtClean="0">
                              <a:latin typeface="Cambria Math"/>
                              <a:cs typeface="Times New Roman" pitchFamily="18" charset="0"/>
                            </a:rPr>
                            <m:t>𝟐</m:t>
                          </m:r>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𝝈</m:t>
                              </m:r>
                            </m:e>
                            <m:sub>
                              <m:r>
                                <a:rPr lang="en-US" sz="2000" b="1" i="1" smtClean="0">
                                  <a:latin typeface="Cambria Math"/>
                                  <a:cs typeface="Times New Roman" pitchFamily="18" charset="0"/>
                                </a:rPr>
                                <m:t>𝒓𝒆𝒇</m:t>
                              </m:r>
                            </m:sub>
                          </m:sSub>
                          <m:sSup>
                            <m:sSupPr>
                              <m:ctrlPr>
                                <a:rPr lang="en-US" sz="2000" b="1" i="1" smtClean="0">
                                  <a:latin typeface="Cambria Math"/>
                                  <a:cs typeface="Times New Roman" pitchFamily="18" charset="0"/>
                                </a:rPr>
                              </m:ctrlPr>
                            </m:sSupPr>
                            <m:e>
                              <m:r>
                                <a:rPr lang="en-US" sz="2000" b="1" i="1">
                                  <a:latin typeface="Cambria Math"/>
                                  <a:cs typeface="Times New Roman" pitchFamily="18" charset="0"/>
                                </a:rPr>
                                <m:t>(</m:t>
                              </m:r>
                              <m:r>
                                <a:rPr lang="en-US" sz="2000" b="1" i="1">
                                  <a:latin typeface="Cambria Math"/>
                                  <a:cs typeface="Times New Roman" pitchFamily="18" charset="0"/>
                                </a:rPr>
                                <m:t>𝒌</m:t>
                              </m:r>
                              <m:sSub>
                                <m:sSubPr>
                                  <m:ctrlPr>
                                    <a:rPr lang="en-US" sz="2000" b="1" i="1">
                                      <a:latin typeface="Cambria Math"/>
                                      <a:cs typeface="Times New Roman" pitchFamily="18" charset="0"/>
                                    </a:rPr>
                                  </m:ctrlPr>
                                </m:sSubPr>
                                <m:e>
                                  <m:r>
                                    <a:rPr lang="en-US" sz="2000" b="1" i="1">
                                      <a:latin typeface="Cambria Math"/>
                                      <a:cs typeface="Times New Roman" pitchFamily="18" charset="0"/>
                                    </a:rPr>
                                    <m:t>𝑻</m:t>
                                  </m:r>
                                </m:e>
                                <m:sub>
                                  <m:r>
                                    <a:rPr lang="en-US" sz="2000" b="1" i="1">
                                      <a:latin typeface="Cambria Math"/>
                                      <a:cs typeface="Times New Roman" pitchFamily="18" charset="0"/>
                                    </a:rPr>
                                    <m:t>𝒓𝒆𝒇</m:t>
                                  </m:r>
                                </m:sub>
                              </m:sSub>
                              <m:r>
                                <a:rPr lang="en-US" sz="2000" b="1" i="1">
                                  <a:latin typeface="Cambria Math"/>
                                  <a:cs typeface="Times New Roman" pitchFamily="18" charset="0"/>
                                </a:rPr>
                                <m:t>)</m:t>
                              </m:r>
                            </m:e>
                            <m:sup>
                              <m:r>
                                <a:rPr lang="en-US" sz="2000" b="1" i="1" smtClean="0">
                                  <a:solidFill>
                                    <a:srgbClr val="7030A0"/>
                                  </a:solidFill>
                                  <a:latin typeface="Cambria Math"/>
                                  <a:ea typeface="Cambria Math"/>
                                  <a:cs typeface="Times New Roman" pitchFamily="18" charset="0"/>
                                </a:rPr>
                                <m:t>𝜼</m:t>
                              </m:r>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𝟏</m:t>
                              </m:r>
                              <m:r>
                                <a:rPr lang="en-US" sz="2000" b="1" i="1" smtClean="0">
                                  <a:latin typeface="Cambria Math"/>
                                  <a:ea typeface="Cambria Math"/>
                                  <a:cs typeface="Times New Roman" pitchFamily="18" charset="0"/>
                                </a:rPr>
                                <m:t>+</m:t>
                              </m:r>
                              <m:sSub>
                                <m:sSubPr>
                                  <m:ctrlPr>
                                    <a:rPr lang="en-US"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𝝎</m:t>
                                  </m:r>
                                </m:e>
                                <m:sub>
                                  <m:r>
                                    <a:rPr lang="en-US" sz="2000" b="1" i="1" smtClean="0">
                                      <a:latin typeface="Cambria Math"/>
                                      <a:ea typeface="Cambria Math"/>
                                      <a:cs typeface="Times New Roman" pitchFamily="18" charset="0"/>
                                    </a:rPr>
                                    <m:t>𝑨𝑩</m:t>
                                  </m:r>
                                </m:sub>
                              </m:sSub>
                            </m:sup>
                          </m:sSup>
                        </m:den>
                      </m:f>
                      <m:f>
                        <m:fPr>
                          <m:ctrlPr>
                            <a:rPr lang="en-US" sz="2000" b="1" i="1" smtClean="0">
                              <a:latin typeface="Cambria Math"/>
                              <a:cs typeface="Times New Roman" pitchFamily="18" charset="0"/>
                            </a:rPr>
                          </m:ctrlPr>
                        </m:fPr>
                        <m:num>
                          <m:r>
                            <a:rPr lang="el-GR" sz="2000" b="1" i="1" smtClean="0">
                              <a:latin typeface="Cambria Math"/>
                              <a:ea typeface="Cambria Math"/>
                              <a:cs typeface="Times New Roman" pitchFamily="18" charset="0"/>
                            </a:rPr>
                            <m:t>𝜞</m:t>
                          </m:r>
                          <m:r>
                            <a:rPr lang="en-US" sz="2000" b="1" i="1" smtClean="0">
                              <a:latin typeface="Cambria Math"/>
                              <a:ea typeface="Cambria Math"/>
                              <a:cs typeface="Times New Roman" pitchFamily="18" charset="0"/>
                            </a:rPr>
                            <m:t>(</m:t>
                          </m:r>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𝜻</m:t>
                              </m:r>
                            </m:e>
                          </m:acc>
                          <m:r>
                            <a:rPr lang="en-US" sz="2000" b="1" i="1" smtClean="0">
                              <a:latin typeface="Cambria Math"/>
                              <a:ea typeface="Cambria Math"/>
                              <a:cs typeface="Times New Roman" pitchFamily="18" charset="0"/>
                            </a:rPr>
                            <m:t>+</m:t>
                          </m:r>
                          <m:f>
                            <m:fPr>
                              <m:type m:val="skw"/>
                              <m:ctrlPr>
                                <a:rPr lang="en-US" sz="2000" b="1" i="1" smtClean="0">
                                  <a:latin typeface="Cambria Math"/>
                                  <a:ea typeface="Cambria Math"/>
                                  <a:cs typeface="Times New Roman" pitchFamily="18" charset="0"/>
                                </a:rPr>
                              </m:ctrlPr>
                            </m:fPr>
                            <m:num>
                              <m:r>
                                <a:rPr lang="en-US" sz="2000" b="1" i="1" smtClean="0">
                                  <a:latin typeface="Cambria Math"/>
                                  <a:ea typeface="Cambria Math"/>
                                  <a:cs typeface="Times New Roman" pitchFamily="18" charset="0"/>
                                </a:rPr>
                                <m:t>𝟓</m:t>
                              </m:r>
                            </m:num>
                            <m:den>
                              <m:r>
                                <a:rPr lang="en-US" sz="2000" b="1" i="1" smtClean="0">
                                  <a:latin typeface="Cambria Math"/>
                                  <a:ea typeface="Cambria Math"/>
                                  <a:cs typeface="Times New Roman" pitchFamily="18" charset="0"/>
                                </a:rPr>
                                <m:t>𝟐</m:t>
                              </m:r>
                            </m:den>
                          </m:f>
                          <m:r>
                            <a:rPr lang="en-US" sz="2000" b="1" i="1" smtClean="0">
                              <a:latin typeface="Cambria Math"/>
                              <a:ea typeface="Cambria Math"/>
                              <a:cs typeface="Times New Roman" pitchFamily="18" charset="0"/>
                            </a:rPr>
                            <m:t>−</m:t>
                          </m:r>
                          <m:sSub>
                            <m:sSubPr>
                              <m:ctrlPr>
                                <a:rPr lang="en-US"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𝝎</m:t>
                              </m:r>
                            </m:e>
                            <m:sub>
                              <m:r>
                                <a:rPr lang="en-US" sz="2000" b="1" i="1" smtClean="0">
                                  <a:latin typeface="Cambria Math"/>
                                  <a:ea typeface="Cambria Math"/>
                                  <a:cs typeface="Times New Roman" pitchFamily="18" charset="0"/>
                                </a:rPr>
                                <m:t>𝑨𝑩</m:t>
                              </m:r>
                            </m:sub>
                          </m:sSub>
                          <m:r>
                            <a:rPr lang="en-US" sz="2000" b="1" i="1" smtClean="0">
                              <a:latin typeface="Cambria Math"/>
                              <a:ea typeface="Cambria Math"/>
                              <a:cs typeface="Times New Roman" pitchFamily="18" charset="0"/>
                            </a:rPr>
                            <m:t>)</m:t>
                          </m:r>
                        </m:num>
                        <m:den>
                          <m:r>
                            <a:rPr lang="el-GR" sz="2000" b="1" i="1" smtClean="0">
                              <a:latin typeface="Cambria Math"/>
                              <a:ea typeface="Cambria Math"/>
                              <a:cs typeface="Times New Roman" pitchFamily="18" charset="0"/>
                            </a:rPr>
                            <m:t>𝜞</m:t>
                          </m:r>
                          <m:r>
                            <a:rPr lang="en-US" sz="2000" b="1" i="1" smtClean="0">
                              <a:latin typeface="Cambria Math"/>
                              <a:ea typeface="Cambria Math"/>
                              <a:cs typeface="Times New Roman" pitchFamily="18" charset="0"/>
                            </a:rPr>
                            <m:t>(</m:t>
                          </m:r>
                          <m:acc>
                            <m:accPr>
                              <m:chr m:val="̅"/>
                              <m:ctrlPr>
                                <a:rPr lang="en-US" sz="2000" b="1" i="1">
                                  <a:latin typeface="Cambria Math"/>
                                  <a:ea typeface="Cambria Math"/>
                                  <a:cs typeface="Times New Roman" pitchFamily="18" charset="0"/>
                                </a:rPr>
                              </m:ctrlPr>
                            </m:accPr>
                            <m:e>
                              <m:r>
                                <a:rPr lang="en-US" sz="2000" b="1" i="1">
                                  <a:latin typeface="Cambria Math"/>
                                  <a:ea typeface="Cambria Math"/>
                                  <a:cs typeface="Times New Roman" pitchFamily="18" charset="0"/>
                                </a:rPr>
                                <m:t>𝜻</m:t>
                              </m:r>
                            </m:e>
                          </m:acc>
                          <m:r>
                            <a:rPr lang="en-US" sz="2000" b="1" i="1">
                              <a:latin typeface="Cambria Math"/>
                              <a:ea typeface="Cambria Math"/>
                              <a:cs typeface="Times New Roman" pitchFamily="18" charset="0"/>
                            </a:rPr>
                            <m:t>+</m:t>
                          </m:r>
                          <m:r>
                            <a:rPr lang="en-US" sz="2000" b="1" i="1" smtClean="0">
                              <a:solidFill>
                                <a:srgbClr val="7030A0"/>
                              </a:solidFill>
                              <a:latin typeface="Cambria Math"/>
                              <a:ea typeface="Cambria Math"/>
                              <a:cs typeface="Times New Roman" pitchFamily="18" charset="0"/>
                            </a:rPr>
                            <m:t>𝜼</m:t>
                          </m:r>
                          <m:r>
                            <a:rPr lang="en-US" sz="2000" b="1" i="1" smtClean="0">
                              <a:latin typeface="Cambria Math"/>
                              <a:ea typeface="Cambria Math"/>
                              <a:cs typeface="Times New Roman" pitchFamily="18" charset="0"/>
                            </a:rPr>
                            <m:t>+</m:t>
                          </m:r>
                          <m:f>
                            <m:fPr>
                              <m:type m:val="skw"/>
                              <m:ctrlPr>
                                <a:rPr lang="en-US" sz="2000" b="1" i="1">
                                  <a:latin typeface="Cambria Math"/>
                                  <a:ea typeface="Cambria Math"/>
                                  <a:cs typeface="Times New Roman" pitchFamily="18" charset="0"/>
                                </a:rPr>
                              </m:ctrlPr>
                            </m:fPr>
                            <m:num>
                              <m:r>
                                <a:rPr lang="en-US" sz="2000" b="1" i="1" smtClean="0">
                                  <a:latin typeface="Cambria Math"/>
                                  <a:ea typeface="Cambria Math"/>
                                  <a:cs typeface="Times New Roman" pitchFamily="18" charset="0"/>
                                </a:rPr>
                                <m:t>𝟑</m:t>
                              </m:r>
                            </m:num>
                            <m:den>
                              <m:r>
                                <a:rPr lang="en-US" sz="2000" b="1" i="1">
                                  <a:latin typeface="Cambria Math"/>
                                  <a:ea typeface="Cambria Math"/>
                                  <a:cs typeface="Times New Roman" pitchFamily="18" charset="0"/>
                                </a:rPr>
                                <m:t>𝟐</m:t>
                              </m:r>
                            </m:den>
                          </m:f>
                          <m:r>
                            <a:rPr lang="en-US" sz="2000" b="1" i="1" smtClean="0">
                              <a:latin typeface="Cambria Math"/>
                              <a:ea typeface="Cambria Math"/>
                              <a:cs typeface="Times New Roman" pitchFamily="18" charset="0"/>
                            </a:rPr>
                            <m:t>)</m:t>
                          </m:r>
                        </m:den>
                      </m:f>
                      <m:sSup>
                        <m:sSupPr>
                          <m:ctrlPr>
                            <a:rPr lang="en-US" sz="2000" b="1" i="1" smtClean="0">
                              <a:latin typeface="Cambria Math"/>
                              <a:cs typeface="Times New Roman" pitchFamily="18" charset="0"/>
                            </a:rPr>
                          </m:ctrlPr>
                        </m:sSupPr>
                        <m:e>
                          <m:d>
                            <m:dPr>
                              <m:ctrlPr>
                                <a:rPr lang="en-US" sz="2000" b="1" i="1">
                                  <a:latin typeface="Cambria Math"/>
                                  <a:cs typeface="Times New Roman" pitchFamily="18" charset="0"/>
                                </a:rPr>
                              </m:ctrlPr>
                            </m:dPr>
                            <m:e>
                              <m:f>
                                <m:fPr>
                                  <m:ctrlPr>
                                    <a:rPr lang="en-US" sz="2000" b="1" i="1">
                                      <a:latin typeface="Cambria Math"/>
                                      <a:cs typeface="Times New Roman" pitchFamily="18" charset="0"/>
                                    </a:rPr>
                                  </m:ctrlPr>
                                </m:fPr>
                                <m:num>
                                  <m:sSub>
                                    <m:sSubPr>
                                      <m:ctrlPr>
                                        <a:rPr lang="en-US" sz="2000" b="1" i="1">
                                          <a:latin typeface="Cambria Math"/>
                                          <a:cs typeface="Times New Roman" pitchFamily="18" charset="0"/>
                                        </a:rPr>
                                      </m:ctrlPr>
                                    </m:sSubPr>
                                    <m:e>
                                      <m:r>
                                        <a:rPr lang="en-US" sz="2000" b="1" i="1">
                                          <a:latin typeface="Cambria Math"/>
                                          <a:cs typeface="Times New Roman" pitchFamily="18" charset="0"/>
                                        </a:rPr>
                                        <m:t>𝒎</m:t>
                                      </m:r>
                                    </m:e>
                                    <m:sub>
                                      <m:r>
                                        <a:rPr lang="en-US" sz="2000" b="1" i="1">
                                          <a:latin typeface="Cambria Math"/>
                                          <a:cs typeface="Times New Roman" pitchFamily="18" charset="0"/>
                                        </a:rPr>
                                        <m:t>𝒓</m:t>
                                      </m:r>
                                    </m:sub>
                                  </m:sSub>
                                </m:num>
                                <m:den>
                                  <m:r>
                                    <a:rPr lang="en-US" sz="2000" b="1" i="1">
                                      <a:latin typeface="Cambria Math"/>
                                      <a:cs typeface="Times New Roman" pitchFamily="18" charset="0"/>
                                    </a:rPr>
                                    <m:t>𝟐</m:t>
                                  </m:r>
                                  <m:r>
                                    <a:rPr lang="en-US" sz="2000" b="1" i="1">
                                      <a:latin typeface="Cambria Math"/>
                                      <a:cs typeface="Times New Roman" pitchFamily="18" charset="0"/>
                                    </a:rPr>
                                    <m:t>𝒌</m:t>
                                  </m:r>
                                  <m:sSub>
                                    <m:sSubPr>
                                      <m:ctrlPr>
                                        <a:rPr lang="en-US" sz="2000" b="1" i="1">
                                          <a:latin typeface="Cambria Math"/>
                                          <a:cs typeface="Times New Roman" pitchFamily="18" charset="0"/>
                                        </a:rPr>
                                      </m:ctrlPr>
                                    </m:sSubPr>
                                    <m:e>
                                      <m:r>
                                        <a:rPr lang="en-US" sz="2000" b="1" i="1">
                                          <a:latin typeface="Cambria Math"/>
                                          <a:cs typeface="Times New Roman" pitchFamily="18" charset="0"/>
                                        </a:rPr>
                                        <m:t>𝑻</m:t>
                                      </m:r>
                                    </m:e>
                                    <m:sub>
                                      <m:r>
                                        <a:rPr lang="en-US" sz="2000" b="1" i="1">
                                          <a:latin typeface="Cambria Math"/>
                                          <a:cs typeface="Times New Roman" pitchFamily="18" charset="0"/>
                                        </a:rPr>
                                        <m:t>𝒓𝒆𝒇</m:t>
                                      </m:r>
                                    </m:sub>
                                  </m:sSub>
                                </m:den>
                              </m:f>
                            </m:e>
                          </m:d>
                        </m:e>
                        <m:sup>
                          <m:f>
                            <m:fPr>
                              <m:type m:val="skw"/>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sup>
                      </m:sSup>
                      <m:f>
                        <m:fPr>
                          <m:ctrlPr>
                            <a:rPr lang="en-US" sz="2000" b="1" i="1" smtClean="0">
                              <a:latin typeface="Cambria Math"/>
                              <a:cs typeface="Times New Roman" pitchFamily="18" charset="0"/>
                            </a:rPr>
                          </m:ctrlPr>
                        </m:fPr>
                        <m:num>
                          <m:sSup>
                            <m:sSupPr>
                              <m:ctrlPr>
                                <a:rPr lang="en-US" sz="2000" b="1" i="1" smtClean="0">
                                  <a:latin typeface="Cambria Math"/>
                                  <a:cs typeface="Times New Roman" pitchFamily="18" charset="0"/>
                                </a:rPr>
                              </m:ctrlPr>
                            </m:sSupPr>
                            <m:e>
                              <m:r>
                                <a:rPr lang="en-US" sz="2000" b="1" i="1">
                                  <a:latin typeface="Cambria Math"/>
                                  <a:cs typeface="Times New Roman" pitchFamily="18" charset="0"/>
                                </a:rPr>
                                <m:t>(</m:t>
                              </m:r>
                              <m:sSub>
                                <m:sSubPr>
                                  <m:ctrlPr>
                                    <a:rPr lang="en-US" sz="2000" b="1" i="1">
                                      <a:latin typeface="Cambria Math"/>
                                      <a:cs typeface="Times New Roman" pitchFamily="18" charset="0"/>
                                    </a:rPr>
                                  </m:ctrlPr>
                                </m:sSubPr>
                                <m:e>
                                  <m:r>
                                    <a:rPr lang="en-US" sz="2000" b="1" i="1">
                                      <a:latin typeface="Cambria Math"/>
                                      <a:cs typeface="Times New Roman" pitchFamily="18" charset="0"/>
                                    </a:rPr>
                                    <m:t>𝑬</m:t>
                                  </m:r>
                                </m:e>
                                <m:sub>
                                  <m:r>
                                    <a:rPr lang="en-US" sz="2000" b="1" i="1">
                                      <a:latin typeface="Cambria Math"/>
                                      <a:cs typeface="Times New Roman" pitchFamily="18" charset="0"/>
                                    </a:rPr>
                                    <m:t>𝒄</m:t>
                                  </m:r>
                                </m:sub>
                              </m:sSub>
                              <m:r>
                                <a:rPr lang="en-US" sz="2000" b="1" i="1">
                                  <a:latin typeface="Cambria Math"/>
                                  <a:cs typeface="Times New Roman" pitchFamily="18" charset="0"/>
                                </a:rPr>
                                <m:t>−</m:t>
                              </m:r>
                              <m:sSub>
                                <m:sSubPr>
                                  <m:ctrlPr>
                                    <a:rPr lang="en-US" sz="2000" b="1" i="1" smtClean="0">
                                      <a:solidFill>
                                        <a:srgbClr val="00B050"/>
                                      </a:solidFill>
                                      <a:latin typeface="Cambria Math"/>
                                      <a:cs typeface="Times New Roman" pitchFamily="18" charset="0"/>
                                    </a:rPr>
                                  </m:ctrlPr>
                                </m:sSubPr>
                                <m:e>
                                  <m:r>
                                    <a:rPr lang="en-US" sz="2000" b="1" i="1">
                                      <a:solidFill>
                                        <a:srgbClr val="00B050"/>
                                      </a:solidFill>
                                      <a:latin typeface="Cambria Math"/>
                                      <a:cs typeface="Times New Roman" pitchFamily="18" charset="0"/>
                                    </a:rPr>
                                    <m:t>𝑬</m:t>
                                  </m:r>
                                </m:e>
                                <m:sub>
                                  <m:r>
                                    <a:rPr lang="en-US" sz="2000" b="1" i="1">
                                      <a:solidFill>
                                        <a:srgbClr val="00B050"/>
                                      </a:solidFill>
                                      <a:latin typeface="Cambria Math"/>
                                      <a:cs typeface="Times New Roman" pitchFamily="18" charset="0"/>
                                    </a:rPr>
                                    <m:t>𝒂</m:t>
                                  </m:r>
                                </m:sub>
                              </m:sSub>
                              <m:r>
                                <a:rPr lang="en-US" sz="2000" b="1" i="1">
                                  <a:latin typeface="Cambria Math"/>
                                  <a:cs typeface="Times New Roman" pitchFamily="18" charset="0"/>
                                </a:rPr>
                                <m:t>)</m:t>
                              </m:r>
                            </m:e>
                            <m:sup>
                              <m:r>
                                <a:rPr lang="en-US" sz="2000" b="1" i="1" smtClean="0">
                                  <a:solidFill>
                                    <a:srgbClr val="7030A0"/>
                                  </a:solidFill>
                                  <a:latin typeface="Cambria Math"/>
                                  <a:ea typeface="Cambria Math"/>
                                  <a:cs typeface="Times New Roman" pitchFamily="18" charset="0"/>
                                </a:rPr>
                                <m:t>𝜼</m:t>
                              </m:r>
                              <m:r>
                                <a:rPr lang="en-US" sz="2000" b="1" i="1" smtClean="0">
                                  <a:latin typeface="Cambria Math"/>
                                  <a:ea typeface="Cambria Math"/>
                                  <a:cs typeface="Times New Roman" pitchFamily="18" charset="0"/>
                                </a:rPr>
                                <m:t>+</m:t>
                              </m:r>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𝜻</m:t>
                                  </m:r>
                                </m:e>
                              </m:acc>
                              <m:r>
                                <a:rPr lang="en-US" sz="2000" b="1" i="1" smtClean="0">
                                  <a:latin typeface="Cambria Math"/>
                                  <a:cs typeface="Times New Roman" pitchFamily="18" charset="0"/>
                                </a:rPr>
                                <m:t>+</m:t>
                              </m:r>
                              <m:f>
                                <m:fPr>
                                  <m:type m:val="skw"/>
                                  <m:ctrlPr>
                                    <a:rPr lang="en-US" sz="2000" b="1" i="1">
                                      <a:latin typeface="Cambria Math"/>
                                      <a:ea typeface="Cambria Math"/>
                                      <a:cs typeface="Times New Roman" pitchFamily="18" charset="0"/>
                                    </a:rPr>
                                  </m:ctrlPr>
                                </m:fPr>
                                <m:num>
                                  <m:r>
                                    <a:rPr lang="en-US" sz="2000" b="1" i="1">
                                      <a:latin typeface="Cambria Math"/>
                                      <a:ea typeface="Cambria Math"/>
                                      <a:cs typeface="Times New Roman" pitchFamily="18" charset="0"/>
                                    </a:rPr>
                                    <m:t>𝟏</m:t>
                                  </m:r>
                                </m:num>
                                <m:den>
                                  <m:r>
                                    <a:rPr lang="en-US" sz="2000" b="1" i="1">
                                      <a:latin typeface="Cambria Math"/>
                                      <a:ea typeface="Cambria Math"/>
                                      <a:cs typeface="Times New Roman" pitchFamily="18" charset="0"/>
                                    </a:rPr>
                                    <m:t>𝟐</m:t>
                                  </m:r>
                                </m:den>
                              </m:f>
                            </m:sup>
                          </m:sSup>
                        </m:num>
                        <m:den>
                          <m:sSup>
                            <m:sSupPr>
                              <m:ctrlPr>
                                <a:rPr lang="en-US" sz="2000" b="1" i="1" smtClean="0">
                                  <a:latin typeface="Cambria Math"/>
                                  <a:ea typeface="Cambria Math"/>
                                  <a:cs typeface="Times New Roman" pitchFamily="18" charset="0"/>
                                </a:rPr>
                              </m:ctrlPr>
                            </m:sSupPr>
                            <m:e>
                              <m:sSub>
                                <m:sSubPr>
                                  <m:ctrlPr>
                                    <a:rPr lang="en-US" sz="2000" b="1" i="1">
                                      <a:latin typeface="Cambria Math"/>
                                      <a:cs typeface="Times New Roman" pitchFamily="18" charset="0"/>
                                    </a:rPr>
                                  </m:ctrlPr>
                                </m:sSubPr>
                                <m:e>
                                  <m:r>
                                    <a:rPr lang="en-US" sz="2000" b="1" i="1">
                                      <a:latin typeface="Cambria Math"/>
                                      <a:cs typeface="Times New Roman" pitchFamily="18" charset="0"/>
                                    </a:rPr>
                                    <m:t>𝑬</m:t>
                                  </m:r>
                                </m:e>
                                <m:sub>
                                  <m:r>
                                    <a:rPr lang="en-US" sz="2000" b="1" i="1">
                                      <a:latin typeface="Cambria Math"/>
                                      <a:cs typeface="Times New Roman" pitchFamily="18" charset="0"/>
                                    </a:rPr>
                                    <m:t>𝒄</m:t>
                                  </m:r>
                                </m:sub>
                              </m:sSub>
                            </m:e>
                            <m:sup>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𝜻</m:t>
                                  </m:r>
                                </m:e>
                              </m:acc>
                              <m:r>
                                <a:rPr lang="en-US" sz="2000" b="1" i="1" smtClean="0">
                                  <a:latin typeface="Cambria Math"/>
                                  <a:cs typeface="Times New Roman" pitchFamily="18" charset="0"/>
                                </a:rPr>
                                <m:t>+</m:t>
                              </m:r>
                              <m:f>
                                <m:fPr>
                                  <m:type m:val="skw"/>
                                  <m:ctrlPr>
                                    <a:rPr lang="en-US" sz="2000" b="1" i="1" smtClean="0">
                                      <a:latin typeface="Cambria Math"/>
                                      <a:cs typeface="Times New Roman" pitchFamily="18" charset="0"/>
                                    </a:rPr>
                                  </m:ctrlPr>
                                </m:fPr>
                                <m:num>
                                  <m:r>
                                    <a:rPr lang="en-US" sz="2000" b="1" i="1" smtClean="0">
                                      <a:latin typeface="Cambria Math"/>
                                      <a:cs typeface="Times New Roman" pitchFamily="18" charset="0"/>
                                    </a:rPr>
                                    <m:t>𝟑</m:t>
                                  </m:r>
                                </m:num>
                                <m:den>
                                  <m:r>
                                    <a:rPr lang="en-US" sz="2000" b="1" i="1" smtClean="0">
                                      <a:latin typeface="Cambria Math"/>
                                      <a:cs typeface="Times New Roman" pitchFamily="18" charset="0"/>
                                    </a:rPr>
                                    <m:t>𝟐</m:t>
                                  </m:r>
                                </m:den>
                              </m:f>
                              <m:r>
                                <a:rPr lang="en-US" sz="2000" b="1" i="1" smtClean="0">
                                  <a:latin typeface="Cambria Math"/>
                                  <a:cs typeface="Times New Roman" pitchFamily="18" charset="0"/>
                                </a:rPr>
                                <m:t>−</m:t>
                              </m:r>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𝝎</m:t>
                                  </m:r>
                                </m:e>
                                <m:sub>
                                  <m:r>
                                    <a:rPr lang="en-US" sz="2000" b="1" i="1" smtClean="0">
                                      <a:latin typeface="Cambria Math"/>
                                      <a:cs typeface="Times New Roman" pitchFamily="18" charset="0"/>
                                    </a:rPr>
                                    <m:t>𝑨𝑩</m:t>
                                  </m:r>
                                </m:sub>
                              </m:sSub>
                            </m:sup>
                          </m:sSup>
                        </m:den>
                      </m:f>
                    </m:oMath>
                  </m:oMathPara>
                </a14:m>
                <a:endParaRPr lang="en-US" sz="2000" b="1" dirty="0" smtClean="0">
                  <a:cs typeface="Times New Roman" pitchFamily="18" charset="0"/>
                </a:endParaRPr>
              </a:p>
            </p:txBody>
          </p:sp>
        </mc:Choice>
        <mc:Fallback xmlns="">
          <p:sp>
            <p:nvSpPr>
              <p:cNvPr id="5" name="Text Box 9"/>
              <p:cNvSpPr txBox="1">
                <a:spLocks noRot="1" noChangeAspect="1" noMove="1" noResize="1" noEditPoints="1" noAdjustHandles="1" noChangeArrowheads="1" noChangeShapeType="1" noTextEdit="1"/>
              </p:cNvSpPr>
              <p:nvPr/>
            </p:nvSpPr>
            <p:spPr bwMode="auto">
              <a:xfrm>
                <a:off x="0" y="5481934"/>
                <a:ext cx="9144000" cy="1067536"/>
              </a:xfrm>
              <a:prstGeom prst="rect">
                <a:avLst/>
              </a:prstGeom>
              <a:blipFill rotWithShape="1">
                <a:blip r:embed="rId3"/>
                <a:stretch>
                  <a:fillRect/>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70446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Reactions</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77478" y="555382"/>
                <a:ext cx="3277244" cy="5393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cs typeface="Times New Roman" pitchFamily="18" charset="0"/>
                        </a:rPr>
                        <m:t>𝑘</m:t>
                      </m:r>
                      <m:d>
                        <m:dPr>
                          <m:ctrlPr>
                            <a:rPr lang="en-US" sz="2800" i="1">
                              <a:latin typeface="Cambria Math"/>
                              <a:cs typeface="Times New Roman" pitchFamily="18" charset="0"/>
                            </a:rPr>
                          </m:ctrlPr>
                        </m:dPr>
                        <m:e>
                          <m:r>
                            <a:rPr lang="en-US" sz="2800" i="1">
                              <a:latin typeface="Cambria Math"/>
                              <a:cs typeface="Times New Roman" pitchFamily="18" charset="0"/>
                            </a:rPr>
                            <m:t>𝑇</m:t>
                          </m:r>
                        </m:e>
                      </m:d>
                      <m:r>
                        <a:rPr lang="en-US" sz="2800" i="1">
                          <a:latin typeface="Cambria Math"/>
                          <a:cs typeface="Times New Roman" pitchFamily="18" charset="0"/>
                        </a:rPr>
                        <m:t>=</m:t>
                      </m:r>
                      <m:r>
                        <a:rPr lang="en-US" sz="2800" b="1" i="1" smtClean="0">
                          <a:solidFill>
                            <a:srgbClr val="FF0000"/>
                          </a:solidFill>
                          <a:latin typeface="Cambria Math"/>
                          <a:ea typeface="Cambria Math"/>
                          <a:cs typeface="Times New Roman" pitchFamily="18" charset="0"/>
                        </a:rPr>
                        <m:t>𝚲</m:t>
                      </m:r>
                      <m:sSup>
                        <m:sSupPr>
                          <m:ctrlPr>
                            <a:rPr lang="el-GR" sz="2800" i="1">
                              <a:latin typeface="Cambria Math"/>
                              <a:ea typeface="Cambria Math"/>
                              <a:cs typeface="Times New Roman" pitchFamily="18" charset="0"/>
                            </a:rPr>
                          </m:ctrlPr>
                        </m:sSupPr>
                        <m:e>
                          <m:r>
                            <a:rPr lang="en-US" sz="2800" i="1">
                              <a:latin typeface="Cambria Math"/>
                              <a:ea typeface="Cambria Math"/>
                              <a:cs typeface="Times New Roman" pitchFamily="18" charset="0"/>
                            </a:rPr>
                            <m:t>𝑇</m:t>
                          </m:r>
                        </m:e>
                        <m:sup>
                          <m:r>
                            <a:rPr lang="el-GR" sz="2800" b="1" i="1" smtClean="0">
                              <a:solidFill>
                                <a:srgbClr val="7030A0"/>
                              </a:solidFill>
                              <a:latin typeface="Cambria Math"/>
                              <a:ea typeface="Cambria Math"/>
                              <a:cs typeface="Times New Roman" pitchFamily="18" charset="0"/>
                            </a:rPr>
                            <m:t>𝜼</m:t>
                          </m:r>
                        </m:sup>
                      </m:sSup>
                      <m:sSup>
                        <m:sSupPr>
                          <m:ctrlPr>
                            <a:rPr lang="el-GR" sz="2800" i="1">
                              <a:latin typeface="Cambria Math"/>
                              <a:ea typeface="Cambria Math"/>
                              <a:cs typeface="Times New Roman" pitchFamily="18" charset="0"/>
                            </a:rPr>
                          </m:ctrlPr>
                        </m:sSupPr>
                        <m:e>
                          <m:r>
                            <a:rPr lang="en-US" sz="2800" i="1">
                              <a:latin typeface="Cambria Math"/>
                              <a:ea typeface="Cambria Math"/>
                              <a:cs typeface="Times New Roman" pitchFamily="18" charset="0"/>
                            </a:rPr>
                            <m:t>𝑒</m:t>
                          </m:r>
                        </m:e>
                        <m:sup>
                          <m:r>
                            <a:rPr lang="en-US" sz="2800" i="1">
                              <a:latin typeface="Cambria Math"/>
                              <a:ea typeface="Cambria Math"/>
                              <a:cs typeface="Times New Roman" pitchFamily="18" charset="0"/>
                            </a:rPr>
                            <m:t>−</m:t>
                          </m:r>
                          <m:sSub>
                            <m:sSubPr>
                              <m:ctrlPr>
                                <a:rPr lang="en-US" sz="2800" b="1" i="1" smtClean="0">
                                  <a:solidFill>
                                    <a:srgbClr val="009A46"/>
                                  </a:solidFill>
                                  <a:latin typeface="Cambria Math"/>
                                  <a:ea typeface="Cambria Math"/>
                                  <a:cs typeface="Times New Roman" pitchFamily="18" charset="0"/>
                                </a:rPr>
                              </m:ctrlPr>
                            </m:sSubPr>
                            <m:e>
                              <m:r>
                                <a:rPr lang="en-US" sz="2800" b="1" i="1">
                                  <a:solidFill>
                                    <a:srgbClr val="009A46"/>
                                  </a:solidFill>
                                  <a:latin typeface="Cambria Math"/>
                                  <a:ea typeface="Cambria Math"/>
                                  <a:cs typeface="Times New Roman" pitchFamily="18" charset="0"/>
                                </a:rPr>
                                <m:t>𝑬</m:t>
                              </m:r>
                            </m:e>
                            <m:sub>
                              <m:r>
                                <a:rPr lang="en-US" sz="2800" b="1" i="1">
                                  <a:solidFill>
                                    <a:srgbClr val="009A46"/>
                                  </a:solidFill>
                                  <a:latin typeface="Cambria Math"/>
                                  <a:ea typeface="Cambria Math"/>
                                  <a:cs typeface="Times New Roman" pitchFamily="18" charset="0"/>
                                </a:rPr>
                                <m:t>𝒂</m:t>
                              </m:r>
                            </m:sub>
                          </m:sSub>
                          <m:r>
                            <a:rPr lang="en-US" sz="2800" i="1">
                              <a:latin typeface="Cambria Math"/>
                              <a:ea typeface="Cambria Math"/>
                              <a:cs typeface="Times New Roman" pitchFamily="18" charset="0"/>
                            </a:rPr>
                            <m:t>/</m:t>
                          </m:r>
                          <m:r>
                            <a:rPr lang="en-US" sz="2800" i="1">
                              <a:latin typeface="Cambria Math"/>
                              <a:ea typeface="Cambria Math"/>
                              <a:cs typeface="Times New Roman" pitchFamily="18" charset="0"/>
                            </a:rPr>
                            <m:t>𝑘𝑇</m:t>
                          </m:r>
                        </m:sup>
                      </m:sSup>
                    </m:oMath>
                  </m:oMathPara>
                </a14:m>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177478" y="555382"/>
                <a:ext cx="3277244" cy="539315"/>
              </a:xfrm>
              <a:prstGeom prst="rect">
                <a:avLst/>
              </a:prstGeom>
              <a:blipFill rotWithShape="1">
                <a:blip r:embed="rId2"/>
                <a:stretch>
                  <a:fillRect/>
                </a:stretch>
              </a:blipFill>
            </p:spPr>
            <p:txBody>
              <a:bodyPr/>
              <a:lstStyle/>
              <a:p>
                <a:r>
                  <a:rPr lang="en-US">
                    <a:noFill/>
                  </a:rPr>
                  <a:t> </a:t>
                </a:r>
              </a:p>
            </p:txBody>
          </p:sp>
        </mc:Fallback>
      </mc:AlternateContent>
      <p:sp>
        <p:nvSpPr>
          <p:cNvPr id="3" name="Rectangle 2"/>
          <p:cNvSpPr/>
          <p:nvPr/>
        </p:nvSpPr>
        <p:spPr>
          <a:xfrm>
            <a:off x="457200" y="6500256"/>
            <a:ext cx="8267700" cy="369332"/>
          </a:xfrm>
          <a:prstGeom prst="rect">
            <a:avLst/>
          </a:prstGeom>
        </p:spPr>
        <p:txBody>
          <a:bodyPr wrap="square">
            <a:spAutoFit/>
          </a:bodyPr>
          <a:lstStyle/>
          <a:p>
            <a:r>
              <a:rPr lang="en-US" b="1" dirty="0">
                <a:latin typeface="Times New Roman" pitchFamily="18" charset="0"/>
                <a:cs typeface="Times New Roman" pitchFamily="18" charset="0"/>
              </a:rPr>
              <a:t>R. Gupta, J. Yos, and R. Thompson, </a:t>
            </a:r>
            <a:r>
              <a:rPr lang="en-US" b="1" dirty="0" smtClean="0">
                <a:latin typeface="Times New Roman" pitchFamily="18" charset="0"/>
                <a:cs typeface="Times New Roman" pitchFamily="18" charset="0"/>
              </a:rPr>
              <a:t>NASA </a:t>
            </a:r>
            <a:r>
              <a:rPr lang="en-US" b="1" dirty="0">
                <a:latin typeface="Times New Roman" pitchFamily="18" charset="0"/>
                <a:cs typeface="Times New Roman" pitchFamily="18" charset="0"/>
              </a:rPr>
              <a:t>Technical Memorandum 101528, 1989</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40" b="2553"/>
          <a:stretch/>
        </p:blipFill>
        <p:spPr bwMode="auto">
          <a:xfrm>
            <a:off x="314578" y="1094697"/>
            <a:ext cx="855294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23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Sensitivity Analysis - Overview</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2754600"/>
          </a:xfrm>
          <a:prstGeom prst="rect">
            <a:avLst/>
          </a:prstGeom>
          <a:noFill/>
          <a:ln w="9525">
            <a:noFill/>
            <a:miter lim="800000"/>
            <a:headEnd/>
            <a:tailEnd/>
          </a:ln>
        </p:spPr>
        <p:txBody>
          <a:bodyPr>
            <a:spAutoFit/>
          </a:bodyPr>
          <a:lstStyle/>
          <a:p>
            <a:pPr eaLnBrk="0" hangingPunct="0">
              <a:lnSpc>
                <a:spcPct val="25000"/>
              </a:lnSpc>
            </a:pPr>
            <a:endParaRPr lang="en-US" sz="2000" dirty="0"/>
          </a:p>
          <a:p>
            <a:pPr eaLnBrk="0" hangingPunct="0">
              <a:buFontTx/>
              <a:buChar char="•"/>
            </a:pPr>
            <a:r>
              <a:rPr lang="en-US" sz="2800" dirty="0"/>
              <a:t> </a:t>
            </a:r>
            <a:r>
              <a:rPr lang="en-US" sz="2800" dirty="0" smtClean="0"/>
              <a:t>In the current context, the goal of sensitivity analysis is to determine which parameters most strongly affect a given quantity of interest (</a:t>
            </a:r>
            <a:r>
              <a:rPr lang="en-US" sz="2800" dirty="0" err="1" smtClean="0"/>
              <a:t>QoI</a:t>
            </a:r>
            <a:r>
              <a:rPr lang="en-US" sz="2800" dirty="0" smtClean="0"/>
              <a:t>).  </a:t>
            </a:r>
            <a:endParaRPr lang="en-US" sz="2800" dirty="0"/>
          </a:p>
          <a:p>
            <a:pPr eaLnBrk="0" hangingPunct="0">
              <a:buFontTx/>
              <a:buChar char="•"/>
            </a:pPr>
            <a:r>
              <a:rPr lang="en-US" sz="2800" dirty="0" smtClean="0"/>
              <a:t> Only parameters to which a given </a:t>
            </a:r>
            <a:r>
              <a:rPr lang="en-US" sz="2800" dirty="0" err="1" smtClean="0"/>
              <a:t>QoI</a:t>
            </a:r>
            <a:r>
              <a:rPr lang="en-US" sz="2800" dirty="0" smtClean="0"/>
              <a:t> is sensitive will be informed by calibrations based on data for that </a:t>
            </a:r>
            <a:r>
              <a:rPr lang="en-US" sz="2800" dirty="0" err="1" smtClean="0"/>
              <a:t>QoI</a:t>
            </a:r>
            <a:r>
              <a:rPr lang="en-US" sz="2800" dirty="0" smtClean="0"/>
              <a:t>.</a:t>
            </a:r>
          </a:p>
        </p:txBody>
      </p:sp>
    </p:spTree>
    <p:extLst>
      <p:ext uri="{BB962C8B-B14F-4D97-AF65-F5344CB8AC3E}">
        <p14:creationId xmlns:p14="http://schemas.microsoft.com/office/powerpoint/2010/main" val="19909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Scenario: 1-D Shock</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646330"/>
            <a:ext cx="7950200" cy="1923604"/>
          </a:xfrm>
          <a:prstGeom prst="rect">
            <a:avLst/>
          </a:prstGeom>
          <a:noFill/>
          <a:ln w="9525">
            <a:noFill/>
            <a:miter lim="800000"/>
            <a:headEnd/>
            <a:tailEnd/>
          </a:ln>
        </p:spPr>
        <p:txBody>
          <a:bodyPr wrap="square">
            <a:spAutoFit/>
          </a:bodyPr>
          <a:lstStyle/>
          <a:p>
            <a:pPr eaLnBrk="0" hangingPunct="0">
              <a:lnSpc>
                <a:spcPct val="25000"/>
              </a:lnSpc>
            </a:pPr>
            <a:endParaRPr lang="en-US" sz="2800" dirty="0"/>
          </a:p>
          <a:p>
            <a:pPr eaLnBrk="0" hangingPunct="0">
              <a:buFontTx/>
              <a:buChar char="•"/>
            </a:pPr>
            <a:r>
              <a:rPr lang="en-US" sz="2800"/>
              <a:t> Shock speed is ~8000 m/s, </a:t>
            </a:r>
            <a:r>
              <a:rPr lang="en-US" sz="2800" smtClean="0"/>
              <a:t>M</a:t>
            </a:r>
            <a:r>
              <a:rPr lang="en-US" sz="2800" baseline="-25000" smtClean="0"/>
              <a:t>∞</a:t>
            </a:r>
            <a:r>
              <a:rPr lang="en-US" sz="2800" smtClean="0"/>
              <a:t> </a:t>
            </a:r>
            <a:r>
              <a:rPr lang="en-US" sz="2800"/>
              <a:t>≈ </a:t>
            </a:r>
            <a:r>
              <a:rPr lang="en-US" sz="2800" smtClean="0"/>
              <a:t>23.</a:t>
            </a:r>
          </a:p>
          <a:p>
            <a:pPr marL="0" lvl="1" eaLnBrk="0" hangingPunct="0">
              <a:buFontTx/>
              <a:buChar char="•"/>
            </a:pPr>
            <a:r>
              <a:rPr lang="en-US" sz="2800"/>
              <a:t> Upstream number density = </a:t>
            </a:r>
            <a:r>
              <a:rPr lang="en-US" sz="2800" smtClean="0"/>
              <a:t>3.22×10</a:t>
            </a:r>
            <a:r>
              <a:rPr lang="en-US" sz="2800" baseline="30000" smtClean="0"/>
              <a:t>21</a:t>
            </a:r>
            <a:r>
              <a:rPr lang="en-US" sz="2800" smtClean="0"/>
              <a:t> </a:t>
            </a:r>
            <a:r>
              <a:rPr lang="en-US" sz="2800"/>
              <a:t>#/m</a:t>
            </a:r>
            <a:r>
              <a:rPr lang="en-US" sz="2800" baseline="30000"/>
              <a:t>3</a:t>
            </a:r>
            <a:r>
              <a:rPr lang="en-US" sz="2800"/>
              <a:t>.</a:t>
            </a:r>
          </a:p>
          <a:p>
            <a:pPr marL="0" lvl="1" eaLnBrk="0" hangingPunct="0">
              <a:buFontTx/>
              <a:buChar char="•"/>
            </a:pPr>
            <a:r>
              <a:rPr lang="en-US" sz="2800"/>
              <a:t> Upstream </a:t>
            </a:r>
            <a:r>
              <a:rPr lang="en-US" sz="2800" smtClean="0"/>
              <a:t>composition </a:t>
            </a:r>
            <a:r>
              <a:rPr lang="en-US" sz="2800"/>
              <a:t>by volume: </a:t>
            </a:r>
            <a:r>
              <a:rPr lang="en-US" sz="2800" smtClean="0"/>
              <a:t>79</a:t>
            </a:r>
            <a:r>
              <a:rPr lang="en-US" sz="2800"/>
              <a:t>% N</a:t>
            </a:r>
            <a:r>
              <a:rPr lang="en-US" sz="2800" baseline="-25000"/>
              <a:t>2</a:t>
            </a:r>
            <a:r>
              <a:rPr lang="en-US" sz="2800"/>
              <a:t>, 21% O</a:t>
            </a:r>
            <a:r>
              <a:rPr lang="en-US" sz="2800" baseline="-25000"/>
              <a:t>2</a:t>
            </a:r>
            <a:r>
              <a:rPr lang="en-US" sz="2800"/>
              <a:t>.</a:t>
            </a:r>
          </a:p>
          <a:p>
            <a:pPr marL="0" lvl="1" eaLnBrk="0" hangingPunct="0">
              <a:buFontTx/>
              <a:buChar char="•"/>
            </a:pPr>
            <a:r>
              <a:rPr lang="en-US" sz="2800"/>
              <a:t> Upstream temperature = 300 K</a:t>
            </a:r>
            <a:r>
              <a:rPr lang="en-US" sz="2800" smtClean="0"/>
              <a:t>.</a:t>
            </a:r>
            <a:endParaRPr lang="en-US" sz="2800"/>
          </a:p>
        </p:txBody>
      </p:sp>
    </p:spTree>
    <p:extLst>
      <p:ext uri="{BB962C8B-B14F-4D97-AF65-F5344CB8AC3E}">
        <p14:creationId xmlns:p14="http://schemas.microsoft.com/office/powerpoint/2010/main" val="2940736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
            <a:ext cx="859536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1D Shock Simulation</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sp>
        <p:nvSpPr>
          <p:cNvPr id="14" name="Text Box 9"/>
          <p:cNvSpPr txBox="1">
            <a:spLocks noChangeArrowheads="1"/>
          </p:cNvSpPr>
          <p:nvPr/>
        </p:nvSpPr>
        <p:spPr bwMode="auto">
          <a:xfrm>
            <a:off x="584200" y="646330"/>
            <a:ext cx="7835900" cy="2323713"/>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a:t> </a:t>
            </a:r>
            <a:r>
              <a:rPr lang="en-US" sz="2800" dirty="0" smtClean="0"/>
              <a:t>We require the ability to simulate a 1-D shock without knowing the post-shock conditions </a:t>
            </a:r>
            <a:r>
              <a:rPr lang="en-US" sz="2800" i="1" dirty="0" smtClean="0"/>
              <a:t>a priori</a:t>
            </a:r>
            <a:r>
              <a:rPr lang="en-US" sz="2800" dirty="0" smtClean="0"/>
              <a:t>.</a:t>
            </a:r>
          </a:p>
          <a:p>
            <a:pPr eaLnBrk="0" hangingPunct="0">
              <a:buFontTx/>
              <a:buChar char="•"/>
            </a:pPr>
            <a:r>
              <a:rPr lang="en-US" sz="2800" dirty="0"/>
              <a:t> </a:t>
            </a:r>
            <a:r>
              <a:rPr lang="en-US" sz="2800" dirty="0" smtClean="0"/>
              <a:t>To this end, we simulate an unsteady 1-D shock, and make use of a sampling region which moves with the shock.</a:t>
            </a:r>
          </a:p>
        </p:txBody>
      </p:sp>
    </p:spTree>
    <p:extLst>
      <p:ext uri="{BB962C8B-B14F-4D97-AF65-F5344CB8AC3E}">
        <p14:creationId xmlns:p14="http://schemas.microsoft.com/office/powerpoint/2010/main" val="218847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Results:  Nominal Parameter Values</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1280160"/>
            <a:ext cx="6967728" cy="5486400"/>
          </a:xfrm>
          <a:prstGeom prst="rect">
            <a:avLst/>
          </a:prstGeom>
          <a:ln>
            <a:noFill/>
          </a:ln>
          <a:extLst>
            <a:ext uri="{53640926-AAD7-44D8-BBD7-CCE9431645EC}">
              <a14:shadowObscured xmlns:a14="http://schemas.microsoft.com/office/drawing/2010/main"/>
            </a:ext>
          </a:extLst>
        </p:spPr>
      </p:pic>
      <p:pic>
        <p:nvPicPr>
          <p:cNvPr id="9" name="Picture 8"/>
          <p:cNvPicPr>
            <a:picLocks/>
          </p:cNvPicPr>
          <p:nvPr/>
        </p:nvPicPr>
        <p:blipFill rotWithShape="1">
          <a:blip r:embed="rId3" cstate="print">
            <a:extLst>
              <a:ext uri="{28A0092B-C50C-407E-A947-70E740481C1C}">
                <a14:useLocalDpi xmlns:a14="http://schemas.microsoft.com/office/drawing/2010/main" val="0"/>
              </a:ext>
            </a:extLst>
          </a:blip>
          <a:srcRect t="8232" r="6766" b="4573"/>
          <a:stretch/>
        </p:blipFill>
        <p:spPr bwMode="auto">
          <a:xfrm>
            <a:off x="914400" y="1280160"/>
            <a:ext cx="6967728" cy="5486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83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4159</TotalTime>
  <Words>1492</Words>
  <Application>Microsoft Office PowerPoint</Application>
  <PresentationFormat>On-screen Show (4:3)</PresentationFormat>
  <Paragraphs>136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Cori</dc:creator>
  <cp:lastModifiedBy>James Strand</cp:lastModifiedBy>
  <cp:revision>448</cp:revision>
  <dcterms:created xsi:type="dcterms:W3CDTF">2010-06-25T15:16:18Z</dcterms:created>
  <dcterms:modified xsi:type="dcterms:W3CDTF">2011-09-27T17:16:09Z</dcterms:modified>
</cp:coreProperties>
</file>