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82" r:id="rId2"/>
    <p:sldId id="472" r:id="rId3"/>
    <p:sldId id="508" r:id="rId4"/>
    <p:sldId id="317" r:id="rId5"/>
    <p:sldId id="318" r:id="rId6"/>
    <p:sldId id="510" r:id="rId7"/>
    <p:sldId id="473" r:id="rId8"/>
    <p:sldId id="481" r:id="rId9"/>
    <p:sldId id="507" r:id="rId10"/>
    <p:sldId id="496" r:id="rId11"/>
    <p:sldId id="505" r:id="rId12"/>
    <p:sldId id="506" r:id="rId13"/>
    <p:sldId id="513" r:id="rId14"/>
    <p:sldId id="498" r:id="rId15"/>
    <p:sldId id="499" r:id="rId16"/>
    <p:sldId id="500" r:id="rId17"/>
    <p:sldId id="501" r:id="rId18"/>
    <p:sldId id="502" r:id="rId19"/>
    <p:sldId id="503" r:id="rId20"/>
    <p:sldId id="511" r:id="rId21"/>
    <p:sldId id="512" r:id="rId22"/>
    <p:sldId id="514" r:id="rId23"/>
    <p:sldId id="517" r:id="rId24"/>
    <p:sldId id="516" r:id="rId25"/>
    <p:sldId id="515" r:id="rId26"/>
    <p:sldId id="518" r:id="rId27"/>
    <p:sldId id="533" r:id="rId28"/>
    <p:sldId id="519" r:id="rId29"/>
    <p:sldId id="520" r:id="rId30"/>
    <p:sldId id="521" r:id="rId31"/>
    <p:sldId id="523" r:id="rId32"/>
    <p:sldId id="497" r:id="rId33"/>
    <p:sldId id="509" r:id="rId34"/>
    <p:sldId id="441" r:id="rId35"/>
    <p:sldId id="532" r:id="rId36"/>
    <p:sldId id="440" r:id="rId37"/>
    <p:sldId id="449" r:id="rId38"/>
    <p:sldId id="461" r:id="rId39"/>
    <p:sldId id="462" r:id="rId40"/>
    <p:sldId id="470" r:id="rId41"/>
    <p:sldId id="464" r:id="rId42"/>
    <p:sldId id="480" r:id="rId43"/>
    <p:sldId id="495" r:id="rId44"/>
    <p:sldId id="466" r:id="rId45"/>
    <p:sldId id="467" r:id="rId46"/>
    <p:sldId id="524" r:id="rId47"/>
    <p:sldId id="535" r:id="rId48"/>
    <p:sldId id="528" r:id="rId49"/>
    <p:sldId id="529" r:id="rId50"/>
    <p:sldId id="531" r:id="rId51"/>
    <p:sldId id="471" r:id="rId52"/>
    <p:sldId id="534" r:id="rId53"/>
    <p:sldId id="46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46"/>
    <a:srgbClr val="EAB200"/>
    <a:srgbClr val="8F4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3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72897-84DE-430C-AF10-038772F5241D}" type="datetimeFigureOut">
              <a:rPr lang="en-US" smtClean="0"/>
              <a:t>4/11/2012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458CE-7392-4798-B743-2FCAFD75E5BA}" type="slidenum">
              <a:rPr lang="en-US" smtClean="0"/>
              <a:t>‹#›</a:t>
            </a:fld>
            <a:endParaRPr lang="en-US"/>
          </a:p>
        </p:txBody>
      </p:sp>
    </p:spTree>
    <p:extLst>
      <p:ext uri="{BB962C8B-B14F-4D97-AF65-F5344CB8AC3E}">
        <p14:creationId xmlns:p14="http://schemas.microsoft.com/office/powerpoint/2010/main" val="83114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0458CE-7392-4798-B743-2FCAFD75E5BA}" type="slidenum">
              <a:rPr lang="en-US" smtClean="0"/>
              <a:t>19</a:t>
            </a:fld>
            <a:endParaRPr lang="en-US"/>
          </a:p>
        </p:txBody>
      </p:sp>
    </p:spTree>
    <p:extLst>
      <p:ext uri="{BB962C8B-B14F-4D97-AF65-F5344CB8AC3E}">
        <p14:creationId xmlns:p14="http://schemas.microsoft.com/office/powerpoint/2010/main" val="39671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159B4E-DCAC-48F4-8A72-72AB8F68B2A6}"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59B4E-DCAC-48F4-8A72-72AB8F68B2A6}"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59B4E-DCAC-48F4-8A72-72AB8F68B2A6}"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59B4E-DCAC-48F4-8A72-72AB8F68B2A6}"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159B4E-DCAC-48F4-8A72-72AB8F68B2A6}"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159B4E-DCAC-48F4-8A72-72AB8F68B2A6}"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159B4E-DCAC-48F4-8A72-72AB8F68B2A6}" type="datetimeFigureOut">
              <a:rPr lang="en-US" smtClean="0"/>
              <a:pPr/>
              <a:t>4/11/2012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159B4E-DCAC-48F4-8A72-72AB8F68B2A6}" type="datetimeFigureOut">
              <a:rPr lang="en-US" smtClean="0"/>
              <a:pPr/>
              <a:t>4/11/2012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59B4E-DCAC-48F4-8A72-72AB8F68B2A6}" type="datetimeFigureOut">
              <a:rPr lang="en-US" smtClean="0"/>
              <a:pPr/>
              <a:t>4/11/2012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59B4E-DCAC-48F4-8A72-72AB8F68B2A6}"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59B4E-DCAC-48F4-8A72-72AB8F68B2A6}"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59B4E-DCAC-48F4-8A72-72AB8F68B2A6}" type="datetimeFigureOut">
              <a:rPr lang="en-US" smtClean="0"/>
              <a:pPr/>
              <a:t>4/11/2012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54DE6-9543-4C74-AE46-3B63F93AAF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1.xml"/><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4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1.xml"/><Relationship Id="rId4" Type="http://schemas.openxmlformats.org/officeDocument/2006/relationships/image" Target="../media/image21.wmf"/></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emf"/><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slideLayout" Target="../slideLayouts/slideLayout1.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5.emf"/><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1.xml"/><Relationship Id="rId5" Type="http://schemas.openxmlformats.org/officeDocument/2006/relationships/image" Target="../media/image38.wmf"/><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9.t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slideLayout" Target="../slideLayouts/slideLayout1.xml"/><Relationship Id="rId6" Type="http://schemas.openxmlformats.org/officeDocument/2006/relationships/image" Target="../media/image44.wmf"/><Relationship Id="rId5" Type="http://schemas.openxmlformats.org/officeDocument/2006/relationships/image" Target="../media/image43.wmf"/><Relationship Id="rId10" Type="http://schemas.openxmlformats.org/officeDocument/2006/relationships/image" Target="../media/image48.wmf"/><Relationship Id="rId4" Type="http://schemas.openxmlformats.org/officeDocument/2006/relationships/image" Target="../media/image42.wmf"/><Relationship Id="rId9" Type="http://schemas.openxmlformats.org/officeDocument/2006/relationships/image" Target="../media/image47.wmf"/></Relationships>
</file>

<file path=ppt/slides/_rels/slide45.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image" Target="../media/image52.tiff"/><Relationship Id="rId1" Type="http://schemas.openxmlformats.org/officeDocument/2006/relationships/slideLayout" Target="../slideLayouts/slideLayout1.xml"/><Relationship Id="rId4" Type="http://schemas.openxmlformats.org/officeDocument/2006/relationships/image" Target="../media/image54.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585323"/>
          </a:xfrm>
          <a:prstGeom prst="rect">
            <a:avLst/>
          </a:prstGeom>
          <a:noFill/>
        </p:spPr>
        <p:txBody>
          <a:bodyPr wrap="square" rtlCol="0">
            <a:spAutoFit/>
          </a:bodyPr>
          <a:lstStyle/>
          <a:p>
            <a:pPr algn="ctr" hangingPunct="0"/>
            <a:r>
              <a:rPr lang="en-US" sz="5400" b="1" dirty="0"/>
              <a:t>Statistical Methods for the Analysis of DSMC Simulations of Hypersonic Shocks</a:t>
            </a:r>
          </a:p>
        </p:txBody>
      </p:sp>
      <p:sp>
        <p:nvSpPr>
          <p:cNvPr id="8" name="TextBox 7"/>
          <p:cNvSpPr txBox="1"/>
          <p:nvPr/>
        </p:nvSpPr>
        <p:spPr>
          <a:xfrm>
            <a:off x="914400" y="2743200"/>
            <a:ext cx="7315200" cy="1077218"/>
          </a:xfrm>
          <a:prstGeom prst="rect">
            <a:avLst/>
          </a:prstGeom>
          <a:noFill/>
          <a:ln>
            <a:noFill/>
          </a:ln>
        </p:spPr>
        <p:txBody>
          <a:bodyPr wrap="square" rtlCol="0">
            <a:spAutoFit/>
          </a:bodyPr>
          <a:lstStyle/>
          <a:p>
            <a:pPr algn="ctr"/>
            <a:r>
              <a:rPr lang="en-US" sz="3200" b="1" dirty="0" smtClean="0">
                <a:solidFill>
                  <a:schemeClr val="accent6">
                    <a:lumMod val="75000"/>
                  </a:schemeClr>
                </a:solidFill>
                <a:latin typeface="Times New Roman" pitchFamily="18" charset="0"/>
                <a:cs typeface="Times New Roman" pitchFamily="18" charset="0"/>
              </a:rPr>
              <a:t>James S. Strand</a:t>
            </a:r>
          </a:p>
          <a:p>
            <a:pPr algn="ctr"/>
            <a:r>
              <a:rPr lang="en-US" sz="3200" b="1" dirty="0" smtClean="0">
                <a:solidFill>
                  <a:schemeClr val="accent6">
                    <a:lumMod val="75000"/>
                  </a:schemeClr>
                </a:solidFill>
                <a:latin typeface="Times New Roman" pitchFamily="18" charset="0"/>
                <a:cs typeface="Times New Roman" pitchFamily="18" charset="0"/>
              </a:rPr>
              <a:t>The University of Texas at Austin</a:t>
            </a:r>
            <a:endParaRPr lang="en-US" sz="3200" b="1" dirty="0">
              <a:solidFill>
                <a:schemeClr val="accent6">
                  <a:lumMod val="75000"/>
                </a:schemeClr>
              </a:solidFill>
              <a:latin typeface="Times New Roman" pitchFamily="18" charset="0"/>
              <a:cs typeface="Times New Roman" pitchFamily="18" charset="0"/>
            </a:endParaRPr>
          </a:p>
        </p:txBody>
      </p:sp>
      <p:sp>
        <p:nvSpPr>
          <p:cNvPr id="9" name="TextBox 8"/>
          <p:cNvSpPr txBox="1"/>
          <p:nvPr/>
        </p:nvSpPr>
        <p:spPr>
          <a:xfrm>
            <a:off x="914400" y="4114800"/>
            <a:ext cx="7315200" cy="1200329"/>
          </a:xfrm>
          <a:prstGeom prst="rect">
            <a:avLst/>
          </a:prstGeom>
          <a:noFill/>
          <a:ln>
            <a:noFill/>
          </a:ln>
        </p:spPr>
        <p:txBody>
          <a:bodyPr wrap="square" rtlCol="0">
            <a:spAutoFit/>
          </a:bodyPr>
          <a:lstStyle/>
          <a:p>
            <a:pPr algn="ctr"/>
            <a:r>
              <a:rPr lang="en-US" sz="2400" b="1" dirty="0" smtClean="0">
                <a:latin typeface="Times New Roman" pitchFamily="18" charset="0"/>
                <a:cs typeface="Times New Roman" pitchFamily="18" charset="0"/>
              </a:rPr>
              <a:t>Funding and Computational Resources Provided by the Department of Energy through the PSAAP Program</a:t>
            </a:r>
            <a:endParaRPr lang="en-US" sz="2400" b="1" dirty="0">
              <a:latin typeface="Times New Roman" pitchFamily="18" charset="0"/>
              <a:cs typeface="Times New Roman" pitchFamily="18" charset="0"/>
            </a:endParaRPr>
          </a:p>
        </p:txBody>
      </p:sp>
      <p:pic>
        <p:nvPicPr>
          <p:cNvPr id="52225" name="Picture 1"/>
          <p:cNvPicPr>
            <a:picLocks noChangeAspect="1" noChangeArrowheads="1"/>
          </p:cNvPicPr>
          <p:nvPr/>
        </p:nvPicPr>
        <p:blipFill>
          <a:blip r:embed="rId2" cstate="print"/>
          <a:srcRect l="17187" t="14583" r="42969" b="72917"/>
          <a:stretch>
            <a:fillRect/>
          </a:stretch>
        </p:blipFill>
        <p:spPr bwMode="auto">
          <a:xfrm>
            <a:off x="558800" y="5478363"/>
            <a:ext cx="2331720" cy="548640"/>
          </a:xfrm>
          <a:prstGeom prst="rect">
            <a:avLst/>
          </a:prstGeom>
          <a:noFill/>
          <a:ln w="9525">
            <a:noFill/>
            <a:miter lim="800000"/>
            <a:headEnd/>
            <a:tailEnd/>
          </a:ln>
        </p:spPr>
      </p:pic>
      <p:sp>
        <p:nvSpPr>
          <p:cNvPr id="6" name="TextBox 5"/>
          <p:cNvSpPr txBox="1"/>
          <p:nvPr/>
        </p:nvSpPr>
        <p:spPr>
          <a:xfrm>
            <a:off x="0" y="6027003"/>
            <a:ext cx="3860800" cy="830997"/>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Predictive Engineering and Computational Sciences</a:t>
            </a:r>
            <a:endParaRPr lang="en-US" sz="2400" b="1" dirty="0">
              <a:latin typeface="Times New Roman" pitchFamily="18" charset="0"/>
              <a:cs typeface="Times New Roman" pitchFamily="18" charset="0"/>
            </a:endParaRPr>
          </a:p>
        </p:txBody>
      </p:sp>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535" y="5136841"/>
            <a:ext cx="1809579" cy="96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216650" y="6026078"/>
            <a:ext cx="2927350" cy="830997"/>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Computational Fluid Physics Laboratory</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80647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 Overview</a:t>
            </a:r>
            <a:endParaRPr lang="en-US" sz="3600" b="1">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7708900" cy="3185487"/>
          </a:xfrm>
          <a:prstGeom prst="rect">
            <a:avLst/>
          </a:prstGeom>
          <a:noFill/>
          <a:ln w="9525">
            <a:noFill/>
            <a:miter lim="800000"/>
            <a:headEnd/>
            <a:tailEnd/>
          </a:ln>
        </p:spPr>
        <p:txBody>
          <a:bodyPr>
            <a:spAutoFit/>
          </a:bodyPr>
          <a:lstStyle/>
          <a:p>
            <a:pPr eaLnBrk="0" hangingPunct="0">
              <a:lnSpc>
                <a:spcPct val="25000"/>
              </a:lnSpc>
            </a:pPr>
            <a:endParaRPr lang="en-US" sz="2000" dirty="0"/>
          </a:p>
          <a:p>
            <a:pPr eaLnBrk="0" hangingPunct="0">
              <a:buFontTx/>
              <a:buChar char="•"/>
            </a:pPr>
            <a:r>
              <a:rPr lang="en-US" sz="2800" dirty="0" smtClean="0"/>
              <a:t> The purpose of the sensitivity analyses presented in this work was to determine which parameters most strongly affect the simulation results for a given scenario and quantity of interest (</a:t>
            </a:r>
            <a:r>
              <a:rPr lang="en-US" sz="2800" dirty="0" err="1" smtClean="0"/>
              <a:t>QoI</a:t>
            </a:r>
            <a:r>
              <a:rPr lang="en-US" sz="2800" dirty="0" smtClean="0"/>
              <a:t>).</a:t>
            </a:r>
          </a:p>
          <a:p>
            <a:pPr eaLnBrk="0" hangingPunct="0"/>
            <a:endParaRPr lang="en-US" sz="2800" dirty="0"/>
          </a:p>
          <a:p>
            <a:pPr eaLnBrk="0" hangingPunct="0">
              <a:buFontTx/>
              <a:buChar char="•"/>
            </a:pPr>
            <a:r>
              <a:rPr lang="en-US" sz="2800" dirty="0" smtClean="0"/>
              <a:t> We will choose which parameters to calibrate based on the results of our sensitivity analyses.</a:t>
            </a:r>
          </a:p>
        </p:txBody>
      </p:sp>
    </p:spTree>
    <p:extLst>
      <p:ext uri="{BB962C8B-B14F-4D97-AF65-F5344CB8AC3E}">
        <p14:creationId xmlns:p14="http://schemas.microsoft.com/office/powerpoint/2010/main" val="319922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Global Sensitivity Analysis</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7708900" cy="4478149"/>
          </a:xfrm>
          <a:prstGeom prst="rect">
            <a:avLst/>
          </a:prstGeom>
          <a:noFill/>
          <a:ln w="9525">
            <a:noFill/>
            <a:miter lim="800000"/>
            <a:headEnd/>
            <a:tailEnd/>
          </a:ln>
        </p:spPr>
        <p:txBody>
          <a:bodyPr>
            <a:spAutoFit/>
          </a:bodyPr>
          <a:lstStyle/>
          <a:p>
            <a:pPr eaLnBrk="0" hangingPunct="0">
              <a:lnSpc>
                <a:spcPct val="25000"/>
              </a:lnSpc>
            </a:pPr>
            <a:endParaRPr lang="en-US" sz="2000" dirty="0"/>
          </a:p>
          <a:p>
            <a:pPr eaLnBrk="0" hangingPunct="0"/>
            <a:r>
              <a:rPr lang="en-US" sz="2800" dirty="0" smtClean="0"/>
              <a:t>In this work we use a global </a:t>
            </a:r>
            <a:r>
              <a:rPr lang="en-US" sz="2800" dirty="0"/>
              <a:t>sensitivity </a:t>
            </a:r>
            <a:r>
              <a:rPr lang="en-US" sz="2800" dirty="0" smtClean="0"/>
              <a:t>analysis methodology.  In a global sensitivity analysis all of the parameters are varied simultaneously.</a:t>
            </a:r>
          </a:p>
          <a:p>
            <a:pPr eaLnBrk="0" hangingPunct="0"/>
            <a:endParaRPr lang="en-US" sz="2800" dirty="0"/>
          </a:p>
          <a:p>
            <a:pPr eaLnBrk="0" hangingPunct="0"/>
            <a:r>
              <a:rPr lang="en-US" sz="2800" dirty="0" smtClean="0"/>
              <a:t>Each parameter is assigned a distribution, called the prior, which reflects the level of uncertainty for that parameter (based on literature values and expert judgment).  During the sensitivity analysis the parameters take on values drawn from this prior, rather than in a small region about a nominal value.</a:t>
            </a:r>
          </a:p>
        </p:txBody>
      </p:sp>
    </p:spTree>
    <p:extLst>
      <p:ext uri="{BB962C8B-B14F-4D97-AF65-F5344CB8AC3E}">
        <p14:creationId xmlns:p14="http://schemas.microsoft.com/office/powerpoint/2010/main" val="2495625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Sampling the Parameter Space</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7708900" cy="5339923"/>
          </a:xfrm>
          <a:prstGeom prst="rect">
            <a:avLst/>
          </a:prstGeom>
          <a:solidFill>
            <a:schemeClr val="bg1"/>
          </a:solidFill>
          <a:ln w="9525">
            <a:noFill/>
            <a:miter lim="800000"/>
            <a:headEnd/>
            <a:tailEnd/>
          </a:ln>
        </p:spPr>
        <p:txBody>
          <a:bodyPr>
            <a:spAutoFit/>
          </a:bodyPr>
          <a:lstStyle/>
          <a:p>
            <a:pPr eaLnBrk="0" hangingPunct="0">
              <a:lnSpc>
                <a:spcPct val="25000"/>
              </a:lnSpc>
            </a:pPr>
            <a:endParaRPr lang="en-US" sz="2000" dirty="0"/>
          </a:p>
          <a:p>
            <a:pPr eaLnBrk="0" hangingPunct="0">
              <a:buFontTx/>
              <a:buChar char="•"/>
            </a:pPr>
            <a:r>
              <a:rPr lang="en-US" sz="2800" dirty="0" smtClean="0"/>
              <a:t> Our global sensitivity analysis requires a Monte </a:t>
            </a:r>
            <a:r>
              <a:rPr lang="en-US" sz="2800" dirty="0"/>
              <a:t>Carlo sampling of the parameter </a:t>
            </a:r>
            <a:r>
              <a:rPr lang="en-US" sz="2800" dirty="0" smtClean="0"/>
              <a:t>space.  For each sample point, a set of random number draws is performed to determine the values of all of the parameters.</a:t>
            </a:r>
          </a:p>
          <a:p>
            <a:pPr eaLnBrk="0" hangingPunct="0"/>
            <a:endParaRPr lang="en-US" sz="2800" dirty="0" smtClean="0"/>
          </a:p>
          <a:p>
            <a:pPr eaLnBrk="0" hangingPunct="0">
              <a:buFontTx/>
              <a:buChar char="•"/>
            </a:pPr>
            <a:r>
              <a:rPr lang="en-US" sz="2800" dirty="0"/>
              <a:t> </a:t>
            </a:r>
            <a:r>
              <a:rPr lang="en-US" sz="2800" dirty="0" smtClean="0"/>
              <a:t>A simulation is then run with this set of parameter values, and the results for the </a:t>
            </a:r>
            <a:r>
              <a:rPr lang="en-US" sz="2800" dirty="0" err="1" smtClean="0"/>
              <a:t>QoI</a:t>
            </a:r>
            <a:r>
              <a:rPr lang="en-US" sz="2800" dirty="0" smtClean="0"/>
              <a:t> are output.</a:t>
            </a:r>
          </a:p>
          <a:p>
            <a:pPr eaLnBrk="0" hangingPunct="0"/>
            <a:endParaRPr lang="en-US" sz="2800" dirty="0" smtClean="0"/>
          </a:p>
          <a:p>
            <a:pPr eaLnBrk="0" hangingPunct="0">
              <a:buFontTx/>
              <a:buChar char="•"/>
            </a:pPr>
            <a:r>
              <a:rPr lang="en-US" sz="2800" dirty="0"/>
              <a:t> </a:t>
            </a:r>
            <a:r>
              <a:rPr lang="en-US" sz="2800" dirty="0" smtClean="0"/>
              <a:t>Once a reasonable number of sample points have been completed, we can create scatterplots for the relationship between each parameter and the </a:t>
            </a:r>
            <a:r>
              <a:rPr lang="en-US" sz="2800" dirty="0" err="1" smtClean="0"/>
              <a:t>QoI</a:t>
            </a:r>
            <a:r>
              <a:rPr lang="en-US" sz="2800" dirty="0" smtClean="0"/>
              <a:t>.</a:t>
            </a:r>
            <a:endParaRPr lang="en-US" sz="2800" dirty="0"/>
          </a:p>
        </p:txBody>
      </p:sp>
    </p:spTree>
    <p:extLst>
      <p:ext uri="{BB962C8B-B14F-4D97-AF65-F5344CB8AC3E}">
        <p14:creationId xmlns:p14="http://schemas.microsoft.com/office/powerpoint/2010/main" val="3679115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Sampling the Parameter Space</a:t>
            </a:r>
            <a:endParaRPr lang="en-US" sz="3600" b="1" dirty="0">
              <a:latin typeface="Times New Roman" pitchFamily="18" charset="0"/>
              <a:ea typeface="Tahoma" pitchFamily="34"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371600" y="914400"/>
            <a:ext cx="6400800" cy="56899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4595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Sensitivity Analysis – Measures of Sensitivity</a:t>
            </a:r>
            <a:endParaRPr lang="en-US" sz="3600" b="1" dirty="0">
              <a:latin typeface="Times New Roman" pitchFamily="18" charset="0"/>
              <a:ea typeface="Tahoma" pitchFamily="34" charset="0"/>
              <a:cs typeface="Times New Roman" pitchFamily="18" charset="0"/>
            </a:endParaRPr>
          </a:p>
        </p:txBody>
      </p:sp>
      <mc:AlternateContent xmlns:mc="http://schemas.openxmlformats.org/markup-compatibility/2006" xmlns:a14="http://schemas.microsoft.com/office/drawing/2010/main">
        <mc:Choice Requires="a14">
          <p:sp>
            <p:nvSpPr>
              <p:cNvPr id="3" name="Text Box 9"/>
              <p:cNvSpPr txBox="1">
                <a:spLocks noChangeArrowheads="1"/>
              </p:cNvSpPr>
              <p:nvPr/>
            </p:nvSpPr>
            <p:spPr bwMode="auto">
              <a:xfrm>
                <a:off x="584200" y="833438"/>
                <a:ext cx="7708900" cy="4257191"/>
              </a:xfrm>
              <a:prstGeom prst="rect">
                <a:avLst/>
              </a:prstGeom>
              <a:noFill/>
              <a:ln w="9525">
                <a:noFill/>
                <a:miter lim="800000"/>
                <a:headEnd/>
                <a:tailEnd/>
              </a:ln>
            </p:spPr>
            <p:txBody>
              <a:bodyPr>
                <a:spAutoFit/>
              </a:bodyPr>
              <a:lstStyle/>
              <a:p>
                <a:pPr eaLnBrk="0" hangingPunct="0">
                  <a:lnSpc>
                    <a:spcPct val="25000"/>
                  </a:lnSpc>
                </a:pPr>
                <a:endParaRPr lang="en-US" sz="2000" dirty="0" smtClean="0"/>
              </a:p>
              <a:p>
                <a:pPr eaLnBrk="0" hangingPunct="0"/>
                <a:r>
                  <a:rPr lang="en-US" sz="2800" dirty="0" smtClean="0"/>
                  <a:t>Two </a:t>
                </a:r>
                <a:r>
                  <a:rPr lang="en-US" sz="2800" dirty="0"/>
                  <a:t>measures </a:t>
                </a:r>
                <a:r>
                  <a:rPr lang="en-US" sz="2800" dirty="0" smtClean="0"/>
                  <a:t>for sensitivity </a:t>
                </a:r>
                <a:r>
                  <a:rPr lang="en-US" sz="2800" dirty="0"/>
                  <a:t>were used in this </a:t>
                </a:r>
                <a:r>
                  <a:rPr lang="en-US" sz="2800" dirty="0" smtClean="0"/>
                  <a:t>work:</a:t>
                </a:r>
              </a:p>
              <a:p>
                <a:pPr eaLnBrk="0" hangingPunct="0"/>
                <a:endParaRPr lang="en-US" sz="2800" dirty="0"/>
              </a:p>
              <a:p>
                <a:pPr eaLnBrk="0" hangingPunct="0">
                  <a:buFontTx/>
                  <a:buChar char="•"/>
                </a:pPr>
                <a:r>
                  <a:rPr lang="en-US" sz="2800" dirty="0" smtClean="0"/>
                  <a:t> The square of the Pearson correlation coefficient:</a:t>
                </a:r>
              </a:p>
              <a:p>
                <a:pPr eaLnBrk="0" hangingPunct="0"/>
                <a14:m>
                  <m:oMathPara xmlns:m="http://schemas.openxmlformats.org/officeDocument/2006/math">
                    <m:oMathParaPr>
                      <m:jc m:val="center"/>
                    </m:oMathParaPr>
                    <m:oMath xmlns:m="http://schemas.openxmlformats.org/officeDocument/2006/math">
                      <m:sSup>
                        <m:sSupPr>
                          <m:ctrlPr>
                            <a:rPr lang="en-US" sz="2000" i="1" smtClean="0">
                              <a:latin typeface="Cambria Math"/>
                            </a:rPr>
                          </m:ctrlPr>
                        </m:sSupPr>
                        <m:e>
                          <m:r>
                            <a:rPr lang="en-US" sz="2000" b="0" i="1" smtClean="0">
                              <a:latin typeface="Cambria Math"/>
                            </a:rPr>
                            <m:t>𝑟</m:t>
                          </m:r>
                        </m:e>
                        <m:sup>
                          <m:r>
                            <a:rPr lang="en-US" sz="2000" b="0" i="1" smtClean="0">
                              <a:latin typeface="Cambria Math"/>
                            </a:rPr>
                            <m:t>2</m:t>
                          </m:r>
                        </m:sup>
                      </m:sSup>
                      <m:r>
                        <a:rPr lang="en-US" sz="2000" i="1">
                          <a:latin typeface="Cambria Math"/>
                        </a:rPr>
                        <m:t>=</m:t>
                      </m:r>
                      <m:sSup>
                        <m:sSupPr>
                          <m:ctrlPr>
                            <a:rPr lang="en-US" sz="2000" i="1" smtClean="0">
                              <a:latin typeface="Cambria Math"/>
                            </a:rPr>
                          </m:ctrlPr>
                        </m:sSupPr>
                        <m:e>
                          <m:d>
                            <m:dPr>
                              <m:begChr m:val="["/>
                              <m:endChr m:val="]"/>
                              <m:ctrlPr>
                                <a:rPr lang="en-US" sz="2000" i="1" smtClean="0">
                                  <a:latin typeface="Cambria Math"/>
                                </a:rPr>
                              </m:ctrlPr>
                            </m:dPr>
                            <m:e>
                              <m:f>
                                <m:fPr>
                                  <m:ctrlPr>
                                    <a:rPr lang="en-US" sz="2000" i="1">
                                      <a:latin typeface="Cambria Math"/>
                                    </a:rPr>
                                  </m:ctrlPr>
                                </m:fPr>
                                <m:num>
                                  <m:nary>
                                    <m:naryPr>
                                      <m:chr m:val="∑"/>
                                      <m:limLoc m:val="undOvr"/>
                                      <m:ctrlPr>
                                        <a:rPr lang="en-US" sz="2000" i="1">
                                          <a:latin typeface="Cambria Math"/>
                                        </a:rPr>
                                      </m:ctrlPr>
                                    </m:naryPr>
                                    <m:sub>
                                      <m:r>
                                        <a:rPr lang="en-US" sz="2000" i="1">
                                          <a:latin typeface="Cambria Math"/>
                                        </a:rPr>
                                        <m:t>𝑖</m:t>
                                      </m:r>
                                      <m:r>
                                        <a:rPr lang="en-US" sz="2000" i="1">
                                          <a:latin typeface="Cambria Math"/>
                                        </a:rPr>
                                        <m:t>=1</m:t>
                                      </m:r>
                                    </m:sub>
                                    <m:sup>
                                      <m:r>
                                        <a:rPr lang="en-US" sz="2000" i="1">
                                          <a:latin typeface="Cambria Math"/>
                                        </a:rPr>
                                        <m:t>𝑛</m:t>
                                      </m:r>
                                    </m:sup>
                                    <m:e>
                                      <m:r>
                                        <a:rPr lang="en-US" sz="2000" i="1">
                                          <a:latin typeface="Cambria Math"/>
                                        </a:rPr>
                                        <m:t>(</m:t>
                                      </m:r>
                                      <m:sSub>
                                        <m:sSubPr>
                                          <m:ctrlPr>
                                            <a:rPr lang="en-US" sz="2000" i="1">
                                              <a:latin typeface="Cambria Math"/>
                                            </a:rPr>
                                          </m:ctrlPr>
                                        </m:sSubPr>
                                        <m:e>
                                          <m:r>
                                            <a:rPr lang="en-US" sz="2000" i="1">
                                              <a:latin typeface="Cambria Math"/>
                                            </a:rPr>
                                            <m:t>𝑋</m:t>
                                          </m:r>
                                        </m:e>
                                        <m:sub>
                                          <m:r>
                                            <a:rPr lang="en-US" sz="2000" i="1">
                                              <a:latin typeface="Cambria Math"/>
                                            </a:rPr>
                                            <m:t>𝑖</m:t>
                                          </m:r>
                                        </m:sub>
                                      </m:sSub>
                                      <m:r>
                                        <a:rPr lang="en-US" sz="2000" i="1">
                                          <a:latin typeface="Cambria Math"/>
                                        </a:rPr>
                                        <m:t>−</m:t>
                                      </m:r>
                                      <m:acc>
                                        <m:accPr>
                                          <m:chr m:val="̅"/>
                                          <m:ctrlPr>
                                            <a:rPr lang="en-US" sz="2000" i="1">
                                              <a:latin typeface="Cambria Math"/>
                                            </a:rPr>
                                          </m:ctrlPr>
                                        </m:accPr>
                                        <m:e>
                                          <m:r>
                                            <a:rPr lang="en-US" sz="2000" i="1">
                                              <a:latin typeface="Cambria Math"/>
                                            </a:rPr>
                                            <m:t>𝑋</m:t>
                                          </m:r>
                                        </m:e>
                                      </m:acc>
                                      <m:r>
                                        <a:rPr lang="en-US" sz="2000" i="1">
                                          <a:latin typeface="Cambria Math"/>
                                        </a:rPr>
                                        <m:t>)(</m:t>
                                      </m:r>
                                      <m:sSub>
                                        <m:sSubPr>
                                          <m:ctrlPr>
                                            <a:rPr lang="en-US" sz="2000" i="1">
                                              <a:latin typeface="Cambria Math"/>
                                            </a:rPr>
                                          </m:ctrlPr>
                                        </m:sSubPr>
                                        <m:e>
                                          <m:r>
                                            <a:rPr lang="en-US" sz="2000" i="1">
                                              <a:latin typeface="Cambria Math"/>
                                            </a:rPr>
                                            <m:t>𝑌</m:t>
                                          </m:r>
                                        </m:e>
                                        <m:sub>
                                          <m:r>
                                            <a:rPr lang="en-US" sz="2000" i="1">
                                              <a:latin typeface="Cambria Math"/>
                                            </a:rPr>
                                            <m:t>𝑖</m:t>
                                          </m:r>
                                        </m:sub>
                                      </m:sSub>
                                      <m:r>
                                        <a:rPr lang="en-US" sz="2000" i="1">
                                          <a:latin typeface="Cambria Math"/>
                                        </a:rPr>
                                        <m:t>−</m:t>
                                      </m:r>
                                      <m:acc>
                                        <m:accPr>
                                          <m:chr m:val="̅"/>
                                          <m:ctrlPr>
                                            <a:rPr lang="en-US" sz="2000" i="1">
                                              <a:latin typeface="Cambria Math"/>
                                            </a:rPr>
                                          </m:ctrlPr>
                                        </m:accPr>
                                        <m:e>
                                          <m:r>
                                            <a:rPr lang="en-US" sz="2000" i="1">
                                              <a:latin typeface="Cambria Math"/>
                                            </a:rPr>
                                            <m:t>𝑌</m:t>
                                          </m:r>
                                        </m:e>
                                      </m:acc>
                                      <m:r>
                                        <a:rPr lang="en-US" sz="2000" i="1">
                                          <a:latin typeface="Cambria Math"/>
                                        </a:rPr>
                                        <m:t>)</m:t>
                                      </m:r>
                                    </m:e>
                                  </m:nary>
                                </m:num>
                                <m:den>
                                  <m:rad>
                                    <m:radPr>
                                      <m:degHide m:val="on"/>
                                      <m:ctrlPr>
                                        <a:rPr lang="en-US" sz="2000" i="1">
                                          <a:latin typeface="Cambria Math"/>
                                        </a:rPr>
                                      </m:ctrlPr>
                                    </m:radPr>
                                    <m:deg/>
                                    <m:e>
                                      <m:nary>
                                        <m:naryPr>
                                          <m:chr m:val="∑"/>
                                          <m:limLoc m:val="undOvr"/>
                                          <m:ctrlPr>
                                            <a:rPr lang="en-US" sz="2000" i="1">
                                              <a:latin typeface="Cambria Math"/>
                                            </a:rPr>
                                          </m:ctrlPr>
                                        </m:naryPr>
                                        <m:sub>
                                          <m:r>
                                            <a:rPr lang="en-US" sz="2000" i="1">
                                              <a:latin typeface="Cambria Math"/>
                                            </a:rPr>
                                            <m:t>𝑖</m:t>
                                          </m:r>
                                          <m:r>
                                            <a:rPr lang="en-US" sz="2000" i="1">
                                              <a:latin typeface="Cambria Math"/>
                                            </a:rPr>
                                            <m:t>=1</m:t>
                                          </m:r>
                                        </m:sub>
                                        <m:sup>
                                          <m:r>
                                            <a:rPr lang="en-US" sz="2000" i="1">
                                              <a:latin typeface="Cambria Math"/>
                                            </a:rPr>
                                            <m:t>𝑛</m:t>
                                          </m:r>
                                        </m:sup>
                                        <m:e>
                                          <m:sSup>
                                            <m:sSupPr>
                                              <m:ctrlPr>
                                                <a:rPr lang="en-US" sz="2000" i="1">
                                                  <a:latin typeface="Cambria Math"/>
                                                </a:rPr>
                                              </m:ctrlPr>
                                            </m:sSupPr>
                                            <m:e>
                                              <m:r>
                                                <a:rPr lang="en-US" sz="2000" i="1">
                                                  <a:latin typeface="Cambria Math"/>
                                                </a:rPr>
                                                <m:t>(</m:t>
                                              </m:r>
                                              <m:sSub>
                                                <m:sSubPr>
                                                  <m:ctrlPr>
                                                    <a:rPr lang="en-US" sz="2000" i="1">
                                                      <a:latin typeface="Cambria Math"/>
                                                    </a:rPr>
                                                  </m:ctrlPr>
                                                </m:sSubPr>
                                                <m:e>
                                                  <m:r>
                                                    <a:rPr lang="en-US" sz="2000" i="1">
                                                      <a:latin typeface="Cambria Math"/>
                                                    </a:rPr>
                                                    <m:t>𝑋</m:t>
                                                  </m:r>
                                                </m:e>
                                                <m:sub>
                                                  <m:r>
                                                    <a:rPr lang="en-US" sz="2000" i="1">
                                                      <a:latin typeface="Cambria Math"/>
                                                    </a:rPr>
                                                    <m:t>𝑖</m:t>
                                                  </m:r>
                                                </m:sub>
                                              </m:sSub>
                                              <m:r>
                                                <a:rPr lang="en-US" sz="2000" i="1">
                                                  <a:latin typeface="Cambria Math"/>
                                                </a:rPr>
                                                <m:t>−</m:t>
                                              </m:r>
                                              <m:acc>
                                                <m:accPr>
                                                  <m:chr m:val="̅"/>
                                                  <m:ctrlPr>
                                                    <a:rPr lang="en-US" sz="2000" i="1">
                                                      <a:latin typeface="Cambria Math"/>
                                                    </a:rPr>
                                                  </m:ctrlPr>
                                                </m:accPr>
                                                <m:e>
                                                  <m:r>
                                                    <a:rPr lang="en-US" sz="2000" i="1">
                                                      <a:latin typeface="Cambria Math"/>
                                                    </a:rPr>
                                                    <m:t>𝑋</m:t>
                                                  </m:r>
                                                </m:e>
                                              </m:acc>
                                              <m:r>
                                                <a:rPr lang="en-US" sz="2000" i="1">
                                                  <a:latin typeface="Cambria Math"/>
                                                </a:rPr>
                                                <m:t>)</m:t>
                                              </m:r>
                                            </m:e>
                                            <m:sup>
                                              <m:r>
                                                <a:rPr lang="en-US" sz="2000" i="1">
                                                  <a:latin typeface="Cambria Math"/>
                                                </a:rPr>
                                                <m:t>2</m:t>
                                              </m:r>
                                            </m:sup>
                                          </m:sSup>
                                        </m:e>
                                      </m:nary>
                                    </m:e>
                                  </m:rad>
                                  <m:rad>
                                    <m:radPr>
                                      <m:degHide m:val="on"/>
                                      <m:ctrlPr>
                                        <a:rPr lang="en-US" sz="2000" i="1">
                                          <a:latin typeface="Cambria Math"/>
                                        </a:rPr>
                                      </m:ctrlPr>
                                    </m:radPr>
                                    <m:deg/>
                                    <m:e>
                                      <m:nary>
                                        <m:naryPr>
                                          <m:chr m:val="∑"/>
                                          <m:limLoc m:val="undOvr"/>
                                          <m:ctrlPr>
                                            <a:rPr lang="en-US" sz="2000" i="1">
                                              <a:latin typeface="Cambria Math"/>
                                            </a:rPr>
                                          </m:ctrlPr>
                                        </m:naryPr>
                                        <m:sub>
                                          <m:r>
                                            <a:rPr lang="en-US" sz="2000" i="1">
                                              <a:latin typeface="Cambria Math"/>
                                            </a:rPr>
                                            <m:t>𝑖</m:t>
                                          </m:r>
                                          <m:r>
                                            <a:rPr lang="en-US" sz="2000" i="1">
                                              <a:latin typeface="Cambria Math"/>
                                            </a:rPr>
                                            <m:t>=1</m:t>
                                          </m:r>
                                        </m:sub>
                                        <m:sup>
                                          <m:r>
                                            <a:rPr lang="en-US" sz="2000" i="1">
                                              <a:latin typeface="Cambria Math"/>
                                            </a:rPr>
                                            <m:t>𝑛</m:t>
                                          </m:r>
                                        </m:sup>
                                        <m:e>
                                          <m:sSup>
                                            <m:sSupPr>
                                              <m:ctrlPr>
                                                <a:rPr lang="en-US" sz="2000" i="1">
                                                  <a:latin typeface="Cambria Math"/>
                                                </a:rPr>
                                              </m:ctrlPr>
                                            </m:sSupPr>
                                            <m:e>
                                              <m:r>
                                                <a:rPr lang="en-US" sz="2000" i="1">
                                                  <a:latin typeface="Cambria Math"/>
                                                </a:rPr>
                                                <m:t>(</m:t>
                                              </m:r>
                                              <m:sSub>
                                                <m:sSubPr>
                                                  <m:ctrlPr>
                                                    <a:rPr lang="en-US" sz="2000" i="1">
                                                      <a:latin typeface="Cambria Math"/>
                                                    </a:rPr>
                                                  </m:ctrlPr>
                                                </m:sSubPr>
                                                <m:e>
                                                  <m:r>
                                                    <a:rPr lang="en-US" sz="2000" i="1">
                                                      <a:latin typeface="Cambria Math"/>
                                                    </a:rPr>
                                                    <m:t>𝑌</m:t>
                                                  </m:r>
                                                </m:e>
                                                <m:sub>
                                                  <m:r>
                                                    <a:rPr lang="en-US" sz="2000" i="1">
                                                      <a:latin typeface="Cambria Math"/>
                                                    </a:rPr>
                                                    <m:t>𝑖</m:t>
                                                  </m:r>
                                                </m:sub>
                                              </m:sSub>
                                              <m:r>
                                                <a:rPr lang="en-US" sz="2000" i="1">
                                                  <a:latin typeface="Cambria Math"/>
                                                </a:rPr>
                                                <m:t>−</m:t>
                                              </m:r>
                                              <m:acc>
                                                <m:accPr>
                                                  <m:chr m:val="̅"/>
                                                  <m:ctrlPr>
                                                    <a:rPr lang="en-US" sz="2000" i="1">
                                                      <a:latin typeface="Cambria Math"/>
                                                    </a:rPr>
                                                  </m:ctrlPr>
                                                </m:accPr>
                                                <m:e>
                                                  <m:r>
                                                    <a:rPr lang="en-US" sz="2000" i="1">
                                                      <a:latin typeface="Cambria Math"/>
                                                    </a:rPr>
                                                    <m:t>𝑌</m:t>
                                                  </m:r>
                                                </m:e>
                                              </m:acc>
                                              <m:r>
                                                <a:rPr lang="en-US" sz="2000" i="1">
                                                  <a:latin typeface="Cambria Math"/>
                                                </a:rPr>
                                                <m:t>)</m:t>
                                              </m:r>
                                            </m:e>
                                            <m:sup>
                                              <m:r>
                                                <a:rPr lang="en-US" sz="2000" i="1">
                                                  <a:latin typeface="Cambria Math"/>
                                                </a:rPr>
                                                <m:t>2</m:t>
                                              </m:r>
                                            </m:sup>
                                          </m:sSup>
                                        </m:e>
                                      </m:nary>
                                    </m:e>
                                  </m:rad>
                                </m:den>
                              </m:f>
                            </m:e>
                          </m:d>
                        </m:e>
                        <m:sup>
                          <m:r>
                            <a:rPr lang="en-US" sz="2000" b="0" i="1" smtClean="0">
                              <a:latin typeface="Cambria Math"/>
                            </a:rPr>
                            <m:t>2</m:t>
                          </m:r>
                        </m:sup>
                      </m:sSup>
                    </m:oMath>
                  </m:oMathPara>
                </a14:m>
                <a:endParaRPr lang="en-US" sz="2000" dirty="0" smtClean="0"/>
              </a:p>
              <a:p>
                <a:pPr eaLnBrk="0" hangingPunct="0"/>
                <a:endParaRPr lang="en-US" sz="2800" dirty="0" smtClean="0"/>
              </a:p>
              <a:p>
                <a:pPr eaLnBrk="0" hangingPunct="0">
                  <a:buFontTx/>
                  <a:buChar char="•"/>
                </a:pPr>
                <a:r>
                  <a:rPr lang="en-US" sz="2800" dirty="0"/>
                  <a:t> </a:t>
                </a:r>
                <a:r>
                  <a:rPr lang="en-US" sz="2800" dirty="0" smtClean="0"/>
                  <a:t>The mutual information:</a:t>
                </a:r>
              </a:p>
              <a:p>
                <a:pPr eaLnBrk="0" hangingPunct="0"/>
                <a14:m>
                  <m:oMathPara xmlns:m="http://schemas.openxmlformats.org/officeDocument/2006/math">
                    <m:oMathParaPr>
                      <m:jc m:val="centerGroup"/>
                    </m:oMathParaPr>
                    <m:oMath xmlns:m="http://schemas.openxmlformats.org/officeDocument/2006/math">
                      <m:r>
                        <a:rPr lang="en-US" sz="2000" i="1">
                          <a:latin typeface="Cambria Math"/>
                        </a:rPr>
                        <m:t>𝐼</m:t>
                      </m:r>
                      <m:d>
                        <m:dPr>
                          <m:ctrlPr>
                            <a:rPr lang="en-US" sz="2000" i="1">
                              <a:latin typeface="Cambria Math"/>
                            </a:rPr>
                          </m:ctrlPr>
                        </m:dPr>
                        <m:e>
                          <m:sSub>
                            <m:sSubPr>
                              <m:ctrlPr>
                                <a:rPr lang="en-US" sz="2000" i="1">
                                  <a:latin typeface="Cambria Math"/>
                                </a:rPr>
                              </m:ctrlPr>
                            </m:sSubPr>
                            <m:e>
                              <m:r>
                                <a:rPr lang="en-US" sz="2000" i="1">
                                  <a:latin typeface="Cambria Math"/>
                                </a:rPr>
                                <m:t>𝜃</m:t>
                              </m:r>
                            </m:e>
                            <m:sub>
                              <m:r>
                                <a:rPr lang="en-US" sz="2000" i="1">
                                  <a:latin typeface="Cambria Math"/>
                                </a:rPr>
                                <m:t>1</m:t>
                              </m:r>
                            </m:sub>
                          </m:sSub>
                          <m:r>
                            <a:rPr lang="en-US" sz="2000" i="1">
                              <a:latin typeface="Cambria Math"/>
                            </a:rPr>
                            <m:t>,</m:t>
                          </m:r>
                          <m:r>
                            <a:rPr lang="en-US" sz="2000" i="1">
                              <a:latin typeface="Cambria Math"/>
                            </a:rPr>
                            <m:t>𝑄𝑜𝐼</m:t>
                          </m:r>
                        </m:e>
                      </m:d>
                      <m:r>
                        <a:rPr lang="en-US" sz="2000" i="1">
                          <a:latin typeface="Cambria Math"/>
                        </a:rPr>
                        <m:t>=</m:t>
                      </m:r>
                      <m:nary>
                        <m:naryPr>
                          <m:limLoc m:val="undOvr"/>
                          <m:ctrlPr>
                            <a:rPr lang="en-US" sz="2000" i="1">
                              <a:latin typeface="Cambria Math"/>
                            </a:rPr>
                          </m:ctrlPr>
                        </m:naryPr>
                        <m:sub>
                          <m:sSub>
                            <m:sSubPr>
                              <m:ctrlPr>
                                <a:rPr lang="en-US" sz="2000" i="1">
                                  <a:latin typeface="Cambria Math"/>
                                </a:rPr>
                              </m:ctrlPr>
                            </m:sSubPr>
                            <m:e>
                              <m:r>
                                <a:rPr lang="en-US" sz="2000" i="1">
                                  <a:latin typeface="Cambria Math"/>
                                </a:rPr>
                                <m:t>𝜃</m:t>
                              </m:r>
                            </m:e>
                            <m:sub>
                              <m:r>
                                <a:rPr lang="en-US" sz="2000" i="1">
                                  <a:latin typeface="Cambria Math"/>
                                </a:rPr>
                                <m:t>1</m:t>
                              </m:r>
                            </m:sub>
                          </m:sSub>
                        </m:sub>
                        <m:sup>
                          <m:r>
                            <a:rPr lang="en-US" sz="2000" i="1">
                              <a:latin typeface="Cambria Math"/>
                            </a:rPr>
                            <m:t> </m:t>
                          </m:r>
                        </m:sup>
                        <m:e>
                          <m:nary>
                            <m:naryPr>
                              <m:limLoc m:val="undOvr"/>
                              <m:ctrlPr>
                                <a:rPr lang="en-US" sz="2000" i="1">
                                  <a:latin typeface="Cambria Math"/>
                                </a:rPr>
                              </m:ctrlPr>
                            </m:naryPr>
                            <m:sub>
                              <m:r>
                                <a:rPr lang="en-US" sz="2000" i="1">
                                  <a:latin typeface="Cambria Math"/>
                                </a:rPr>
                                <m:t>𝑄𝑜𝐼</m:t>
                              </m:r>
                            </m:sub>
                            <m:sup>
                              <m:r>
                                <a:rPr lang="en-US" sz="2000" i="1">
                                  <a:latin typeface="Cambria Math"/>
                                </a:rPr>
                                <m:t> </m:t>
                              </m:r>
                            </m:sup>
                            <m:e>
                              <m:r>
                                <a:rPr lang="en-US" sz="2000" i="1">
                                  <a:latin typeface="Cambria Math"/>
                                </a:rPr>
                                <m:t>𝑝</m:t>
                              </m:r>
                              <m:d>
                                <m:dPr>
                                  <m:ctrlPr>
                                    <a:rPr lang="en-US" sz="2000" i="1">
                                      <a:latin typeface="Cambria Math"/>
                                    </a:rPr>
                                  </m:ctrlPr>
                                </m:dPr>
                                <m:e>
                                  <m:sSub>
                                    <m:sSubPr>
                                      <m:ctrlPr>
                                        <a:rPr lang="en-US" sz="2000" i="1">
                                          <a:latin typeface="Cambria Math"/>
                                        </a:rPr>
                                      </m:ctrlPr>
                                    </m:sSubPr>
                                    <m:e>
                                      <m:r>
                                        <a:rPr lang="en-US" sz="2000" i="1">
                                          <a:latin typeface="Cambria Math"/>
                                        </a:rPr>
                                        <m:t>𝜃</m:t>
                                      </m:r>
                                    </m:e>
                                    <m:sub>
                                      <m:r>
                                        <a:rPr lang="en-US" sz="2000" i="1">
                                          <a:latin typeface="Cambria Math"/>
                                        </a:rPr>
                                        <m:t>1</m:t>
                                      </m:r>
                                    </m:sub>
                                  </m:sSub>
                                  <m:r>
                                    <a:rPr lang="en-US" sz="2000" i="1">
                                      <a:latin typeface="Cambria Math"/>
                                    </a:rPr>
                                    <m:t>,</m:t>
                                  </m:r>
                                  <m:r>
                                    <a:rPr lang="en-US" sz="2000" i="1">
                                      <a:latin typeface="Cambria Math"/>
                                    </a:rPr>
                                    <m:t>𝑄𝑜𝐼</m:t>
                                  </m:r>
                                </m:e>
                              </m:d>
                              <m:d>
                                <m:dPr>
                                  <m:begChr m:val="["/>
                                  <m:endChr m:val="]"/>
                                  <m:ctrlPr>
                                    <a:rPr lang="en-US" sz="2000" i="1">
                                      <a:latin typeface="Cambria Math"/>
                                    </a:rPr>
                                  </m:ctrlPr>
                                </m:dPr>
                                <m:e>
                                  <m:r>
                                    <a:rPr lang="en-US" sz="2000" i="1">
                                      <a:latin typeface="Cambria Math"/>
                                    </a:rPr>
                                    <m:t>𝑙𝑛</m:t>
                                  </m:r>
                                  <m:d>
                                    <m:dPr>
                                      <m:ctrlPr>
                                        <a:rPr lang="en-US" sz="2000" i="1">
                                          <a:latin typeface="Cambria Math"/>
                                        </a:rPr>
                                      </m:ctrlPr>
                                    </m:dPr>
                                    <m:e>
                                      <m:f>
                                        <m:fPr>
                                          <m:ctrlPr>
                                            <a:rPr lang="en-US" sz="2000" i="1">
                                              <a:latin typeface="Cambria Math"/>
                                            </a:rPr>
                                          </m:ctrlPr>
                                        </m:fPr>
                                        <m:num>
                                          <m:r>
                                            <a:rPr lang="en-US" sz="2000" i="1">
                                              <a:latin typeface="Cambria Math"/>
                                            </a:rPr>
                                            <m:t>𝑝</m:t>
                                          </m:r>
                                          <m:r>
                                            <a:rPr lang="en-US" sz="2000" i="1">
                                              <a:latin typeface="Cambria Math"/>
                                            </a:rPr>
                                            <m:t>(</m:t>
                                          </m:r>
                                          <m:sSub>
                                            <m:sSubPr>
                                              <m:ctrlPr>
                                                <a:rPr lang="en-US" sz="2000" i="1">
                                                  <a:latin typeface="Cambria Math"/>
                                                </a:rPr>
                                              </m:ctrlPr>
                                            </m:sSubPr>
                                            <m:e>
                                              <m:r>
                                                <a:rPr lang="en-US" sz="2000" i="1">
                                                  <a:latin typeface="Cambria Math"/>
                                                </a:rPr>
                                                <m:t>𝜃</m:t>
                                              </m:r>
                                            </m:e>
                                            <m:sub>
                                              <m:r>
                                                <a:rPr lang="en-US" sz="2000" i="1">
                                                  <a:latin typeface="Cambria Math"/>
                                                </a:rPr>
                                                <m:t>1</m:t>
                                              </m:r>
                                            </m:sub>
                                          </m:sSub>
                                          <m:r>
                                            <a:rPr lang="en-US" sz="2000" i="1">
                                              <a:latin typeface="Cambria Math"/>
                                            </a:rPr>
                                            <m:t>,</m:t>
                                          </m:r>
                                          <m:r>
                                            <a:rPr lang="en-US" sz="2000" i="1">
                                              <a:latin typeface="Cambria Math"/>
                                            </a:rPr>
                                            <m:t>𝑄𝑜𝐼</m:t>
                                          </m:r>
                                          <m:r>
                                            <a:rPr lang="en-US" sz="2000" i="1">
                                              <a:latin typeface="Cambria Math"/>
                                            </a:rPr>
                                            <m:t>)</m:t>
                                          </m:r>
                                        </m:num>
                                        <m:den>
                                          <m:r>
                                            <a:rPr lang="en-US" sz="2000" i="1">
                                              <a:latin typeface="Cambria Math"/>
                                            </a:rPr>
                                            <m:t>𝑝</m:t>
                                          </m:r>
                                          <m:d>
                                            <m:dPr>
                                              <m:ctrlPr>
                                                <a:rPr lang="en-US" sz="2000" i="1">
                                                  <a:latin typeface="Cambria Math"/>
                                                </a:rPr>
                                              </m:ctrlPr>
                                            </m:dPr>
                                            <m:e>
                                              <m:sSub>
                                                <m:sSubPr>
                                                  <m:ctrlPr>
                                                    <a:rPr lang="en-US" sz="2000" i="1">
                                                      <a:latin typeface="Cambria Math"/>
                                                    </a:rPr>
                                                  </m:ctrlPr>
                                                </m:sSubPr>
                                                <m:e>
                                                  <m:r>
                                                    <a:rPr lang="en-US" sz="2000" i="1">
                                                      <a:latin typeface="Cambria Math"/>
                                                    </a:rPr>
                                                    <m:t>𝜃</m:t>
                                                  </m:r>
                                                </m:e>
                                                <m:sub>
                                                  <m:r>
                                                    <a:rPr lang="en-US" sz="2000" i="1">
                                                      <a:latin typeface="Cambria Math"/>
                                                    </a:rPr>
                                                    <m:t>1</m:t>
                                                  </m:r>
                                                </m:sub>
                                              </m:sSub>
                                            </m:e>
                                          </m:d>
                                          <m:r>
                                            <a:rPr lang="en-US" sz="2000" i="1">
                                              <a:latin typeface="Cambria Math"/>
                                            </a:rPr>
                                            <m:t>𝑝</m:t>
                                          </m:r>
                                          <m:r>
                                            <a:rPr lang="en-US" sz="2000" i="1">
                                              <a:latin typeface="Cambria Math"/>
                                            </a:rPr>
                                            <m:t>(</m:t>
                                          </m:r>
                                          <m:r>
                                            <a:rPr lang="en-US" sz="2000" i="1">
                                              <a:latin typeface="Cambria Math"/>
                                            </a:rPr>
                                            <m:t>𝑄𝑜𝐼</m:t>
                                          </m:r>
                                          <m:r>
                                            <a:rPr lang="en-US" sz="2000" i="1">
                                              <a:latin typeface="Cambria Math"/>
                                            </a:rPr>
                                            <m:t>)</m:t>
                                          </m:r>
                                        </m:den>
                                      </m:f>
                                    </m:e>
                                  </m:d>
                                </m:e>
                              </m:d>
                            </m:e>
                          </m:nary>
                        </m:e>
                      </m:nary>
                      <m:r>
                        <a:rPr lang="en-US" sz="2000" i="1">
                          <a:latin typeface="Cambria Math"/>
                        </a:rPr>
                        <m:t>𝑑𝑄𝑜𝐼</m:t>
                      </m:r>
                      <m:r>
                        <a:rPr lang="en-US" sz="2000" i="1">
                          <a:latin typeface="Cambria Math"/>
                        </a:rPr>
                        <m:t> </m:t>
                      </m:r>
                      <m:r>
                        <a:rPr lang="en-US" sz="2000" i="1">
                          <a:latin typeface="Cambria Math"/>
                        </a:rPr>
                        <m:t>𝑑</m:t>
                      </m:r>
                      <m:sSub>
                        <m:sSubPr>
                          <m:ctrlPr>
                            <a:rPr lang="en-US" sz="2000" i="1">
                              <a:latin typeface="Cambria Math"/>
                            </a:rPr>
                          </m:ctrlPr>
                        </m:sSubPr>
                        <m:e>
                          <m:r>
                            <a:rPr lang="en-US" sz="2000" i="1">
                              <a:latin typeface="Cambria Math"/>
                            </a:rPr>
                            <m:t>𝜃</m:t>
                          </m:r>
                        </m:e>
                        <m:sub>
                          <m:r>
                            <a:rPr lang="en-US" sz="2000" i="1">
                              <a:latin typeface="Cambria Math"/>
                            </a:rPr>
                            <m:t>1</m:t>
                          </m:r>
                        </m:sub>
                      </m:sSub>
                    </m:oMath>
                  </m:oMathPara>
                </a14:m>
                <a:endParaRPr lang="en-US" sz="2000" dirty="0" smtClean="0"/>
              </a:p>
            </p:txBody>
          </p:sp>
        </mc:Choice>
        <mc:Fallback xmlns="">
          <p:sp>
            <p:nvSpPr>
              <p:cNvPr id="3" name="Text Box 9"/>
              <p:cNvSpPr txBox="1">
                <a:spLocks noRot="1" noChangeAspect="1" noMove="1" noResize="1" noEditPoints="1" noAdjustHandles="1" noChangeArrowheads="1" noChangeShapeType="1" noTextEdit="1"/>
              </p:cNvSpPr>
              <p:nvPr/>
            </p:nvSpPr>
            <p:spPr bwMode="auto">
              <a:xfrm>
                <a:off x="584200" y="833438"/>
                <a:ext cx="7708900" cy="4257191"/>
              </a:xfrm>
              <a:prstGeom prst="rect">
                <a:avLst/>
              </a:prstGeom>
              <a:blipFill rotWithShape="1">
                <a:blip r:embed="rId2"/>
                <a:stretch>
                  <a:fillRect l="-1661" r="-1424"/>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756786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371601" y="1167841"/>
            <a:ext cx="6400798" cy="5690159"/>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371601" y="1170432"/>
            <a:ext cx="6400798" cy="5690159"/>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371600" y="1170432"/>
            <a:ext cx="6400798" cy="5690159"/>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0" y="-1"/>
            <a:ext cx="91440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Sensitivity Analysis: r</a:t>
            </a:r>
            <a:r>
              <a:rPr lang="en-US" sz="3600" b="1" baseline="30000" dirty="0" smtClean="0">
                <a:latin typeface="Times New Roman" pitchFamily="18" charset="0"/>
                <a:ea typeface="Tahoma" pitchFamily="34" charset="0"/>
                <a:cs typeface="Times New Roman" pitchFamily="18" charset="0"/>
              </a:rPr>
              <a:t>2</a:t>
            </a:r>
            <a:endParaRPr lang="en-US" sz="3600" b="1" baseline="30000" dirty="0">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21176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371600" y="1170432"/>
            <a:ext cx="6400800" cy="5690160"/>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371600" y="1170432"/>
            <a:ext cx="6400800" cy="569016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Mutual Information</a:t>
            </a:r>
            <a:endParaRPr lang="en-US" sz="3600" b="1" dirty="0">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68134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Mutual Information</a:t>
            </a:r>
            <a:endParaRPr lang="en-US" sz="3600" b="1" dirty="0">
              <a:latin typeface="Times New Roman" pitchFamily="18" charset="0"/>
              <a:ea typeface="Tahoma" pitchFamily="34" charset="0"/>
              <a:cs typeface="Times New Roman"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814" y="646330"/>
            <a:ext cx="5475203" cy="121719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71173" y="3788722"/>
            <a:ext cx="4786358" cy="106405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8875" y="1976090"/>
            <a:ext cx="5055542" cy="4494257"/>
          </a:xfrm>
          <a:prstGeom prst="rect">
            <a:avLst/>
          </a:prstGeom>
          <a:noFill/>
          <a:ln>
            <a:noFill/>
          </a:ln>
        </p:spPr>
      </p:pic>
      <p:cxnSp>
        <p:nvCxnSpPr>
          <p:cNvPr id="15" name="Straight Connector 14"/>
          <p:cNvCxnSpPr/>
          <p:nvPr/>
        </p:nvCxnSpPr>
        <p:spPr>
          <a:xfrm>
            <a:off x="3405414" y="1976090"/>
            <a:ext cx="0" cy="4494258"/>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672114" y="1976090"/>
            <a:ext cx="0" cy="4494258"/>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3545114" y="1353019"/>
            <a:ext cx="12700" cy="51173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66175" y="4806513"/>
            <a:ext cx="5068241"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478875" y="5047480"/>
            <a:ext cx="5055542"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1822006" y="4933712"/>
            <a:ext cx="571241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972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Mutual Information</a:t>
            </a:r>
            <a:endParaRPr lang="en-US" sz="3600" b="1" dirty="0">
              <a:latin typeface="Times New Roman" pitchFamily="18" charset="0"/>
              <a:ea typeface="Tahoma" pitchFamily="34" charset="0"/>
              <a:cs typeface="Times New Roman"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9000" y="741881"/>
            <a:ext cx="5475203" cy="121719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55990" y="3873486"/>
            <a:ext cx="4883400" cy="10856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9761" y="2071640"/>
            <a:ext cx="5055541" cy="4494257"/>
          </a:xfrm>
          <a:prstGeom prst="rect">
            <a:avLst/>
          </a:prstGeom>
        </p:spPr>
      </p:pic>
      <p:cxnSp>
        <p:nvCxnSpPr>
          <p:cNvPr id="15" name="Straight Connector 14"/>
          <p:cNvCxnSpPr/>
          <p:nvPr/>
        </p:nvCxnSpPr>
        <p:spPr>
          <a:xfrm>
            <a:off x="3416300" y="4902063"/>
            <a:ext cx="0" cy="240967"/>
          </a:xfrm>
          <a:prstGeom prst="line">
            <a:avLst/>
          </a:prstGeom>
          <a:ln w="38100">
            <a:prstDash val="solid"/>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683000" y="4902063"/>
            <a:ext cx="0" cy="240967"/>
          </a:xfrm>
          <a:prstGeom prst="line">
            <a:avLst/>
          </a:prstGeom>
          <a:ln w="38100">
            <a:prstDash val="solid"/>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3549650" y="1448570"/>
            <a:ext cx="19050" cy="3453493"/>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16300" y="4902063"/>
            <a:ext cx="266700" cy="0"/>
          </a:xfrm>
          <a:prstGeom prst="line">
            <a:avLst/>
          </a:prstGeom>
          <a:ln w="38100">
            <a:prstDash val="soli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416300" y="5143030"/>
            <a:ext cx="266700" cy="0"/>
          </a:xfrm>
          <a:prstGeom prst="line">
            <a:avLst/>
          </a:prstGeom>
          <a:ln w="38100">
            <a:prstDash val="solid"/>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1785710" y="5022546"/>
            <a:ext cx="1630591" cy="0"/>
          </a:xfrm>
          <a:prstGeom prst="straightConnector1">
            <a:avLst/>
          </a:prstGeom>
          <a:ln w="38100">
            <a:solidFill>
              <a:srgbClr val="FF0000"/>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186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Mutual Information</a:t>
            </a:r>
            <a:endParaRPr lang="en-US" sz="3600" b="1" dirty="0">
              <a:latin typeface="Times New Roman" pitchFamily="18" charset="0"/>
              <a:ea typeface="Tahoma" pitchFamily="34" charset="0"/>
              <a:cs typeface="Times New Roman" pitchFamily="18" charset="0"/>
            </a:endParaRPr>
          </a:p>
        </p:txBody>
      </p:sp>
      <mc:AlternateContent xmlns:mc="http://schemas.openxmlformats.org/markup-compatibility/2006" xmlns:a14="http://schemas.microsoft.com/office/drawing/2010/main">
        <mc:Choice Requires="a14">
          <p:sp>
            <p:nvSpPr>
              <p:cNvPr id="46" name="Rectangle 45"/>
              <p:cNvSpPr/>
              <p:nvPr/>
            </p:nvSpPr>
            <p:spPr>
              <a:xfrm>
                <a:off x="92000" y="6097214"/>
                <a:ext cx="9143998" cy="760786"/>
              </a:xfrm>
              <a:prstGeom prst="rect">
                <a:avLst/>
              </a:prstGeom>
            </p:spPr>
            <p:txBody>
              <a:bodyPr wrap="square" lIns="0" tIns="0" rIns="0" bIns="0">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𝑰</m:t>
                      </m:r>
                      <m:d>
                        <m:dPr>
                          <m:ctrlPr>
                            <a:rPr lang="en-US" b="1" i="1">
                              <a:latin typeface="Cambria Math"/>
                            </a:rPr>
                          </m:ctrlPr>
                        </m:dPr>
                        <m:e>
                          <m:sSub>
                            <m:sSubPr>
                              <m:ctrlPr>
                                <a:rPr lang="en-US" b="1" i="1">
                                  <a:latin typeface="Cambria Math"/>
                                </a:rPr>
                              </m:ctrlPr>
                            </m:sSubPr>
                            <m:e>
                              <m:r>
                                <a:rPr lang="en-US" b="1" i="1">
                                  <a:latin typeface="Cambria Math"/>
                                </a:rPr>
                                <m:t>𝜽</m:t>
                              </m:r>
                            </m:e>
                            <m:sub>
                              <m:r>
                                <a:rPr lang="en-US" b="1" i="1">
                                  <a:latin typeface="Cambria Math"/>
                                </a:rPr>
                                <m:t>𝟏</m:t>
                              </m:r>
                            </m:sub>
                          </m:sSub>
                          <m:r>
                            <a:rPr lang="en-US" b="1" i="1">
                              <a:latin typeface="Cambria Math"/>
                            </a:rPr>
                            <m:t>,</m:t>
                          </m:r>
                          <m:r>
                            <a:rPr lang="en-US" b="1" i="1">
                              <a:latin typeface="Cambria Math"/>
                            </a:rPr>
                            <m:t>𝑸𝒐𝑰</m:t>
                          </m:r>
                        </m:e>
                      </m:d>
                      <m:r>
                        <a:rPr lang="en-US" b="1" i="1">
                          <a:latin typeface="Cambria Math"/>
                        </a:rPr>
                        <m:t>=</m:t>
                      </m:r>
                      <m:nary>
                        <m:naryPr>
                          <m:limLoc m:val="undOvr"/>
                          <m:ctrlPr>
                            <a:rPr lang="en-US" b="1" i="1">
                              <a:latin typeface="Cambria Math"/>
                            </a:rPr>
                          </m:ctrlPr>
                        </m:naryPr>
                        <m:sub>
                          <m:sSub>
                            <m:sSubPr>
                              <m:ctrlPr>
                                <a:rPr lang="en-US" b="1" i="1">
                                  <a:latin typeface="Cambria Math"/>
                                </a:rPr>
                              </m:ctrlPr>
                            </m:sSubPr>
                            <m:e>
                              <m:r>
                                <a:rPr lang="en-US" b="1" i="1">
                                  <a:latin typeface="Cambria Math"/>
                                </a:rPr>
                                <m:t>𝜽</m:t>
                              </m:r>
                            </m:e>
                            <m:sub>
                              <m:r>
                                <a:rPr lang="en-US" b="1" i="1">
                                  <a:latin typeface="Cambria Math"/>
                                </a:rPr>
                                <m:t>𝟏</m:t>
                              </m:r>
                            </m:sub>
                          </m:sSub>
                        </m:sub>
                        <m:sup>
                          <m:r>
                            <a:rPr lang="en-US" b="1" i="1">
                              <a:latin typeface="Cambria Math"/>
                            </a:rPr>
                            <m:t> </m:t>
                          </m:r>
                        </m:sup>
                        <m:e>
                          <m:nary>
                            <m:naryPr>
                              <m:limLoc m:val="undOvr"/>
                              <m:ctrlPr>
                                <a:rPr lang="en-US" b="1" i="1">
                                  <a:latin typeface="Cambria Math"/>
                                </a:rPr>
                              </m:ctrlPr>
                            </m:naryPr>
                            <m:sub>
                              <m:r>
                                <a:rPr lang="en-US" b="1" i="1">
                                  <a:latin typeface="Cambria Math"/>
                                </a:rPr>
                                <m:t>𝑸𝒐𝑰</m:t>
                              </m:r>
                            </m:sub>
                            <m:sup>
                              <m:r>
                                <a:rPr lang="en-US" b="1" i="1">
                                  <a:latin typeface="Cambria Math"/>
                                </a:rPr>
                                <m:t> </m:t>
                              </m:r>
                            </m:sup>
                            <m:e>
                              <m:r>
                                <a:rPr lang="en-US" b="1" i="1">
                                  <a:latin typeface="Cambria Math"/>
                                </a:rPr>
                                <m:t>𝒑</m:t>
                              </m:r>
                              <m:d>
                                <m:dPr>
                                  <m:ctrlPr>
                                    <a:rPr lang="en-US" b="1" i="1">
                                      <a:latin typeface="Cambria Math"/>
                                    </a:rPr>
                                  </m:ctrlPr>
                                </m:dPr>
                                <m:e>
                                  <m:sSub>
                                    <m:sSubPr>
                                      <m:ctrlPr>
                                        <a:rPr lang="en-US" b="1" i="1">
                                          <a:latin typeface="Cambria Math"/>
                                        </a:rPr>
                                      </m:ctrlPr>
                                    </m:sSubPr>
                                    <m:e>
                                      <m:r>
                                        <a:rPr lang="en-US" b="1" i="1">
                                          <a:latin typeface="Cambria Math"/>
                                        </a:rPr>
                                        <m:t>𝜽</m:t>
                                      </m:r>
                                    </m:e>
                                    <m:sub>
                                      <m:r>
                                        <a:rPr lang="en-US" b="1" i="1">
                                          <a:latin typeface="Cambria Math"/>
                                        </a:rPr>
                                        <m:t>𝟏</m:t>
                                      </m:r>
                                    </m:sub>
                                  </m:sSub>
                                  <m:r>
                                    <a:rPr lang="en-US" b="1" i="1">
                                      <a:latin typeface="Cambria Math"/>
                                    </a:rPr>
                                    <m:t>,</m:t>
                                  </m:r>
                                  <m:r>
                                    <a:rPr lang="en-US" b="1" i="1">
                                      <a:latin typeface="Cambria Math"/>
                                    </a:rPr>
                                    <m:t>𝑸𝒐𝑰</m:t>
                                  </m:r>
                                </m:e>
                              </m:d>
                              <m:d>
                                <m:dPr>
                                  <m:begChr m:val="["/>
                                  <m:endChr m:val="]"/>
                                  <m:ctrlPr>
                                    <a:rPr lang="en-US" b="1" i="1">
                                      <a:latin typeface="Cambria Math"/>
                                    </a:rPr>
                                  </m:ctrlPr>
                                </m:dPr>
                                <m:e>
                                  <m:r>
                                    <a:rPr lang="en-US" b="1" i="1">
                                      <a:latin typeface="Cambria Math"/>
                                    </a:rPr>
                                    <m:t>𝒍𝒏</m:t>
                                  </m:r>
                                  <m:d>
                                    <m:dPr>
                                      <m:ctrlPr>
                                        <a:rPr lang="en-US" b="1" i="1">
                                          <a:latin typeface="Cambria Math"/>
                                        </a:rPr>
                                      </m:ctrlPr>
                                    </m:dPr>
                                    <m:e>
                                      <m:f>
                                        <m:fPr>
                                          <m:ctrlPr>
                                            <a:rPr lang="en-US" b="1" i="1">
                                              <a:latin typeface="Cambria Math"/>
                                            </a:rPr>
                                          </m:ctrlPr>
                                        </m:fPr>
                                        <m:num>
                                          <m:r>
                                            <a:rPr lang="en-US" b="1" i="1">
                                              <a:latin typeface="Cambria Math"/>
                                            </a:rPr>
                                            <m:t>𝒑</m:t>
                                          </m:r>
                                          <m:r>
                                            <a:rPr lang="en-US" b="1" i="1">
                                              <a:latin typeface="Cambria Math"/>
                                            </a:rPr>
                                            <m:t>(</m:t>
                                          </m:r>
                                          <m:sSub>
                                            <m:sSubPr>
                                              <m:ctrlPr>
                                                <a:rPr lang="en-US" b="1" i="1">
                                                  <a:latin typeface="Cambria Math"/>
                                                </a:rPr>
                                              </m:ctrlPr>
                                            </m:sSubPr>
                                            <m:e>
                                              <m:r>
                                                <a:rPr lang="en-US" b="1" i="1">
                                                  <a:latin typeface="Cambria Math"/>
                                                </a:rPr>
                                                <m:t>𝜽</m:t>
                                              </m:r>
                                            </m:e>
                                            <m:sub>
                                              <m:r>
                                                <a:rPr lang="en-US" b="1" i="1">
                                                  <a:latin typeface="Cambria Math"/>
                                                </a:rPr>
                                                <m:t>𝟏</m:t>
                                              </m:r>
                                            </m:sub>
                                          </m:sSub>
                                          <m:r>
                                            <a:rPr lang="en-US" b="1" i="1">
                                              <a:latin typeface="Cambria Math"/>
                                            </a:rPr>
                                            <m:t>,</m:t>
                                          </m:r>
                                          <m:r>
                                            <a:rPr lang="en-US" b="1" i="1">
                                              <a:latin typeface="Cambria Math"/>
                                            </a:rPr>
                                            <m:t>𝑸𝒐𝑰</m:t>
                                          </m:r>
                                          <m:r>
                                            <a:rPr lang="en-US" b="1" i="1">
                                              <a:latin typeface="Cambria Math"/>
                                            </a:rPr>
                                            <m:t>)</m:t>
                                          </m:r>
                                        </m:num>
                                        <m:den>
                                          <m:r>
                                            <a:rPr lang="en-US" b="1" i="1">
                                              <a:latin typeface="Cambria Math"/>
                                            </a:rPr>
                                            <m:t>𝒑</m:t>
                                          </m:r>
                                          <m:d>
                                            <m:dPr>
                                              <m:ctrlPr>
                                                <a:rPr lang="en-US" b="1" i="1">
                                                  <a:latin typeface="Cambria Math"/>
                                                </a:rPr>
                                              </m:ctrlPr>
                                            </m:dPr>
                                            <m:e>
                                              <m:sSub>
                                                <m:sSubPr>
                                                  <m:ctrlPr>
                                                    <a:rPr lang="en-US" b="1" i="1">
                                                      <a:latin typeface="Cambria Math"/>
                                                    </a:rPr>
                                                  </m:ctrlPr>
                                                </m:sSubPr>
                                                <m:e>
                                                  <m:r>
                                                    <a:rPr lang="en-US" b="1" i="1">
                                                      <a:latin typeface="Cambria Math"/>
                                                    </a:rPr>
                                                    <m:t>𝜽</m:t>
                                                  </m:r>
                                                </m:e>
                                                <m:sub>
                                                  <m:r>
                                                    <a:rPr lang="en-US" b="1" i="1">
                                                      <a:latin typeface="Cambria Math"/>
                                                    </a:rPr>
                                                    <m:t>𝟏</m:t>
                                                  </m:r>
                                                </m:sub>
                                              </m:sSub>
                                            </m:e>
                                          </m:d>
                                          <m:r>
                                            <a:rPr lang="en-US" b="1" i="1">
                                              <a:latin typeface="Cambria Math"/>
                                            </a:rPr>
                                            <m:t>𝒑</m:t>
                                          </m:r>
                                          <m:r>
                                            <a:rPr lang="en-US" b="1" i="1">
                                              <a:latin typeface="Cambria Math"/>
                                            </a:rPr>
                                            <m:t>(</m:t>
                                          </m:r>
                                          <m:r>
                                            <a:rPr lang="en-US" b="1" i="1">
                                              <a:latin typeface="Cambria Math"/>
                                            </a:rPr>
                                            <m:t>𝑸𝒐𝑰</m:t>
                                          </m:r>
                                          <m:r>
                                            <a:rPr lang="en-US" b="1" i="1">
                                              <a:latin typeface="Cambria Math"/>
                                            </a:rPr>
                                            <m:t>)</m:t>
                                          </m:r>
                                        </m:den>
                                      </m:f>
                                    </m:e>
                                  </m:d>
                                </m:e>
                              </m:d>
                            </m:e>
                          </m:nary>
                        </m:e>
                      </m:nary>
                      <m:r>
                        <a:rPr lang="en-US" b="1" i="1">
                          <a:latin typeface="Cambria Math"/>
                        </a:rPr>
                        <m:t>𝒅𝑸𝒐𝑰</m:t>
                      </m:r>
                      <m:r>
                        <a:rPr lang="en-US" b="1" i="1">
                          <a:latin typeface="Cambria Math"/>
                        </a:rPr>
                        <m:t> </m:t>
                      </m:r>
                      <m:r>
                        <a:rPr lang="en-US" b="1" i="1">
                          <a:latin typeface="Cambria Math"/>
                        </a:rPr>
                        <m:t>𝒅</m:t>
                      </m:r>
                      <m:sSub>
                        <m:sSubPr>
                          <m:ctrlPr>
                            <a:rPr lang="en-US" b="1" i="1">
                              <a:latin typeface="Cambria Math"/>
                            </a:rPr>
                          </m:ctrlPr>
                        </m:sSubPr>
                        <m:e>
                          <m:r>
                            <a:rPr lang="en-US" b="1" i="1">
                              <a:latin typeface="Cambria Math"/>
                            </a:rPr>
                            <m:t>𝜽</m:t>
                          </m:r>
                        </m:e>
                        <m:sub>
                          <m:r>
                            <a:rPr lang="en-US" b="1" i="1">
                              <a:latin typeface="Cambria Math"/>
                            </a:rPr>
                            <m:t>𝟏</m:t>
                          </m:r>
                        </m:sub>
                      </m:sSub>
                    </m:oMath>
                  </m:oMathPara>
                </a14:m>
                <a:endParaRPr lang="en-US" dirty="0"/>
              </a:p>
            </p:txBody>
          </p:sp>
        </mc:Choice>
        <mc:Fallback xmlns="">
          <p:sp>
            <p:nvSpPr>
              <p:cNvPr id="46" name="Rectangle 45"/>
              <p:cNvSpPr>
                <a:spLocks noRot="1" noChangeAspect="1" noMove="1" noResize="1" noEditPoints="1" noAdjustHandles="1" noChangeArrowheads="1" noChangeShapeType="1" noTextEdit="1"/>
              </p:cNvSpPr>
              <p:nvPr/>
            </p:nvSpPr>
            <p:spPr>
              <a:xfrm>
                <a:off x="92000" y="6097214"/>
                <a:ext cx="9143998" cy="760786"/>
              </a:xfrm>
              <a:prstGeom prst="rect">
                <a:avLst/>
              </a:prstGeom>
              <a:blipFill rotWithShape="1">
                <a:blip r:embed="rId3"/>
                <a:stretch>
                  <a:fillRect b="-800"/>
                </a:stretch>
              </a:blipFill>
            </p:spPr>
            <p:txBody>
              <a:bodyPr/>
              <a:lstStyle/>
              <a:p>
                <a:r>
                  <a:rPr lang="en-US">
                    <a:noFill/>
                  </a:rPr>
                  <a:t> </a:t>
                </a:r>
              </a:p>
            </p:txBody>
          </p:sp>
        </mc:Fallback>
      </mc:AlternateContent>
      <p:sp>
        <p:nvSpPr>
          <p:cNvPr id="57" name="TextBox 56"/>
          <p:cNvSpPr txBox="1"/>
          <p:nvPr/>
        </p:nvSpPr>
        <p:spPr>
          <a:xfrm>
            <a:off x="5741457" y="3322960"/>
            <a:ext cx="2603500" cy="1200329"/>
          </a:xfrm>
          <a:prstGeom prst="rect">
            <a:avLst/>
          </a:prstGeom>
          <a:noFill/>
        </p:spPr>
        <p:txBody>
          <a:bodyPr wrap="square" rtlCol="0">
            <a:spAutoFit/>
          </a:bodyPr>
          <a:lstStyle/>
          <a:p>
            <a:r>
              <a:rPr lang="en-US" b="1" smtClean="0">
                <a:solidFill>
                  <a:schemeClr val="bg1"/>
                </a:solidFill>
              </a:rPr>
              <a:t>Hypothetical joint </a:t>
            </a:r>
          </a:p>
          <a:p>
            <a:r>
              <a:rPr lang="en-US" b="1" smtClean="0">
                <a:solidFill>
                  <a:schemeClr val="bg1"/>
                </a:solidFill>
              </a:rPr>
              <a:t>PDF for case </a:t>
            </a:r>
          </a:p>
          <a:p>
            <a:r>
              <a:rPr lang="en-US" b="1" smtClean="0">
                <a:solidFill>
                  <a:schemeClr val="bg1"/>
                </a:solidFill>
              </a:rPr>
              <a:t>where the QoI is </a:t>
            </a:r>
          </a:p>
          <a:p>
            <a:r>
              <a:rPr lang="en-US" b="1" smtClean="0">
                <a:solidFill>
                  <a:schemeClr val="bg1"/>
                </a:solidFill>
              </a:rPr>
              <a:t>indepenent of </a:t>
            </a:r>
            <a:r>
              <a:rPr lang="el-GR" b="1" smtClean="0">
                <a:solidFill>
                  <a:schemeClr val="bg1"/>
                </a:solidFill>
              </a:rPr>
              <a:t>θ</a:t>
            </a:r>
            <a:r>
              <a:rPr lang="en-US" b="1" baseline="-25000" smtClean="0">
                <a:solidFill>
                  <a:schemeClr val="bg1"/>
                </a:solidFill>
              </a:rPr>
              <a:t>1</a:t>
            </a:r>
            <a:r>
              <a:rPr lang="en-US" b="1" smtClean="0">
                <a:solidFill>
                  <a:schemeClr val="bg1"/>
                </a:solidFill>
              </a:rPr>
              <a:t>.</a:t>
            </a:r>
          </a:p>
        </p:txBody>
      </p:sp>
      <p:sp>
        <p:nvSpPr>
          <p:cNvPr id="58" name="TextBox 57"/>
          <p:cNvSpPr txBox="1"/>
          <p:nvPr/>
        </p:nvSpPr>
        <p:spPr>
          <a:xfrm>
            <a:off x="5703660" y="603317"/>
            <a:ext cx="1790093" cy="2031325"/>
          </a:xfrm>
          <a:prstGeom prst="rect">
            <a:avLst/>
          </a:prstGeom>
          <a:noFill/>
        </p:spPr>
        <p:txBody>
          <a:bodyPr wrap="square" rtlCol="0">
            <a:spAutoFit/>
          </a:bodyPr>
          <a:lstStyle/>
          <a:p>
            <a:r>
              <a:rPr lang="en-US" b="1" smtClean="0">
                <a:solidFill>
                  <a:schemeClr val="bg1"/>
                </a:solidFill>
              </a:rPr>
              <a:t>Actual joint PDF </a:t>
            </a:r>
          </a:p>
          <a:p>
            <a:r>
              <a:rPr lang="en-US" b="1" smtClean="0">
                <a:solidFill>
                  <a:schemeClr val="bg1"/>
                </a:solidFill>
              </a:rPr>
              <a:t>of </a:t>
            </a:r>
            <a:r>
              <a:rPr lang="el-GR" b="1">
                <a:solidFill>
                  <a:schemeClr val="bg1"/>
                </a:solidFill>
              </a:rPr>
              <a:t>θ</a:t>
            </a:r>
            <a:r>
              <a:rPr lang="en-US" b="1" baseline="-25000">
                <a:solidFill>
                  <a:schemeClr val="bg1"/>
                </a:solidFill>
              </a:rPr>
              <a:t>1</a:t>
            </a:r>
            <a:r>
              <a:rPr lang="en-US" b="1">
                <a:solidFill>
                  <a:schemeClr val="bg1"/>
                </a:solidFill>
              </a:rPr>
              <a:t> </a:t>
            </a:r>
            <a:r>
              <a:rPr lang="en-US" b="1" smtClean="0">
                <a:solidFill>
                  <a:schemeClr val="bg1"/>
                </a:solidFill>
              </a:rPr>
              <a:t>and the </a:t>
            </a:r>
          </a:p>
          <a:p>
            <a:r>
              <a:rPr lang="en-US" b="1" smtClean="0">
                <a:solidFill>
                  <a:schemeClr val="bg1"/>
                </a:solidFill>
              </a:rPr>
              <a:t>QoI, from a </a:t>
            </a:r>
          </a:p>
          <a:p>
            <a:r>
              <a:rPr lang="en-US" b="1" smtClean="0">
                <a:solidFill>
                  <a:schemeClr val="bg1"/>
                </a:solidFill>
              </a:rPr>
              <a:t>Monte Carlo </a:t>
            </a:r>
          </a:p>
          <a:p>
            <a:r>
              <a:rPr lang="en-US" b="1" smtClean="0">
                <a:solidFill>
                  <a:schemeClr val="bg1"/>
                </a:solidFill>
              </a:rPr>
              <a:t>sampling of the</a:t>
            </a:r>
          </a:p>
          <a:p>
            <a:r>
              <a:rPr lang="en-US" b="1">
                <a:solidFill>
                  <a:schemeClr val="bg1"/>
                </a:solidFill>
              </a:rPr>
              <a:t>p</a:t>
            </a:r>
            <a:r>
              <a:rPr lang="en-US" b="1" smtClean="0">
                <a:solidFill>
                  <a:schemeClr val="bg1"/>
                </a:solidFill>
              </a:rPr>
              <a:t>arameter space.</a:t>
            </a:r>
          </a:p>
        </p:txBody>
      </p:sp>
      <p:sp>
        <p:nvSpPr>
          <p:cNvPr id="2" name="TextBox 1"/>
          <p:cNvSpPr txBox="1"/>
          <p:nvPr/>
        </p:nvSpPr>
        <p:spPr>
          <a:xfrm>
            <a:off x="1162389" y="759690"/>
            <a:ext cx="4362008" cy="523220"/>
          </a:xfrm>
          <a:prstGeom prst="rect">
            <a:avLst/>
          </a:prstGeom>
          <a:noFill/>
        </p:spPr>
        <p:txBody>
          <a:bodyPr wrap="square" rtlCol="0">
            <a:spAutoFit/>
          </a:bodyPr>
          <a:lstStyle/>
          <a:p>
            <a:r>
              <a:rPr lang="en-US" sz="2800" b="1" dirty="0" err="1" smtClean="0"/>
              <a:t>Kullback-Leibler</a:t>
            </a:r>
            <a:r>
              <a:rPr lang="en-US" sz="2800" b="1" dirty="0" smtClean="0"/>
              <a:t> divergence</a:t>
            </a:r>
            <a:endParaRPr lang="en-US" sz="2800" b="1" dirty="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2084" y="621298"/>
            <a:ext cx="3085795" cy="2743199"/>
          </a:xfrm>
          <a:prstGeom prst="rect">
            <a:avLst/>
          </a:prstGeom>
          <a:noFill/>
          <a:ln>
            <a:noFill/>
          </a:ln>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2084" y="3364499"/>
            <a:ext cx="3085794" cy="2743198"/>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 y="1494220"/>
            <a:ext cx="5055540" cy="4494256"/>
          </a:xfrm>
          <a:prstGeom prst="rect">
            <a:avLst/>
          </a:prstGeom>
        </p:spPr>
      </p:pic>
      <mc:AlternateContent xmlns:mc="http://schemas.openxmlformats.org/markup-compatibility/2006" xmlns:a14="http://schemas.microsoft.com/office/drawing/2010/main">
        <mc:Choice Requires="a14">
          <p:sp>
            <p:nvSpPr>
              <p:cNvPr id="24" name="Rectangle 23"/>
              <p:cNvSpPr/>
              <p:nvPr/>
            </p:nvSpPr>
            <p:spPr>
              <a:xfrm>
                <a:off x="154397" y="2196098"/>
                <a:ext cx="5063117"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chemeClr val="bg1"/>
                          </a:solidFill>
                          <a:latin typeface="Cambria Math"/>
                        </a:rPr>
                        <m:t>𝐩</m:t>
                      </m:r>
                      <m:d>
                        <m:dPr>
                          <m:ctrlPr>
                            <a:rPr lang="en-US" sz="2800" b="1" i="1">
                              <a:solidFill>
                                <a:schemeClr val="bg1"/>
                              </a:solidFill>
                              <a:latin typeface="Cambria Math"/>
                            </a:rPr>
                          </m:ctrlPr>
                        </m:dPr>
                        <m:e>
                          <m:sSub>
                            <m:sSubPr>
                              <m:ctrlPr>
                                <a:rPr lang="en-US" sz="2800" b="1" i="1">
                                  <a:solidFill>
                                    <a:schemeClr val="bg1"/>
                                  </a:solidFill>
                                  <a:latin typeface="Cambria Math"/>
                                </a:rPr>
                              </m:ctrlPr>
                            </m:sSubPr>
                            <m:e>
                              <m:r>
                                <a:rPr lang="en-US" sz="2800" b="1" i="1" smtClean="0">
                                  <a:solidFill>
                                    <a:schemeClr val="bg1"/>
                                  </a:solidFill>
                                  <a:latin typeface="Cambria Math"/>
                                  <a:ea typeface="Cambria Math"/>
                                </a:rPr>
                                <m:t>𝛉</m:t>
                              </m:r>
                            </m:e>
                            <m:sub>
                              <m:r>
                                <a:rPr lang="en-US" sz="2800" b="1" i="0">
                                  <a:solidFill>
                                    <a:schemeClr val="bg1"/>
                                  </a:solidFill>
                                  <a:latin typeface="Cambria Math"/>
                                </a:rPr>
                                <m:t>𝟏</m:t>
                              </m:r>
                            </m:sub>
                          </m:sSub>
                          <m:r>
                            <a:rPr lang="en-US" sz="2800" b="1" i="0">
                              <a:solidFill>
                                <a:schemeClr val="bg1"/>
                              </a:solidFill>
                              <a:latin typeface="Cambria Math"/>
                            </a:rPr>
                            <m:t>,</m:t>
                          </m:r>
                          <m:r>
                            <a:rPr lang="en-US" sz="2800" b="1" i="0">
                              <a:solidFill>
                                <a:schemeClr val="bg1"/>
                              </a:solidFill>
                              <a:latin typeface="Cambria Math"/>
                            </a:rPr>
                            <m:t>𝐐𝐨𝐈</m:t>
                          </m:r>
                        </m:e>
                      </m:d>
                      <m:d>
                        <m:dPr>
                          <m:begChr m:val="["/>
                          <m:endChr m:val="]"/>
                          <m:ctrlPr>
                            <a:rPr lang="en-US" sz="2800" b="1" i="1">
                              <a:solidFill>
                                <a:schemeClr val="bg1"/>
                              </a:solidFill>
                              <a:latin typeface="Cambria Math"/>
                            </a:rPr>
                          </m:ctrlPr>
                        </m:dPr>
                        <m:e>
                          <m:r>
                            <a:rPr lang="en-US" sz="2800" b="1" i="0">
                              <a:solidFill>
                                <a:schemeClr val="bg1"/>
                              </a:solidFill>
                              <a:latin typeface="Cambria Math"/>
                            </a:rPr>
                            <m:t>𝐥𝐧</m:t>
                          </m:r>
                          <m:d>
                            <m:dPr>
                              <m:ctrlPr>
                                <a:rPr lang="en-US" sz="2800" b="1" i="1">
                                  <a:solidFill>
                                    <a:schemeClr val="bg1"/>
                                  </a:solidFill>
                                  <a:latin typeface="Cambria Math"/>
                                </a:rPr>
                              </m:ctrlPr>
                            </m:dPr>
                            <m:e>
                              <m:f>
                                <m:fPr>
                                  <m:ctrlPr>
                                    <a:rPr lang="en-US" sz="2800" b="1" i="1">
                                      <a:solidFill>
                                        <a:schemeClr val="bg1"/>
                                      </a:solidFill>
                                      <a:latin typeface="Cambria Math"/>
                                    </a:rPr>
                                  </m:ctrlPr>
                                </m:fPr>
                                <m:num>
                                  <m:r>
                                    <a:rPr lang="en-US" sz="2800" b="1" i="0" smtClean="0">
                                      <a:solidFill>
                                        <a:schemeClr val="bg1"/>
                                      </a:solidFill>
                                      <a:latin typeface="Cambria Math"/>
                                    </a:rPr>
                                    <m:t>𝐩</m:t>
                                  </m:r>
                                  <m:r>
                                    <a:rPr lang="en-US" sz="2800" b="1" i="0">
                                      <a:solidFill>
                                        <a:schemeClr val="bg1"/>
                                      </a:solidFill>
                                      <a:latin typeface="Cambria Math"/>
                                    </a:rPr>
                                    <m:t>(</m:t>
                                  </m:r>
                                  <m:sSub>
                                    <m:sSubPr>
                                      <m:ctrlPr>
                                        <a:rPr lang="en-US" sz="2800" b="1" i="1">
                                          <a:solidFill>
                                            <a:schemeClr val="bg1"/>
                                          </a:solidFill>
                                          <a:latin typeface="Cambria Math"/>
                                        </a:rPr>
                                      </m:ctrlPr>
                                    </m:sSubPr>
                                    <m:e>
                                      <m:r>
                                        <a:rPr lang="en-US" sz="2800" b="1" i="1" smtClean="0">
                                          <a:solidFill>
                                            <a:schemeClr val="bg1"/>
                                          </a:solidFill>
                                          <a:latin typeface="Cambria Math"/>
                                          <a:ea typeface="Cambria Math"/>
                                        </a:rPr>
                                        <m:t>𝛉</m:t>
                                      </m:r>
                                    </m:e>
                                    <m:sub>
                                      <m:r>
                                        <a:rPr lang="en-US" sz="2800" b="1" i="0">
                                          <a:solidFill>
                                            <a:schemeClr val="bg1"/>
                                          </a:solidFill>
                                          <a:latin typeface="Cambria Math"/>
                                        </a:rPr>
                                        <m:t>𝟏</m:t>
                                      </m:r>
                                    </m:sub>
                                  </m:sSub>
                                  <m:r>
                                    <a:rPr lang="en-US" sz="2800" b="1" i="0">
                                      <a:solidFill>
                                        <a:schemeClr val="bg1"/>
                                      </a:solidFill>
                                      <a:latin typeface="Cambria Math"/>
                                    </a:rPr>
                                    <m:t>,</m:t>
                                  </m:r>
                                  <m:r>
                                    <a:rPr lang="en-US" sz="2800" b="1" i="0">
                                      <a:solidFill>
                                        <a:schemeClr val="bg1"/>
                                      </a:solidFill>
                                      <a:latin typeface="Cambria Math"/>
                                    </a:rPr>
                                    <m:t>𝐐𝐨𝐈</m:t>
                                  </m:r>
                                  <m:r>
                                    <a:rPr lang="en-US" sz="2800" b="1" i="0">
                                      <a:solidFill>
                                        <a:schemeClr val="bg1"/>
                                      </a:solidFill>
                                      <a:latin typeface="Cambria Math"/>
                                    </a:rPr>
                                    <m:t>)</m:t>
                                  </m:r>
                                </m:num>
                                <m:den>
                                  <m:r>
                                    <a:rPr lang="en-US" sz="2800" b="1" i="0" smtClean="0">
                                      <a:solidFill>
                                        <a:schemeClr val="bg1"/>
                                      </a:solidFill>
                                      <a:latin typeface="Cambria Math"/>
                                    </a:rPr>
                                    <m:t>𝐩</m:t>
                                  </m:r>
                                  <m:d>
                                    <m:dPr>
                                      <m:ctrlPr>
                                        <a:rPr lang="en-US" sz="2800" b="1" i="1" smtClean="0">
                                          <a:solidFill>
                                            <a:schemeClr val="bg1"/>
                                          </a:solidFill>
                                          <a:latin typeface="Cambria Math"/>
                                        </a:rPr>
                                      </m:ctrlPr>
                                    </m:dPr>
                                    <m:e>
                                      <m:sSub>
                                        <m:sSubPr>
                                          <m:ctrlPr>
                                            <a:rPr lang="en-US" sz="2800" b="1" i="1">
                                              <a:solidFill>
                                                <a:schemeClr val="bg1"/>
                                              </a:solidFill>
                                              <a:latin typeface="Cambria Math"/>
                                            </a:rPr>
                                          </m:ctrlPr>
                                        </m:sSubPr>
                                        <m:e>
                                          <m:r>
                                            <a:rPr lang="en-US" sz="2800" b="1" i="1" smtClean="0">
                                              <a:solidFill>
                                                <a:schemeClr val="bg1"/>
                                              </a:solidFill>
                                              <a:latin typeface="Cambria Math"/>
                                              <a:ea typeface="Cambria Math"/>
                                            </a:rPr>
                                            <m:t>𝛉</m:t>
                                          </m:r>
                                        </m:e>
                                        <m:sub>
                                          <m:r>
                                            <a:rPr lang="en-US" sz="2800" b="1" i="0">
                                              <a:solidFill>
                                                <a:schemeClr val="bg1"/>
                                              </a:solidFill>
                                              <a:latin typeface="Cambria Math"/>
                                            </a:rPr>
                                            <m:t>𝟏</m:t>
                                          </m:r>
                                        </m:sub>
                                      </m:sSub>
                                    </m:e>
                                  </m:d>
                                  <m:r>
                                    <a:rPr lang="en-US" sz="2800" b="1" i="0" smtClean="0">
                                      <a:solidFill>
                                        <a:schemeClr val="bg1"/>
                                      </a:solidFill>
                                      <a:latin typeface="Cambria Math"/>
                                    </a:rPr>
                                    <m:t>𝐩</m:t>
                                  </m:r>
                                  <m:r>
                                    <a:rPr lang="en-US" sz="2800" b="1" i="0">
                                      <a:solidFill>
                                        <a:schemeClr val="bg1"/>
                                      </a:solidFill>
                                      <a:latin typeface="Cambria Math"/>
                                    </a:rPr>
                                    <m:t>(</m:t>
                                  </m:r>
                                  <m:r>
                                    <a:rPr lang="en-US" sz="2800" b="1" i="0">
                                      <a:solidFill>
                                        <a:schemeClr val="bg1"/>
                                      </a:solidFill>
                                      <a:latin typeface="Cambria Math"/>
                                    </a:rPr>
                                    <m:t>𝐐𝐨𝐈</m:t>
                                  </m:r>
                                  <m:r>
                                    <a:rPr lang="en-US" sz="2800" b="1" i="0">
                                      <a:solidFill>
                                        <a:schemeClr val="bg1"/>
                                      </a:solidFill>
                                      <a:latin typeface="Cambria Math"/>
                                    </a:rPr>
                                    <m:t>)</m:t>
                                  </m:r>
                                </m:den>
                              </m:f>
                            </m:e>
                          </m:d>
                        </m:e>
                      </m:d>
                    </m:oMath>
                  </m:oMathPara>
                </a14:m>
                <a:endParaRPr lang="en-US" sz="2800" b="1">
                  <a:solidFill>
                    <a:schemeClr val="bg1"/>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154397" y="2196098"/>
                <a:ext cx="5063117" cy="1060483"/>
              </a:xfrm>
              <a:prstGeom prst="rect">
                <a:avLst/>
              </a:prstGeom>
              <a:blipFill rotWithShape="1">
                <a:blip r:embed="rId7"/>
                <a:stretch>
                  <a:fillRect/>
                </a:stretch>
              </a:blipFill>
            </p:spPr>
            <p:txBody>
              <a:bodyPr/>
              <a:lstStyle/>
              <a:p>
                <a:r>
                  <a:rPr lang="en-US">
                    <a:noFill/>
                  </a:rPr>
                  <a:t> </a:t>
                </a:r>
              </a:p>
            </p:txBody>
          </p:sp>
        </mc:Fallback>
      </mc:AlternateContent>
      <p:cxnSp>
        <p:nvCxnSpPr>
          <p:cNvPr id="25" name="Straight Arrow Connector 24"/>
          <p:cNvCxnSpPr/>
          <p:nvPr/>
        </p:nvCxnSpPr>
        <p:spPr>
          <a:xfrm flipH="1" flipV="1">
            <a:off x="3674074" y="3643899"/>
            <a:ext cx="2348010" cy="10921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068780" y="1129298"/>
            <a:ext cx="4953304" cy="9969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710381" y="1129298"/>
            <a:ext cx="2311703" cy="8389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Left Brace 27"/>
          <p:cNvSpPr/>
          <p:nvPr/>
        </p:nvSpPr>
        <p:spPr>
          <a:xfrm rot="5400000">
            <a:off x="903679" y="1772304"/>
            <a:ext cx="330200" cy="1159011"/>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p:cNvSpPr/>
          <p:nvPr/>
        </p:nvSpPr>
        <p:spPr>
          <a:xfrm rot="5400000">
            <a:off x="3508973" y="1569873"/>
            <a:ext cx="330200" cy="1159011"/>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p:cNvSpPr/>
          <p:nvPr/>
        </p:nvSpPr>
        <p:spPr>
          <a:xfrm rot="16200000">
            <a:off x="3508974" y="2569416"/>
            <a:ext cx="330200" cy="1622013"/>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6022084" y="3383646"/>
            <a:ext cx="2603500" cy="1200329"/>
          </a:xfrm>
          <a:prstGeom prst="rect">
            <a:avLst/>
          </a:prstGeom>
          <a:noFill/>
        </p:spPr>
        <p:txBody>
          <a:bodyPr wrap="square" rtlCol="0">
            <a:spAutoFit/>
          </a:bodyPr>
          <a:lstStyle/>
          <a:p>
            <a:r>
              <a:rPr lang="en-US" b="1" smtClean="0">
                <a:solidFill>
                  <a:schemeClr val="bg1"/>
                </a:solidFill>
              </a:rPr>
              <a:t>Hypothetical joint </a:t>
            </a:r>
          </a:p>
          <a:p>
            <a:r>
              <a:rPr lang="en-US" b="1" smtClean="0">
                <a:solidFill>
                  <a:schemeClr val="bg1"/>
                </a:solidFill>
              </a:rPr>
              <a:t>PDF for case where </a:t>
            </a:r>
          </a:p>
          <a:p>
            <a:r>
              <a:rPr lang="en-US" b="1" smtClean="0">
                <a:solidFill>
                  <a:schemeClr val="bg1"/>
                </a:solidFill>
              </a:rPr>
              <a:t>the QoI is </a:t>
            </a:r>
          </a:p>
          <a:p>
            <a:r>
              <a:rPr lang="en-US" b="1" smtClean="0">
                <a:solidFill>
                  <a:schemeClr val="bg1"/>
                </a:solidFill>
              </a:rPr>
              <a:t>indepenent of </a:t>
            </a:r>
            <a:r>
              <a:rPr lang="el-GR" b="1" smtClean="0">
                <a:solidFill>
                  <a:schemeClr val="bg1"/>
                </a:solidFill>
              </a:rPr>
              <a:t>θ</a:t>
            </a:r>
            <a:r>
              <a:rPr lang="en-US" b="1" baseline="-25000" smtClean="0">
                <a:solidFill>
                  <a:schemeClr val="bg1"/>
                </a:solidFill>
              </a:rPr>
              <a:t>1</a:t>
            </a:r>
            <a:r>
              <a:rPr lang="en-US" b="1" smtClean="0">
                <a:solidFill>
                  <a:schemeClr val="bg1"/>
                </a:solidFill>
              </a:rPr>
              <a:t>.</a:t>
            </a:r>
          </a:p>
        </p:txBody>
      </p:sp>
      <p:sp>
        <p:nvSpPr>
          <p:cNvPr id="32" name="TextBox 31"/>
          <p:cNvSpPr txBox="1"/>
          <p:nvPr/>
        </p:nvSpPr>
        <p:spPr>
          <a:xfrm>
            <a:off x="5984287" y="603317"/>
            <a:ext cx="1790093" cy="2031325"/>
          </a:xfrm>
          <a:prstGeom prst="rect">
            <a:avLst/>
          </a:prstGeom>
          <a:noFill/>
        </p:spPr>
        <p:txBody>
          <a:bodyPr wrap="square" rtlCol="0">
            <a:spAutoFit/>
          </a:bodyPr>
          <a:lstStyle/>
          <a:p>
            <a:r>
              <a:rPr lang="en-US" b="1" smtClean="0">
                <a:solidFill>
                  <a:schemeClr val="bg1"/>
                </a:solidFill>
              </a:rPr>
              <a:t>Actual joint PDF </a:t>
            </a:r>
          </a:p>
          <a:p>
            <a:r>
              <a:rPr lang="en-US" b="1" smtClean="0">
                <a:solidFill>
                  <a:schemeClr val="bg1"/>
                </a:solidFill>
              </a:rPr>
              <a:t>of </a:t>
            </a:r>
            <a:r>
              <a:rPr lang="el-GR" b="1">
                <a:solidFill>
                  <a:schemeClr val="bg1"/>
                </a:solidFill>
              </a:rPr>
              <a:t>θ</a:t>
            </a:r>
            <a:r>
              <a:rPr lang="en-US" b="1" baseline="-25000">
                <a:solidFill>
                  <a:schemeClr val="bg1"/>
                </a:solidFill>
              </a:rPr>
              <a:t>1</a:t>
            </a:r>
            <a:r>
              <a:rPr lang="en-US" b="1">
                <a:solidFill>
                  <a:schemeClr val="bg1"/>
                </a:solidFill>
              </a:rPr>
              <a:t> </a:t>
            </a:r>
            <a:r>
              <a:rPr lang="en-US" b="1" smtClean="0">
                <a:solidFill>
                  <a:schemeClr val="bg1"/>
                </a:solidFill>
              </a:rPr>
              <a:t>and the </a:t>
            </a:r>
          </a:p>
          <a:p>
            <a:r>
              <a:rPr lang="en-US" b="1" smtClean="0">
                <a:solidFill>
                  <a:schemeClr val="bg1"/>
                </a:solidFill>
              </a:rPr>
              <a:t>QoI, from a </a:t>
            </a:r>
          </a:p>
          <a:p>
            <a:r>
              <a:rPr lang="en-US" b="1" smtClean="0">
                <a:solidFill>
                  <a:schemeClr val="bg1"/>
                </a:solidFill>
              </a:rPr>
              <a:t>Monte Carlo </a:t>
            </a:r>
          </a:p>
          <a:p>
            <a:r>
              <a:rPr lang="en-US" b="1" smtClean="0">
                <a:solidFill>
                  <a:schemeClr val="bg1"/>
                </a:solidFill>
              </a:rPr>
              <a:t>sampling of the</a:t>
            </a:r>
          </a:p>
          <a:p>
            <a:r>
              <a:rPr lang="en-US" b="1">
                <a:solidFill>
                  <a:schemeClr val="bg1"/>
                </a:solidFill>
              </a:rPr>
              <a:t>p</a:t>
            </a:r>
            <a:r>
              <a:rPr lang="en-US" b="1" smtClean="0">
                <a:solidFill>
                  <a:schemeClr val="bg1"/>
                </a:solidFill>
              </a:rPr>
              <a:t>arameter space.</a:t>
            </a:r>
          </a:p>
        </p:txBody>
      </p:sp>
      <p:sp>
        <p:nvSpPr>
          <p:cNvPr id="33" name="TextBox 32"/>
          <p:cNvSpPr txBox="1"/>
          <p:nvPr/>
        </p:nvSpPr>
        <p:spPr>
          <a:xfrm>
            <a:off x="161428" y="819217"/>
            <a:ext cx="767652" cy="523220"/>
          </a:xfrm>
          <a:prstGeom prst="rect">
            <a:avLst/>
          </a:prstGeom>
          <a:noFill/>
        </p:spPr>
        <p:txBody>
          <a:bodyPr wrap="square" rtlCol="0">
            <a:spAutoFit/>
          </a:bodyPr>
          <a:lstStyle/>
          <a:p>
            <a:r>
              <a:rPr lang="en-US" sz="2800" b="1" smtClean="0"/>
              <a:t>QoI</a:t>
            </a:r>
            <a:endParaRPr lang="en-US" sz="2800" b="1"/>
          </a:p>
        </p:txBody>
      </p:sp>
      <p:cxnSp>
        <p:nvCxnSpPr>
          <p:cNvPr id="34" name="Straight Arrow Connector 33"/>
          <p:cNvCxnSpPr/>
          <p:nvPr/>
        </p:nvCxnSpPr>
        <p:spPr>
          <a:xfrm flipV="1">
            <a:off x="92000" y="784016"/>
            <a:ext cx="0" cy="52044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91440" y="5988476"/>
            <a:ext cx="57398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217514" y="5487978"/>
            <a:ext cx="613766" cy="523220"/>
          </a:xfrm>
          <a:prstGeom prst="rect">
            <a:avLst/>
          </a:prstGeom>
          <a:noFill/>
        </p:spPr>
        <p:txBody>
          <a:bodyPr wrap="square" rtlCol="0">
            <a:spAutoFit/>
          </a:bodyPr>
          <a:lstStyle/>
          <a:p>
            <a:r>
              <a:rPr lang="el-GR" sz="2800" b="1" smtClean="0"/>
              <a:t>θ</a:t>
            </a:r>
            <a:r>
              <a:rPr lang="en-US" sz="2800" b="1" baseline="-25000" smtClean="0"/>
              <a:t>1</a:t>
            </a:r>
            <a:endParaRPr lang="en-US" sz="2800" b="1" baseline="-25000"/>
          </a:p>
        </p:txBody>
      </p:sp>
    </p:spTree>
    <p:extLst>
      <p:ext uri="{BB962C8B-B14F-4D97-AF65-F5344CB8AC3E}">
        <p14:creationId xmlns:p14="http://schemas.microsoft.com/office/powerpoint/2010/main" val="1656899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Introduction - DSMC</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457200" y="914400"/>
            <a:ext cx="8229600" cy="4565352"/>
          </a:xfrm>
          <a:prstGeom prst="rect">
            <a:avLst/>
          </a:prstGeom>
          <a:noFill/>
          <a:ln w="9525">
            <a:noFill/>
            <a:miter lim="800000"/>
            <a:headEnd/>
            <a:tailEnd/>
          </a:ln>
        </p:spPr>
        <p:txBody>
          <a:bodyPr>
            <a:spAutoFit/>
          </a:bodyPr>
          <a:lstStyle/>
          <a:p>
            <a:pPr eaLnBrk="0" hangingPunct="0">
              <a:lnSpc>
                <a:spcPct val="25000"/>
              </a:lnSpc>
            </a:pPr>
            <a:endParaRPr lang="en-US" sz="3200" dirty="0">
              <a:latin typeface="+mj-lt"/>
            </a:endParaRPr>
          </a:p>
          <a:p>
            <a:r>
              <a:rPr lang="en-US" sz="3200" dirty="0" smtClean="0">
                <a:latin typeface="+mj-lt"/>
              </a:rPr>
              <a:t>Direct Simulation Monte Carlo (DSMC) is a stochastic, particle based method</a:t>
            </a:r>
            <a:r>
              <a:rPr lang="en-US" sz="3200" dirty="0">
                <a:latin typeface="+mj-lt"/>
              </a:rPr>
              <a:t> </a:t>
            </a:r>
            <a:r>
              <a:rPr lang="en-US" sz="3200" dirty="0" smtClean="0">
                <a:latin typeface="+mj-lt"/>
              </a:rPr>
              <a:t>for simulating gas dynamics.</a:t>
            </a:r>
          </a:p>
          <a:p>
            <a:endParaRPr lang="en-US" sz="2800" baseline="30000" dirty="0" smtClean="0"/>
          </a:p>
          <a:p>
            <a:pPr eaLnBrk="0" hangingPunct="0">
              <a:buFontTx/>
              <a:buChar char="•"/>
            </a:pPr>
            <a:r>
              <a:rPr lang="en-US" sz="2800" dirty="0" smtClean="0">
                <a:cs typeface="Times New Roman" pitchFamily="18" charset="0"/>
              </a:rPr>
              <a:t> </a:t>
            </a:r>
            <a:r>
              <a:rPr lang="en-US" sz="2800" dirty="0" smtClean="0"/>
              <a:t>Simulated particles represent large numbers of real particles.</a:t>
            </a:r>
            <a:endParaRPr lang="en-US" sz="2800" dirty="0" smtClean="0">
              <a:cs typeface="Times New Roman" pitchFamily="18" charset="0"/>
            </a:endParaRPr>
          </a:p>
          <a:p>
            <a:pPr eaLnBrk="0" hangingPunct="0">
              <a:buFontTx/>
              <a:buChar char="•"/>
            </a:pPr>
            <a:r>
              <a:rPr lang="en-US" sz="2800" dirty="0" smtClean="0">
                <a:cs typeface="Times New Roman" pitchFamily="18" charset="0"/>
              </a:rPr>
              <a:t> </a:t>
            </a:r>
            <a:r>
              <a:rPr lang="en-US" sz="2800" dirty="0" smtClean="0"/>
              <a:t>Particles move and interact with other particles.</a:t>
            </a:r>
          </a:p>
          <a:p>
            <a:pPr eaLnBrk="0" hangingPunct="0">
              <a:buFontTx/>
              <a:buChar char="•"/>
            </a:pPr>
            <a:r>
              <a:rPr lang="en-US" sz="2800" dirty="0">
                <a:cs typeface="Times New Roman" pitchFamily="18" charset="0"/>
              </a:rPr>
              <a:t> </a:t>
            </a:r>
            <a:r>
              <a:rPr lang="en-US" sz="2800" dirty="0" smtClean="0">
                <a:cs typeface="Times New Roman" pitchFamily="18" charset="0"/>
              </a:rPr>
              <a:t>Interactions between particles (such as elastic or inelastic collisions and chemical reactions) are handled statistically.</a:t>
            </a:r>
            <a:endParaRPr lang="en-US" sz="2800" dirty="0">
              <a:cs typeface="Times New Roman" pitchFamily="18" charset="0"/>
            </a:endParaRPr>
          </a:p>
        </p:txBody>
      </p:sp>
    </p:spTree>
    <p:extLst>
      <p:ext uri="{BB962C8B-B14F-4D97-AF65-F5344CB8AC3E}">
        <p14:creationId xmlns:p14="http://schemas.microsoft.com/office/powerpoint/2010/main" val="1050301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
            <a:ext cx="91440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0-D Relaxation Scenario</a:t>
            </a:r>
            <a:endParaRPr lang="en-US" sz="3600" b="1" dirty="0">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sp>
        <p:nvSpPr>
          <p:cNvPr id="5" name="Text Box 9"/>
          <p:cNvSpPr txBox="1">
            <a:spLocks noChangeArrowheads="1"/>
          </p:cNvSpPr>
          <p:nvPr/>
        </p:nvSpPr>
        <p:spPr bwMode="auto">
          <a:xfrm>
            <a:off x="584200" y="646330"/>
            <a:ext cx="7835900" cy="4047262"/>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dirty="0" smtClean="0"/>
              <a:t> 0-D </a:t>
            </a:r>
            <a:r>
              <a:rPr lang="en-US" sz="2800" dirty="0"/>
              <a:t>box is initialized with </a:t>
            </a:r>
            <a:r>
              <a:rPr lang="en-US" sz="2800" dirty="0" smtClean="0"/>
              <a:t>79% N</a:t>
            </a:r>
            <a:r>
              <a:rPr lang="en-US" sz="2800" baseline="-25000" dirty="0" smtClean="0"/>
              <a:t>2</a:t>
            </a:r>
            <a:r>
              <a:rPr lang="en-US" sz="2800" dirty="0" smtClean="0"/>
              <a:t>, 21% O</a:t>
            </a:r>
            <a:r>
              <a:rPr lang="en-US" sz="2800" baseline="-25000" dirty="0" smtClean="0"/>
              <a:t>2</a:t>
            </a:r>
            <a:r>
              <a:rPr lang="en-US" sz="2800" dirty="0" smtClean="0"/>
              <a:t>.</a:t>
            </a:r>
          </a:p>
          <a:p>
            <a:pPr marL="914400" lvl="1" indent="-457200" eaLnBrk="0" hangingPunct="0">
              <a:buFont typeface="Wingdings" pitchFamily="2" charset="2"/>
              <a:buChar char="§"/>
            </a:pPr>
            <a:r>
              <a:rPr lang="en-US" sz="2400" dirty="0" smtClean="0"/>
              <a:t>Initial bulk number </a:t>
            </a:r>
            <a:r>
              <a:rPr lang="en-US" sz="2400" dirty="0"/>
              <a:t>density </a:t>
            </a:r>
            <a:r>
              <a:rPr lang="en-US" sz="2400" dirty="0" smtClean="0"/>
              <a:t>= 1.0×10</a:t>
            </a:r>
            <a:r>
              <a:rPr lang="en-US" sz="2400" baseline="30000" dirty="0" smtClean="0"/>
              <a:t>23</a:t>
            </a:r>
            <a:r>
              <a:rPr lang="en-US" sz="2400" dirty="0" smtClean="0"/>
              <a:t> </a:t>
            </a:r>
            <a:r>
              <a:rPr lang="en-US" sz="2400" dirty="0"/>
              <a:t>#/m</a:t>
            </a:r>
            <a:r>
              <a:rPr lang="en-US" sz="2400" baseline="30000" dirty="0"/>
              <a:t>3</a:t>
            </a:r>
            <a:r>
              <a:rPr lang="en-US" sz="2400" dirty="0"/>
              <a:t>. </a:t>
            </a:r>
            <a:endParaRPr lang="en-US" sz="2400" dirty="0" smtClean="0"/>
          </a:p>
          <a:p>
            <a:pPr marL="914400" lvl="1" indent="-457200" eaLnBrk="0" hangingPunct="0">
              <a:buFont typeface="Wingdings" pitchFamily="2" charset="2"/>
              <a:buChar char="§"/>
            </a:pPr>
            <a:r>
              <a:rPr lang="en-US" sz="2400" dirty="0"/>
              <a:t>I</a:t>
            </a:r>
            <a:r>
              <a:rPr lang="en-US" sz="2400" dirty="0" smtClean="0"/>
              <a:t>nitial bulk translational </a:t>
            </a:r>
            <a:r>
              <a:rPr lang="en-US" sz="2400" dirty="0"/>
              <a:t>temperature </a:t>
            </a:r>
            <a:r>
              <a:rPr lang="en-US" sz="2400" dirty="0" smtClean="0"/>
              <a:t>= ~50,000 K.</a:t>
            </a:r>
            <a:endParaRPr lang="en-US" sz="2400" dirty="0"/>
          </a:p>
          <a:p>
            <a:pPr marL="914400" lvl="1" indent="-457200" eaLnBrk="0" hangingPunct="0">
              <a:buFont typeface="Wingdings" pitchFamily="2" charset="2"/>
              <a:buChar char="§"/>
            </a:pPr>
            <a:r>
              <a:rPr lang="en-US" sz="2400" dirty="0" smtClean="0"/>
              <a:t>Initial bulk rotational </a:t>
            </a:r>
            <a:r>
              <a:rPr lang="en-US" sz="2400" dirty="0"/>
              <a:t>and vibrational temperatures are both 300 </a:t>
            </a:r>
            <a:r>
              <a:rPr lang="en-US" sz="2400" dirty="0" smtClean="0"/>
              <a:t>K, based on the assumption </a:t>
            </a:r>
            <a:r>
              <a:rPr lang="en-US" sz="2400" dirty="0"/>
              <a:t>that </a:t>
            </a:r>
            <a:r>
              <a:rPr lang="en-US" sz="2400" dirty="0" smtClean="0"/>
              <a:t>in a shock the </a:t>
            </a:r>
            <a:r>
              <a:rPr lang="en-US" sz="2400" dirty="0"/>
              <a:t>translational modes equilibrate </a:t>
            </a:r>
            <a:r>
              <a:rPr lang="en-US" sz="2400" dirty="0" smtClean="0"/>
              <a:t>faster </a:t>
            </a:r>
            <a:r>
              <a:rPr lang="en-US" sz="2400" dirty="0"/>
              <a:t>than the internal </a:t>
            </a:r>
            <a:r>
              <a:rPr lang="en-US" sz="2400" dirty="0" smtClean="0"/>
              <a:t>modes.</a:t>
            </a:r>
            <a:endParaRPr lang="en-US" sz="2800" dirty="0" smtClean="0"/>
          </a:p>
          <a:p>
            <a:pPr lvl="1" eaLnBrk="0" hangingPunct="0"/>
            <a:endParaRPr lang="en-US" sz="2400" dirty="0" smtClean="0"/>
          </a:p>
          <a:p>
            <a:pPr eaLnBrk="0" hangingPunct="0">
              <a:buFontTx/>
              <a:buChar char="•"/>
            </a:pPr>
            <a:r>
              <a:rPr lang="en-US" sz="2800" dirty="0" smtClean="0"/>
              <a:t> </a:t>
            </a:r>
            <a:r>
              <a:rPr lang="en-US" sz="2800" dirty="0"/>
              <a:t>Scenario is </a:t>
            </a:r>
            <a:r>
              <a:rPr lang="en-US" sz="2800" dirty="0" smtClean="0"/>
              <a:t>intended to be a </a:t>
            </a:r>
            <a:r>
              <a:rPr lang="en-US" sz="2800" dirty="0"/>
              <a:t>0-D substitute for a hypersonic shock at ~8 km/s</a:t>
            </a:r>
            <a:r>
              <a:rPr lang="en-US" sz="2800" dirty="0" smtClean="0"/>
              <a:t>.</a:t>
            </a:r>
            <a:endParaRPr lang="en-US" sz="2800" dirty="0"/>
          </a:p>
        </p:txBody>
      </p:sp>
    </p:spTree>
    <p:extLst>
      <p:ext uri="{BB962C8B-B14F-4D97-AF65-F5344CB8AC3E}">
        <p14:creationId xmlns:p14="http://schemas.microsoft.com/office/powerpoint/2010/main" val="2264948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
            <a:ext cx="9144000" cy="1200329"/>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Parameters for the 0-D Relaxation</a:t>
            </a:r>
          </a:p>
          <a:p>
            <a:pPr algn="ctr"/>
            <a:r>
              <a:rPr lang="en-US" sz="3600" b="1" dirty="0" smtClean="0">
                <a:latin typeface="Times New Roman" pitchFamily="18" charset="0"/>
                <a:ea typeface="Tahoma" pitchFamily="34" charset="0"/>
                <a:cs typeface="Times New Roman" pitchFamily="18" charset="0"/>
              </a:rPr>
              <a:t>Sensitivity Analysis</a:t>
            </a:r>
            <a:endParaRPr lang="en-US" sz="3600" b="1" dirty="0">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mc:AlternateContent xmlns:mc="http://schemas.openxmlformats.org/markup-compatibility/2006" xmlns:a14="http://schemas.microsoft.com/office/drawing/2010/main">
        <mc:Choice Requires="a14">
          <p:sp>
            <p:nvSpPr>
              <p:cNvPr id="5" name="Text Box 9"/>
              <p:cNvSpPr txBox="1">
                <a:spLocks noChangeArrowheads="1"/>
              </p:cNvSpPr>
              <p:nvPr/>
            </p:nvSpPr>
            <p:spPr bwMode="auto">
              <a:xfrm>
                <a:off x="584200" y="1092644"/>
                <a:ext cx="7835900" cy="5809347"/>
              </a:xfrm>
              <a:prstGeom prst="rect">
                <a:avLst/>
              </a:prstGeom>
              <a:noFill/>
              <a:ln w="9525">
                <a:noFill/>
                <a:miter lim="800000"/>
                <a:headEnd/>
                <a:tailEnd/>
              </a:ln>
            </p:spPr>
            <p:txBody>
              <a:bodyPr wrap="square">
                <a:spAutoFit/>
              </a:bodyPr>
              <a:lstStyle/>
              <a:p>
                <a:pPr eaLnBrk="0" hangingPunct="0">
                  <a:lnSpc>
                    <a:spcPct val="25000"/>
                  </a:lnSpc>
                </a:pPr>
                <a:endParaRPr lang="en-US" sz="2000" dirty="0" smtClean="0"/>
              </a:p>
              <a:p>
                <a:pPr eaLnBrk="0" hangingPunct="0"/>
                <a:r>
                  <a:rPr lang="en-US" sz="2400" b="1" dirty="0" smtClean="0"/>
                  <a:t>39 parameters were included in this sensitivity analysis.</a:t>
                </a:r>
              </a:p>
              <a:p>
                <a:pPr eaLnBrk="0" hangingPunct="0">
                  <a:buFontTx/>
                  <a:buChar char="•"/>
                </a:pPr>
                <a:r>
                  <a:rPr lang="en-US" sz="2400" dirty="0"/>
                  <a:t> 17 for the </a:t>
                </a:r>
                <a:r>
                  <a:rPr lang="en-US" sz="2400" dirty="0" smtClean="0"/>
                  <a:t>chemical reaction rates (N</a:t>
                </a:r>
                <a:r>
                  <a:rPr lang="en-US" sz="2400" baseline="-25000" dirty="0" smtClean="0"/>
                  <a:t>2</a:t>
                </a:r>
                <a:r>
                  <a:rPr lang="en-US" sz="2400" dirty="0"/>
                  <a:t>, O</a:t>
                </a:r>
                <a:r>
                  <a:rPr lang="en-US" sz="2400" baseline="-25000" dirty="0"/>
                  <a:t>2</a:t>
                </a:r>
                <a:r>
                  <a:rPr lang="en-US" sz="2400" dirty="0"/>
                  <a:t>, and NO </a:t>
                </a:r>
                <a:r>
                  <a:rPr lang="en-US" sz="2400" dirty="0" smtClean="0"/>
                  <a:t>dissociation/recombination, </a:t>
                </a:r>
                <a:r>
                  <a:rPr lang="en-US" sz="2400" dirty="0"/>
                  <a:t>and the </a:t>
                </a:r>
                <a:r>
                  <a:rPr lang="en-US" sz="2400" dirty="0" smtClean="0"/>
                  <a:t>NO exchange reactions).</a:t>
                </a:r>
              </a:p>
              <a:p>
                <a:pPr eaLnBrk="0" hangingPunct="0"/>
                <a14:m>
                  <m:oMathPara xmlns:m="http://schemas.openxmlformats.org/officeDocument/2006/math">
                    <m:oMathParaPr>
                      <m:jc m:val="centerGroup"/>
                    </m:oMathParaPr>
                    <m:oMath xmlns:m="http://schemas.openxmlformats.org/officeDocument/2006/math">
                      <m:r>
                        <a:rPr lang="en-US" sz="2400" i="1">
                          <a:latin typeface="Cambria Math"/>
                        </a:rPr>
                        <m:t>𝑘</m:t>
                      </m:r>
                      <m:d>
                        <m:dPr>
                          <m:ctrlPr>
                            <a:rPr lang="en-US" sz="2400" i="1">
                              <a:latin typeface="Cambria Math"/>
                            </a:rPr>
                          </m:ctrlPr>
                        </m:dPr>
                        <m:e>
                          <m:r>
                            <a:rPr lang="en-US" sz="2400" i="1">
                              <a:latin typeface="Cambria Math"/>
                            </a:rPr>
                            <m:t>𝑇</m:t>
                          </m:r>
                        </m:e>
                      </m:d>
                      <m:r>
                        <a:rPr lang="en-US" sz="2400" i="1">
                          <a:latin typeface="Cambria Math"/>
                        </a:rPr>
                        <m:t>= </m:t>
                      </m:r>
                      <m:r>
                        <a:rPr lang="en-US" sz="2400" b="1" i="1">
                          <a:solidFill>
                            <a:srgbClr val="FF0000"/>
                          </a:solidFill>
                          <a:latin typeface="Cambria Math"/>
                        </a:rPr>
                        <m:t>𝚲</m:t>
                      </m:r>
                      <m:sSup>
                        <m:sSupPr>
                          <m:ctrlPr>
                            <a:rPr lang="en-US" sz="2400" i="1">
                              <a:latin typeface="Cambria Math"/>
                            </a:rPr>
                          </m:ctrlPr>
                        </m:sSupPr>
                        <m:e>
                          <m:r>
                            <a:rPr lang="en-US" sz="2400" i="1">
                              <a:latin typeface="Cambria Math"/>
                            </a:rPr>
                            <m:t>𝑇</m:t>
                          </m:r>
                        </m:e>
                        <m:sup>
                          <m:r>
                            <a:rPr lang="el-GR" sz="2400" b="1" i="1">
                              <a:latin typeface="Cambria Math"/>
                            </a:rPr>
                            <m:t>𝜼</m:t>
                          </m:r>
                        </m:sup>
                      </m:sSup>
                      <m:sSup>
                        <m:sSupPr>
                          <m:ctrlPr>
                            <a:rPr lang="en-US" sz="2400" i="1">
                              <a:latin typeface="Cambria Math"/>
                            </a:rPr>
                          </m:ctrlPr>
                        </m:sSupPr>
                        <m:e>
                          <m:r>
                            <a:rPr lang="en-US" sz="2400" i="1">
                              <a:latin typeface="Cambria Math"/>
                            </a:rPr>
                            <m:t>𝑒</m:t>
                          </m:r>
                        </m:e>
                        <m:sup>
                          <m:r>
                            <a:rPr lang="en-US" sz="2400" i="1">
                              <a:latin typeface="Cambria Math"/>
                            </a:rPr>
                            <m:t>−</m:t>
                          </m:r>
                          <m:sSub>
                            <m:sSubPr>
                              <m:ctrlPr>
                                <a:rPr lang="en-US" sz="2400" b="1" i="1">
                                  <a:latin typeface="Cambria Math"/>
                                </a:rPr>
                              </m:ctrlPr>
                            </m:sSubPr>
                            <m:e>
                              <m:r>
                                <a:rPr lang="en-US" sz="2400" b="1" i="1">
                                  <a:latin typeface="Cambria Math"/>
                                </a:rPr>
                                <m:t>𝑬</m:t>
                              </m:r>
                            </m:e>
                            <m:sub>
                              <m:r>
                                <a:rPr lang="en-US" sz="2400" b="1" i="1">
                                  <a:latin typeface="Cambria Math"/>
                                </a:rPr>
                                <m:t>𝒂</m:t>
                              </m:r>
                            </m:sub>
                          </m:sSub>
                          <m:r>
                            <a:rPr lang="en-US" sz="2400" i="1">
                              <a:latin typeface="Cambria Math"/>
                            </a:rPr>
                            <m:t>/</m:t>
                          </m:r>
                          <m:sSub>
                            <m:sSubPr>
                              <m:ctrlPr>
                                <a:rPr lang="en-US" sz="2400" i="1">
                                  <a:latin typeface="Cambria Math"/>
                                </a:rPr>
                              </m:ctrlPr>
                            </m:sSubPr>
                            <m:e>
                              <m:r>
                                <a:rPr lang="en-US" sz="2400" i="1">
                                  <a:latin typeface="Cambria Math"/>
                                </a:rPr>
                                <m:t>𝑘</m:t>
                              </m:r>
                            </m:e>
                            <m:sub>
                              <m:r>
                                <a:rPr lang="en-US" sz="2400" i="1">
                                  <a:latin typeface="Cambria Math"/>
                                </a:rPr>
                                <m:t>𝑏</m:t>
                              </m:r>
                            </m:sub>
                          </m:sSub>
                          <m:r>
                            <a:rPr lang="en-US" sz="2400" i="1">
                              <a:latin typeface="Cambria Math"/>
                            </a:rPr>
                            <m:t>𝑇</m:t>
                          </m:r>
                        </m:sup>
                      </m:sSup>
                    </m:oMath>
                  </m:oMathPara>
                </a14:m>
                <a:endParaRPr lang="en-US" sz="2400" dirty="0" smtClean="0"/>
              </a:p>
              <a:p>
                <a:pPr eaLnBrk="0" hangingPunct="0">
                  <a:buFontTx/>
                  <a:buChar char="•"/>
                </a:pPr>
                <a:r>
                  <a:rPr lang="en-US" sz="2400" dirty="0" smtClean="0"/>
                  <a:t> 15 for the elastic collision cross-sections (one for each possible set of collision partners).</a:t>
                </a:r>
              </a:p>
              <a:p>
                <a:pPr eaLnBrk="0" hangingPunct="0"/>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𝜎</m:t>
                          </m:r>
                        </m:e>
                        <m:sub>
                          <m:r>
                            <a:rPr lang="en-US" sz="2400" i="1">
                              <a:latin typeface="Cambria Math"/>
                            </a:rPr>
                            <m:t>𝑉𝐻𝑆</m:t>
                          </m:r>
                        </m:sub>
                      </m:sSub>
                      <m:r>
                        <a:rPr lang="en-US" sz="2400" i="1">
                          <a:latin typeface="Cambria Math"/>
                        </a:rPr>
                        <m:t>=</m:t>
                      </m:r>
                      <m:r>
                        <a:rPr lang="en-US" sz="2400" i="1">
                          <a:latin typeface="Cambria Math"/>
                        </a:rPr>
                        <m:t>𝜋</m:t>
                      </m:r>
                      <m:sSub>
                        <m:sSubPr>
                          <m:ctrlPr>
                            <a:rPr lang="en-US" sz="2400" b="1" i="1">
                              <a:solidFill>
                                <a:srgbClr val="FF0000"/>
                              </a:solidFill>
                              <a:latin typeface="Cambria Math"/>
                            </a:rPr>
                          </m:ctrlPr>
                        </m:sSubPr>
                        <m:e>
                          <m:r>
                            <a:rPr lang="en-US" sz="2400" b="1" i="1">
                              <a:solidFill>
                                <a:srgbClr val="FF0000"/>
                              </a:solidFill>
                              <a:latin typeface="Cambria Math"/>
                            </a:rPr>
                            <m:t>𝒅</m:t>
                          </m:r>
                        </m:e>
                        <m:sub>
                          <m:r>
                            <a:rPr lang="en-US" sz="2400" b="1" i="1">
                              <a:solidFill>
                                <a:srgbClr val="FF0000"/>
                              </a:solidFill>
                              <a:latin typeface="Cambria Math"/>
                            </a:rPr>
                            <m:t>𝒓𝒆𝒇</m:t>
                          </m:r>
                        </m:sub>
                      </m:sSub>
                      <m:sSup>
                        <m:sSupPr>
                          <m:ctrlPr>
                            <a:rPr lang="en-US" sz="2400" i="1">
                              <a:latin typeface="Cambria Math"/>
                            </a:rPr>
                          </m:ctrlPr>
                        </m:sSupPr>
                        <m:e>
                          <m:d>
                            <m:dPr>
                              <m:ctrlPr>
                                <a:rPr lang="en-US" sz="2400" i="1">
                                  <a:latin typeface="Cambria Math"/>
                                </a:rPr>
                              </m:ctrlPr>
                            </m:dPr>
                            <m:e>
                              <m:f>
                                <m:fPr>
                                  <m:ctrlPr>
                                    <a:rPr lang="en-US" sz="2400" i="1">
                                      <a:latin typeface="Cambria Math"/>
                                    </a:rPr>
                                  </m:ctrlPr>
                                </m:fPr>
                                <m:num>
                                  <m:sSub>
                                    <m:sSubPr>
                                      <m:ctrlPr>
                                        <a:rPr lang="en-US" sz="2400" i="1">
                                          <a:latin typeface="Cambria Math"/>
                                        </a:rPr>
                                      </m:ctrlPr>
                                    </m:sSubPr>
                                    <m:e>
                                      <m:r>
                                        <a:rPr lang="en-US" sz="2400" i="1">
                                          <a:latin typeface="Cambria Math"/>
                                        </a:rPr>
                                        <m:t>𝑐</m:t>
                                      </m:r>
                                    </m:e>
                                    <m:sub>
                                      <m:r>
                                        <a:rPr lang="en-US" sz="2400" i="1">
                                          <a:latin typeface="Cambria Math"/>
                                        </a:rPr>
                                        <m:t>𝑟</m:t>
                                      </m:r>
                                      <m:r>
                                        <a:rPr lang="en-US" sz="2400" i="1">
                                          <a:latin typeface="Cambria Math"/>
                                        </a:rPr>
                                        <m:t>,</m:t>
                                      </m:r>
                                      <m:r>
                                        <a:rPr lang="en-US" sz="2400" i="1">
                                          <a:latin typeface="Cambria Math"/>
                                        </a:rPr>
                                        <m:t>𝑟𝑒𝑓</m:t>
                                      </m:r>
                                    </m:sub>
                                  </m:sSub>
                                </m:num>
                                <m:den>
                                  <m:sSub>
                                    <m:sSubPr>
                                      <m:ctrlPr>
                                        <a:rPr lang="en-US" sz="2400" i="1">
                                          <a:latin typeface="Cambria Math"/>
                                        </a:rPr>
                                      </m:ctrlPr>
                                    </m:sSubPr>
                                    <m:e>
                                      <m:r>
                                        <a:rPr lang="en-US" sz="2400" i="1">
                                          <a:latin typeface="Cambria Math"/>
                                        </a:rPr>
                                        <m:t>𝑐</m:t>
                                      </m:r>
                                    </m:e>
                                    <m:sub>
                                      <m:r>
                                        <a:rPr lang="en-US" sz="2400" i="1">
                                          <a:latin typeface="Cambria Math"/>
                                        </a:rPr>
                                        <m:t>𝑟</m:t>
                                      </m:r>
                                    </m:sub>
                                  </m:sSub>
                                </m:den>
                              </m:f>
                            </m:e>
                          </m:d>
                        </m:e>
                        <m:sup>
                          <m:d>
                            <m:dPr>
                              <m:ctrlPr>
                                <a:rPr lang="en-US" sz="2400" i="1">
                                  <a:latin typeface="Cambria Math"/>
                                </a:rPr>
                              </m:ctrlPr>
                            </m:dPr>
                            <m:e>
                              <m:r>
                                <a:rPr lang="en-US" sz="2400" i="1">
                                  <a:latin typeface="Cambria Math"/>
                                </a:rPr>
                                <m:t>𝜔</m:t>
                              </m:r>
                              <m:r>
                                <a:rPr lang="en-US" sz="2400" i="1">
                                  <a:latin typeface="Cambria Math"/>
                                </a:rPr>
                                <m:t>−</m:t>
                              </m:r>
                              <m:f>
                                <m:fPr>
                                  <m:ctrlPr>
                                    <a:rPr lang="en-US" sz="2400" i="1">
                                      <a:latin typeface="Cambria Math"/>
                                    </a:rPr>
                                  </m:ctrlPr>
                                </m:fPr>
                                <m:num>
                                  <m:r>
                                    <a:rPr lang="en-US" sz="2400" i="1">
                                      <a:latin typeface="Cambria Math"/>
                                    </a:rPr>
                                    <m:t>1</m:t>
                                  </m:r>
                                </m:num>
                                <m:den>
                                  <m:r>
                                    <a:rPr lang="en-US" sz="2400" i="1">
                                      <a:latin typeface="Cambria Math"/>
                                    </a:rPr>
                                    <m:t>2</m:t>
                                  </m:r>
                                </m:den>
                              </m:f>
                            </m:e>
                          </m:d>
                        </m:sup>
                      </m:sSup>
                    </m:oMath>
                  </m:oMathPara>
                </a14:m>
                <a:endParaRPr lang="en-US" sz="2400" baseline="30000" dirty="0"/>
              </a:p>
              <a:p>
                <a:pPr eaLnBrk="0" hangingPunct="0">
                  <a:buFontTx/>
                  <a:buChar char="•"/>
                </a:pPr>
                <a:r>
                  <a:rPr lang="en-US" sz="2400" dirty="0" smtClean="0"/>
                  <a:t> 6 for internal energy transfer (one for the rotational mode and one for the vibrational mode for each species).</a:t>
                </a:r>
              </a:p>
              <a:p>
                <a:pPr eaLnBrk="0" hangingPunct="0"/>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𝑍</m:t>
                          </m:r>
                        </m:e>
                        <m:sub>
                          <m:r>
                            <a:rPr lang="en-US" sz="2400" i="1">
                              <a:latin typeface="Cambria Math"/>
                            </a:rPr>
                            <m:t>𝑅</m:t>
                          </m:r>
                        </m:sub>
                      </m:sSub>
                      <m:r>
                        <a:rPr lang="en-US" sz="2400" i="1">
                          <a:latin typeface="Cambria Math"/>
                        </a:rPr>
                        <m:t>=</m:t>
                      </m:r>
                      <m:r>
                        <a:rPr lang="en-US" sz="2400" b="1" i="1">
                          <a:solidFill>
                            <a:srgbClr val="FF0000"/>
                          </a:solidFill>
                          <a:latin typeface="Cambria Math"/>
                        </a:rPr>
                        <m:t>𝑪𝒐𝒏𝒔𝒕𝒂𝒏𝒕</m:t>
                      </m:r>
                    </m:oMath>
                  </m:oMathPara>
                </a14:m>
                <a:endParaRPr lang="en-US" sz="2400" b="1" dirty="0">
                  <a:cs typeface="Times New Roman" pitchFamily="18" charset="0"/>
                </a:endParaRPr>
              </a:p>
              <a:p>
                <a:pPr eaLnBrk="0" hangingPunct="0"/>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𝑍</m:t>
                          </m:r>
                        </m:e>
                        <m:sub>
                          <m:r>
                            <a:rPr lang="en-US" sz="2400" i="1">
                              <a:latin typeface="Cambria Math"/>
                            </a:rPr>
                            <m:t>𝑉</m:t>
                          </m:r>
                        </m:sub>
                      </m:sSub>
                      <m:r>
                        <a:rPr lang="en-US" sz="2400" i="1">
                          <a:latin typeface="Cambria Math"/>
                        </a:rPr>
                        <m:t>=(</m:t>
                      </m:r>
                      <m:f>
                        <m:fPr>
                          <m:type m:val="lin"/>
                          <m:ctrlPr>
                            <a:rPr lang="en-US" sz="2400" i="1">
                              <a:latin typeface="Cambria Math"/>
                            </a:rPr>
                          </m:ctrlPr>
                        </m:fPr>
                        <m:num>
                          <m:sSub>
                            <m:sSubPr>
                              <m:ctrlPr>
                                <a:rPr lang="en-US" sz="2400" b="1" i="1">
                                  <a:solidFill>
                                    <a:srgbClr val="FF0000"/>
                                  </a:solidFill>
                                  <a:latin typeface="Cambria Math"/>
                                </a:rPr>
                              </m:ctrlPr>
                            </m:sSubPr>
                            <m:e>
                              <m:r>
                                <a:rPr lang="en-US" sz="2400" b="1" i="1">
                                  <a:solidFill>
                                    <a:srgbClr val="FF0000"/>
                                  </a:solidFill>
                                  <a:latin typeface="Cambria Math"/>
                                </a:rPr>
                                <m:t>𝑪</m:t>
                              </m:r>
                            </m:e>
                            <m:sub>
                              <m:r>
                                <a:rPr lang="en-US" sz="2400" b="1" i="1">
                                  <a:solidFill>
                                    <a:srgbClr val="FF0000"/>
                                  </a:solidFill>
                                  <a:latin typeface="Cambria Math"/>
                                </a:rPr>
                                <m:t>𝟏</m:t>
                              </m:r>
                            </m:sub>
                          </m:sSub>
                        </m:num>
                        <m:den>
                          <m:sSup>
                            <m:sSupPr>
                              <m:ctrlPr>
                                <a:rPr lang="en-US" sz="2400" i="1">
                                  <a:latin typeface="Cambria Math"/>
                                </a:rPr>
                              </m:ctrlPr>
                            </m:sSupPr>
                            <m:e>
                              <m:sSub>
                                <m:sSubPr>
                                  <m:ctrlPr>
                                    <a:rPr lang="en-US" sz="2400" i="1">
                                      <a:latin typeface="Cambria Math"/>
                                    </a:rPr>
                                  </m:ctrlPr>
                                </m:sSubPr>
                                <m:e>
                                  <m:r>
                                    <a:rPr lang="en-US" sz="2400" i="1">
                                      <a:latin typeface="Cambria Math"/>
                                    </a:rPr>
                                    <m:t>𝑇</m:t>
                                  </m:r>
                                </m:e>
                                <m:sub>
                                  <m:r>
                                    <a:rPr lang="en-US" sz="2400" i="1">
                                      <a:latin typeface="Cambria Math"/>
                                    </a:rPr>
                                    <m:t>𝑐𝑜𝑙𝑙</m:t>
                                  </m:r>
                                </m:sub>
                              </m:sSub>
                            </m:e>
                            <m:sup>
                              <m:r>
                                <a:rPr lang="en-US" sz="2400" i="1">
                                  <a:latin typeface="Cambria Math"/>
                                </a:rPr>
                                <m:t>𝜔</m:t>
                              </m:r>
                            </m:sup>
                          </m:sSup>
                          <m:r>
                            <a:rPr lang="en-US" sz="2400" i="1">
                              <a:latin typeface="Cambria Math"/>
                            </a:rPr>
                            <m:t>)</m:t>
                          </m:r>
                          <m:sSup>
                            <m:sSupPr>
                              <m:ctrlPr>
                                <a:rPr lang="en-US" sz="2400" i="1">
                                  <a:latin typeface="Cambria Math"/>
                                </a:rPr>
                              </m:ctrlPr>
                            </m:sSupPr>
                            <m:e>
                              <m:r>
                                <a:rPr lang="en-US" sz="2400" i="1">
                                  <a:latin typeface="Cambria Math"/>
                                </a:rPr>
                                <m:t>𝑒</m:t>
                              </m:r>
                            </m:e>
                            <m:sup>
                              <m:r>
                                <a:rPr lang="en-US" sz="2400" i="1">
                                  <a:latin typeface="Cambria Math"/>
                                </a:rPr>
                                <m:t> (</m:t>
                              </m:r>
                              <m:sSub>
                                <m:sSubPr>
                                  <m:ctrlPr>
                                    <a:rPr lang="en-US" sz="2400" i="1">
                                      <a:latin typeface="Cambria Math"/>
                                    </a:rPr>
                                  </m:ctrlPr>
                                </m:sSubPr>
                                <m:e>
                                  <m:r>
                                    <a:rPr lang="en-US" sz="2400" i="1">
                                      <a:latin typeface="Cambria Math"/>
                                    </a:rPr>
                                    <m:t>𝐶</m:t>
                                  </m:r>
                                </m:e>
                                <m:sub>
                                  <m:r>
                                    <a:rPr lang="en-US" sz="2400" i="1">
                                      <a:latin typeface="Cambria Math"/>
                                    </a:rPr>
                                    <m:t>2</m:t>
                                  </m:r>
                                </m:sub>
                              </m:sSub>
                              <m:sSup>
                                <m:sSupPr>
                                  <m:ctrlPr>
                                    <a:rPr lang="en-US" sz="2400" i="1">
                                      <a:latin typeface="Cambria Math"/>
                                    </a:rPr>
                                  </m:ctrlPr>
                                </m:sSupPr>
                                <m:e>
                                  <m:sSub>
                                    <m:sSubPr>
                                      <m:ctrlPr>
                                        <a:rPr lang="en-US" sz="2400" i="1">
                                          <a:latin typeface="Cambria Math"/>
                                        </a:rPr>
                                      </m:ctrlPr>
                                    </m:sSubPr>
                                    <m:e>
                                      <m:r>
                                        <a:rPr lang="en-US" sz="2400" i="1">
                                          <a:latin typeface="Cambria Math"/>
                                        </a:rPr>
                                        <m:t>𝑇</m:t>
                                      </m:r>
                                    </m:e>
                                    <m:sub>
                                      <m:r>
                                        <a:rPr lang="en-US" sz="2400" i="1">
                                          <a:latin typeface="Cambria Math"/>
                                        </a:rPr>
                                        <m:t>𝑐𝑜𝑙𝑙</m:t>
                                      </m:r>
                                    </m:sub>
                                  </m:sSub>
                                </m:e>
                                <m:sup>
                                  <m:f>
                                    <m:fPr>
                                      <m:type m:val="lin"/>
                                      <m:ctrlPr>
                                        <a:rPr lang="en-US" sz="2400" i="1">
                                          <a:latin typeface="Cambria Math"/>
                                        </a:rPr>
                                      </m:ctrlPr>
                                    </m:fPr>
                                    <m:num>
                                      <m:r>
                                        <a:rPr lang="en-US" sz="2400" i="1">
                                          <a:latin typeface="Cambria Math"/>
                                        </a:rPr>
                                        <m:t>−1</m:t>
                                      </m:r>
                                    </m:num>
                                    <m:den>
                                      <m:r>
                                        <a:rPr lang="en-US" sz="2400" i="1">
                                          <a:latin typeface="Cambria Math"/>
                                        </a:rPr>
                                        <m:t>3</m:t>
                                      </m:r>
                                    </m:den>
                                  </m:f>
                                </m:sup>
                              </m:sSup>
                              <m:r>
                                <a:rPr lang="en-US" sz="2400" i="1">
                                  <a:latin typeface="Cambria Math"/>
                                </a:rPr>
                                <m:t>)</m:t>
                              </m:r>
                            </m:sup>
                          </m:sSup>
                        </m:den>
                      </m:f>
                    </m:oMath>
                  </m:oMathPara>
                </a14:m>
                <a:endParaRPr lang="en-US" sz="2400" dirty="0">
                  <a:cs typeface="Times New Roman" pitchFamily="18" charset="0"/>
                </a:endParaRPr>
              </a:p>
              <a:p>
                <a:pPr eaLnBrk="0" hangingPunct="0">
                  <a:buFontTx/>
                  <a:buChar char="•"/>
                </a:pPr>
                <a:r>
                  <a:rPr lang="en-US" sz="2400" dirty="0" smtClean="0"/>
                  <a:t> One DSMC numerical parameter (the ratio of real to simulated particles).</a:t>
                </a:r>
              </a:p>
            </p:txBody>
          </p:sp>
        </mc:Choice>
        <mc:Fallback xmlns="">
          <p:sp>
            <p:nvSpPr>
              <p:cNvPr id="5" name="Text Box 9"/>
              <p:cNvSpPr txBox="1">
                <a:spLocks noRot="1" noChangeAspect="1" noMove="1" noResize="1" noEditPoints="1" noAdjustHandles="1" noChangeArrowheads="1" noChangeShapeType="1" noTextEdit="1"/>
              </p:cNvSpPr>
              <p:nvPr/>
            </p:nvSpPr>
            <p:spPr bwMode="auto">
              <a:xfrm>
                <a:off x="584200" y="1092644"/>
                <a:ext cx="7835900" cy="5809347"/>
              </a:xfrm>
              <a:prstGeom prst="rect">
                <a:avLst/>
              </a:prstGeom>
              <a:blipFill rotWithShape="1">
                <a:blip r:embed="rId2"/>
                <a:stretch>
                  <a:fillRect l="-1245" b="-10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737453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
            <a:ext cx="91440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Prior Distributions for the Parameters</a:t>
            </a:r>
            <a:endParaRPr lang="en-US" sz="3600" b="1" dirty="0">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sp>
        <p:nvSpPr>
          <p:cNvPr id="5" name="Text Box 9"/>
          <p:cNvSpPr txBox="1">
            <a:spLocks noChangeArrowheads="1"/>
          </p:cNvSpPr>
          <p:nvPr/>
        </p:nvSpPr>
        <p:spPr bwMode="auto">
          <a:xfrm>
            <a:off x="584200" y="1092644"/>
            <a:ext cx="7835900" cy="3416320"/>
          </a:xfrm>
          <a:prstGeom prst="rect">
            <a:avLst/>
          </a:prstGeom>
          <a:noFill/>
          <a:ln w="9525">
            <a:noFill/>
            <a:miter lim="800000"/>
            <a:headEnd/>
            <a:tailEnd/>
          </a:ln>
        </p:spPr>
        <p:txBody>
          <a:bodyPr wrap="square">
            <a:spAutoFit/>
          </a:bodyPr>
          <a:lstStyle/>
          <a:p>
            <a:pPr eaLnBrk="0" hangingPunct="0">
              <a:buFontTx/>
              <a:buChar char="•"/>
            </a:pPr>
            <a:r>
              <a:rPr lang="en-US" sz="2400" dirty="0"/>
              <a:t> </a:t>
            </a:r>
            <a:r>
              <a:rPr lang="en-US" sz="2400" dirty="0" smtClean="0"/>
              <a:t>The </a:t>
            </a:r>
            <a:r>
              <a:rPr lang="el-GR" sz="2400" dirty="0" smtClean="0"/>
              <a:t>Λ</a:t>
            </a:r>
            <a:r>
              <a:rPr lang="en-US" sz="2400" dirty="0" smtClean="0"/>
              <a:t> parameters for </a:t>
            </a:r>
            <a:r>
              <a:rPr lang="en-US" sz="2400" dirty="0"/>
              <a:t>the </a:t>
            </a:r>
            <a:r>
              <a:rPr lang="en-US" sz="2400" dirty="0" smtClean="0"/>
              <a:t>chemical reaction rates are given a prior which extends from 0.1</a:t>
            </a:r>
            <a:r>
              <a:rPr lang="en-US" sz="2400" dirty="0"/>
              <a:t>×</a:t>
            </a:r>
            <a:r>
              <a:rPr lang="el-GR" sz="2400" dirty="0" smtClean="0"/>
              <a:t>Λ</a:t>
            </a:r>
            <a:r>
              <a:rPr lang="en-US" sz="2400" baseline="-25000" dirty="0" smtClean="0"/>
              <a:t>nom</a:t>
            </a:r>
            <a:r>
              <a:rPr lang="en-US" sz="2400" dirty="0" smtClean="0"/>
              <a:t> to 10</a:t>
            </a:r>
            <a:r>
              <a:rPr lang="en-US" sz="2400" dirty="0"/>
              <a:t>×</a:t>
            </a:r>
            <a:r>
              <a:rPr lang="el-GR" sz="2400" dirty="0"/>
              <a:t>Λ</a:t>
            </a:r>
            <a:r>
              <a:rPr lang="en-US" sz="2400" baseline="-25000" dirty="0" smtClean="0"/>
              <a:t>nom</a:t>
            </a:r>
            <a:r>
              <a:rPr lang="en-US" sz="2400" dirty="0" smtClean="0"/>
              <a:t>, with </a:t>
            </a:r>
            <a:r>
              <a:rPr lang="el-GR" sz="2400" dirty="0"/>
              <a:t>Λ</a:t>
            </a:r>
            <a:r>
              <a:rPr lang="en-US" sz="2400" baseline="-25000" dirty="0"/>
              <a:t>nom</a:t>
            </a:r>
            <a:r>
              <a:rPr lang="en-US" sz="2400" dirty="0" smtClean="0"/>
              <a:t> for each reaction obtained from Gupta </a:t>
            </a:r>
            <a:r>
              <a:rPr lang="en-US" sz="2400" dirty="0"/>
              <a:t>et al. (1989). </a:t>
            </a:r>
            <a:r>
              <a:rPr lang="en-US" sz="2400" dirty="0" smtClean="0"/>
              <a:t>Since we are varying </a:t>
            </a:r>
            <a:r>
              <a:rPr lang="el-GR" sz="2400" dirty="0" smtClean="0"/>
              <a:t>Λ </a:t>
            </a:r>
            <a:r>
              <a:rPr lang="en-US" sz="2400" dirty="0" smtClean="0"/>
              <a:t>for each reaction over two orders of magnitude we will actually check sensitivity to log</a:t>
            </a:r>
            <a:r>
              <a:rPr lang="en-US" sz="2400" baseline="-25000" dirty="0" smtClean="0"/>
              <a:t>10</a:t>
            </a:r>
            <a:r>
              <a:rPr lang="el-GR" sz="2400" dirty="0" smtClean="0"/>
              <a:t>Λ</a:t>
            </a:r>
            <a:r>
              <a:rPr lang="en-US" sz="2400" dirty="0" smtClean="0"/>
              <a:t>.</a:t>
            </a:r>
          </a:p>
          <a:p>
            <a:pPr eaLnBrk="0" hangingPunct="0"/>
            <a:endParaRPr lang="en-US" sz="2400" dirty="0" smtClean="0"/>
          </a:p>
          <a:p>
            <a:pPr eaLnBrk="0" hangingPunct="0">
              <a:buFontTx/>
              <a:buChar char="•"/>
            </a:pPr>
            <a:r>
              <a:rPr lang="en-US" sz="2400" dirty="0" smtClean="0"/>
              <a:t> The </a:t>
            </a:r>
            <a:r>
              <a:rPr lang="en-US" sz="2400" dirty="0" err="1" smtClean="0"/>
              <a:t>d</a:t>
            </a:r>
            <a:r>
              <a:rPr lang="en-US" sz="2400" baseline="-25000" dirty="0" err="1" smtClean="0"/>
              <a:t>ref</a:t>
            </a:r>
            <a:r>
              <a:rPr lang="en-US" sz="2400" dirty="0" smtClean="0"/>
              <a:t> parameters for the elastic collision cross-sections are given a prior which extends from 0.5×d</a:t>
            </a:r>
            <a:r>
              <a:rPr lang="en-US" sz="2400" baseline="-25000" dirty="0" smtClean="0"/>
              <a:t>ref,nom</a:t>
            </a:r>
            <a:r>
              <a:rPr lang="en-US" sz="2400" dirty="0" smtClean="0"/>
              <a:t> to 1.5×d</a:t>
            </a:r>
            <a:r>
              <a:rPr lang="en-US" sz="2400" baseline="-25000" dirty="0" smtClean="0"/>
              <a:t>ref,nom</a:t>
            </a:r>
            <a:r>
              <a:rPr lang="en-US" sz="2400" dirty="0" smtClean="0"/>
              <a:t>, with values of </a:t>
            </a:r>
            <a:r>
              <a:rPr lang="en-US" sz="2400" dirty="0" err="1" smtClean="0"/>
              <a:t>d</a:t>
            </a:r>
            <a:r>
              <a:rPr lang="en-US" sz="2400" baseline="-25000" dirty="0" err="1" smtClean="0"/>
              <a:t>ref,nom</a:t>
            </a:r>
            <a:r>
              <a:rPr lang="en-US" sz="2400" dirty="0" smtClean="0"/>
              <a:t> from Ozawa (2008).</a:t>
            </a:r>
          </a:p>
        </p:txBody>
      </p:sp>
      <p:sp>
        <p:nvSpPr>
          <p:cNvPr id="7" name="Rectangle 6"/>
          <p:cNvSpPr/>
          <p:nvPr/>
        </p:nvSpPr>
        <p:spPr>
          <a:xfrm>
            <a:off x="457200" y="6500256"/>
            <a:ext cx="8267700" cy="369332"/>
          </a:xfrm>
          <a:prstGeom prst="rect">
            <a:avLst/>
          </a:prstGeom>
        </p:spPr>
        <p:txBody>
          <a:bodyPr wrap="square">
            <a:spAutoFit/>
          </a:bodyPr>
          <a:lstStyle/>
          <a:p>
            <a:pPr hangingPunct="0"/>
            <a:r>
              <a:rPr lang="en-US" b="1" dirty="0">
                <a:latin typeface="Times New Roman" pitchFamily="18" charset="0"/>
                <a:cs typeface="Times New Roman" pitchFamily="18" charset="0"/>
              </a:rPr>
              <a:t>T. Ozawa, J. </a:t>
            </a:r>
            <a:r>
              <a:rPr lang="en-US" b="1" dirty="0" err="1">
                <a:latin typeface="Times New Roman" pitchFamily="18" charset="0"/>
                <a:cs typeface="Times New Roman" pitchFamily="18" charset="0"/>
              </a:rPr>
              <a:t>Zhong</a:t>
            </a:r>
            <a:r>
              <a:rPr lang="en-US" b="1" dirty="0">
                <a:latin typeface="Times New Roman" pitchFamily="18" charset="0"/>
                <a:cs typeface="Times New Roman" pitchFamily="18" charset="0"/>
              </a:rPr>
              <a:t>, and D. A. Levin, </a:t>
            </a:r>
            <a:r>
              <a:rPr lang="en-US" b="1" i="1" dirty="0" smtClean="0">
                <a:latin typeface="Times New Roman" pitchFamily="18" charset="0"/>
                <a:cs typeface="Times New Roman" pitchFamily="18" charset="0"/>
              </a:rPr>
              <a:t>Physics </a:t>
            </a:r>
            <a:r>
              <a:rPr lang="en-US" b="1" i="1" dirty="0">
                <a:latin typeface="Times New Roman" pitchFamily="18" charset="0"/>
                <a:cs typeface="Times New Roman" pitchFamily="18" charset="0"/>
              </a:rPr>
              <a:t>of Fluids</a:t>
            </a:r>
            <a:r>
              <a:rPr lang="en-US" b="1" dirty="0">
                <a:latin typeface="Times New Roman" pitchFamily="18" charset="0"/>
                <a:cs typeface="Times New Roman" pitchFamily="18" charset="0"/>
              </a:rPr>
              <a:t>, Vol. 20, 2008.</a:t>
            </a:r>
          </a:p>
        </p:txBody>
      </p:sp>
      <p:sp>
        <p:nvSpPr>
          <p:cNvPr id="8" name="Rectangle 7"/>
          <p:cNvSpPr/>
          <p:nvPr/>
        </p:nvSpPr>
        <p:spPr>
          <a:xfrm>
            <a:off x="457200" y="6133191"/>
            <a:ext cx="8267700" cy="369332"/>
          </a:xfrm>
          <a:prstGeom prst="rect">
            <a:avLst/>
          </a:prstGeom>
        </p:spPr>
        <p:txBody>
          <a:bodyPr wrap="square">
            <a:spAutoFit/>
          </a:bodyPr>
          <a:lstStyle/>
          <a:p>
            <a:r>
              <a:rPr lang="en-US" b="1" dirty="0">
                <a:latin typeface="Times New Roman" pitchFamily="18" charset="0"/>
                <a:cs typeface="Times New Roman" pitchFamily="18" charset="0"/>
              </a:rPr>
              <a:t>R. Gupta, J. </a:t>
            </a:r>
            <a:r>
              <a:rPr lang="en-US" b="1" dirty="0" err="1">
                <a:latin typeface="Times New Roman" pitchFamily="18" charset="0"/>
                <a:cs typeface="Times New Roman" pitchFamily="18" charset="0"/>
              </a:rPr>
              <a:t>Yos</a:t>
            </a:r>
            <a:r>
              <a:rPr lang="en-US" b="1" dirty="0">
                <a:latin typeface="Times New Roman" pitchFamily="18" charset="0"/>
                <a:cs typeface="Times New Roman" pitchFamily="18" charset="0"/>
              </a:rPr>
              <a:t>, and R. Thompson, </a:t>
            </a:r>
            <a:r>
              <a:rPr lang="en-US" b="1" dirty="0" smtClean="0">
                <a:latin typeface="Times New Roman" pitchFamily="18" charset="0"/>
                <a:cs typeface="Times New Roman" pitchFamily="18" charset="0"/>
              </a:rPr>
              <a:t>NASA </a:t>
            </a:r>
            <a:r>
              <a:rPr lang="en-US" b="1" dirty="0">
                <a:latin typeface="Times New Roman" pitchFamily="18" charset="0"/>
                <a:cs typeface="Times New Roman" pitchFamily="18" charset="0"/>
              </a:rPr>
              <a:t>Technical Memorandum 101528, 1989</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970917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
            <a:ext cx="9144000" cy="1200329"/>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Prior Distributions for the Parameters - Continued</a:t>
            </a:r>
            <a:endParaRPr lang="en-US" sz="3600" b="1" dirty="0">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sp>
        <p:nvSpPr>
          <p:cNvPr id="5" name="Text Box 9"/>
          <p:cNvSpPr txBox="1">
            <a:spLocks noChangeArrowheads="1"/>
          </p:cNvSpPr>
          <p:nvPr/>
        </p:nvSpPr>
        <p:spPr bwMode="auto">
          <a:xfrm>
            <a:off x="584200" y="1092644"/>
            <a:ext cx="7835900" cy="4893647"/>
          </a:xfrm>
          <a:prstGeom prst="rect">
            <a:avLst/>
          </a:prstGeom>
          <a:noFill/>
          <a:ln w="9525">
            <a:noFill/>
            <a:miter lim="800000"/>
            <a:headEnd/>
            <a:tailEnd/>
          </a:ln>
        </p:spPr>
        <p:txBody>
          <a:bodyPr wrap="square">
            <a:spAutoFit/>
          </a:bodyPr>
          <a:lstStyle/>
          <a:p>
            <a:pPr eaLnBrk="0" hangingPunct="0">
              <a:buFontTx/>
              <a:buChar char="•"/>
            </a:pPr>
            <a:endParaRPr lang="en-US" sz="2400" dirty="0" smtClean="0"/>
          </a:p>
          <a:p>
            <a:pPr eaLnBrk="0" hangingPunct="0">
              <a:buFontTx/>
              <a:buChar char="•"/>
            </a:pPr>
            <a:r>
              <a:rPr lang="en-US" sz="2400" dirty="0"/>
              <a:t> </a:t>
            </a:r>
            <a:r>
              <a:rPr lang="en-US" sz="2400" dirty="0" smtClean="0"/>
              <a:t>The constant which is used as the value for Z</a:t>
            </a:r>
            <a:r>
              <a:rPr lang="en-US" sz="2400" baseline="-25000" dirty="0" smtClean="0"/>
              <a:t>R</a:t>
            </a:r>
            <a:r>
              <a:rPr lang="en-US" sz="2400" dirty="0" smtClean="0"/>
              <a:t> and the constant C</a:t>
            </a:r>
            <a:r>
              <a:rPr lang="en-US" sz="2400" baseline="-25000" dirty="0" smtClean="0"/>
              <a:t>1</a:t>
            </a:r>
            <a:r>
              <a:rPr lang="en-US" sz="2400" dirty="0" smtClean="0"/>
              <a:t> in the equation for Z</a:t>
            </a:r>
            <a:r>
              <a:rPr lang="en-US" sz="2400" baseline="-25000" dirty="0" smtClean="0"/>
              <a:t>V</a:t>
            </a:r>
            <a:r>
              <a:rPr lang="en-US" sz="2400" dirty="0" smtClean="0"/>
              <a:t> both are given priors which extend over a two-order of magnitude range, and thus we actually check sensitivity to log</a:t>
            </a:r>
            <a:r>
              <a:rPr lang="en-US" sz="2400" baseline="-25000" dirty="0" smtClean="0"/>
              <a:t>10</a:t>
            </a:r>
            <a:r>
              <a:rPr lang="en-US" sz="2400" dirty="0" smtClean="0"/>
              <a:t>Z</a:t>
            </a:r>
            <a:r>
              <a:rPr lang="en-US" sz="2400" baseline="-25000" dirty="0" smtClean="0"/>
              <a:t>R</a:t>
            </a:r>
            <a:r>
              <a:rPr lang="en-US" sz="2400" dirty="0" smtClean="0"/>
              <a:t> and log</a:t>
            </a:r>
            <a:r>
              <a:rPr lang="en-US" sz="2400" baseline="-25000" dirty="0" smtClean="0"/>
              <a:t>10</a:t>
            </a:r>
            <a:r>
              <a:rPr lang="en-US" sz="2400" dirty="0" smtClean="0"/>
              <a:t>C</a:t>
            </a:r>
            <a:r>
              <a:rPr lang="en-US" sz="2400" baseline="-25000" dirty="0" smtClean="0"/>
              <a:t>1</a:t>
            </a:r>
            <a:r>
              <a:rPr lang="en-US" sz="2400" dirty="0" smtClean="0"/>
              <a:t>.  Nominal values for C</a:t>
            </a:r>
            <a:r>
              <a:rPr lang="en-US" sz="2400" baseline="-25000" dirty="0" smtClean="0"/>
              <a:t>1</a:t>
            </a:r>
            <a:r>
              <a:rPr lang="en-US" sz="2400" dirty="0" smtClean="0"/>
              <a:t> are from Bird (1994) and the nominal values for Z</a:t>
            </a:r>
            <a:r>
              <a:rPr lang="en-US" sz="2400" baseline="-25000" dirty="0" smtClean="0"/>
              <a:t>R</a:t>
            </a:r>
            <a:r>
              <a:rPr lang="en-US" sz="2400" dirty="0" smtClean="0"/>
              <a:t> are based on our own intuition.</a:t>
            </a:r>
          </a:p>
          <a:p>
            <a:pPr eaLnBrk="0" hangingPunct="0"/>
            <a:endParaRPr lang="en-US" sz="2400" dirty="0" smtClean="0"/>
          </a:p>
          <a:p>
            <a:pPr eaLnBrk="0" hangingPunct="0">
              <a:buFontTx/>
              <a:buChar char="•"/>
            </a:pPr>
            <a:r>
              <a:rPr lang="en-US" sz="2400" dirty="0" smtClean="0"/>
              <a:t> The ratio of real to simulated particles is given a prior which extends over a one order of magnitude range, and we actually check sensitivity to log</a:t>
            </a:r>
            <a:r>
              <a:rPr lang="en-US" sz="2400" baseline="-25000" dirty="0" smtClean="0"/>
              <a:t>10</a:t>
            </a:r>
            <a:r>
              <a:rPr lang="en-US" sz="2400" dirty="0" smtClean="0"/>
              <a:t>(Ratio of Real to Simulated Particles).  The nominal value for this numerical parameter is based on our own observations.</a:t>
            </a:r>
          </a:p>
        </p:txBody>
      </p:sp>
      <p:sp>
        <p:nvSpPr>
          <p:cNvPr id="7" name="Rectangle 6"/>
          <p:cNvSpPr/>
          <p:nvPr/>
        </p:nvSpPr>
        <p:spPr>
          <a:xfrm>
            <a:off x="0" y="6256696"/>
            <a:ext cx="9144000" cy="646331"/>
          </a:xfrm>
          <a:prstGeom prst="rect">
            <a:avLst/>
          </a:prstGeom>
        </p:spPr>
        <p:txBody>
          <a:bodyPr wrap="square">
            <a:spAutoFit/>
          </a:bodyPr>
          <a:lstStyle/>
          <a:p>
            <a:r>
              <a:rPr lang="en-US" b="1" dirty="0">
                <a:latin typeface="Times New Roman" pitchFamily="18" charset="0"/>
                <a:cs typeface="Times New Roman" pitchFamily="18" charset="0"/>
              </a:rPr>
              <a:t>G. A. Bird, </a:t>
            </a:r>
            <a:r>
              <a:rPr lang="en-US" b="1" i="1" dirty="0">
                <a:latin typeface="Times New Roman" pitchFamily="18" charset="0"/>
                <a:cs typeface="Times New Roman" pitchFamily="18" charset="0"/>
              </a:rPr>
              <a:t>Molecular Gas Dynamics and the Direct Simulation of Gas Flows</a:t>
            </a:r>
            <a:r>
              <a:rPr lang="en-US" b="1" dirty="0">
                <a:latin typeface="Times New Roman" pitchFamily="18" charset="0"/>
                <a:cs typeface="Times New Roman" pitchFamily="18" charset="0"/>
              </a:rPr>
              <a:t>, Oxford Univ. Press. Oxford, 1994.</a:t>
            </a:r>
          </a:p>
        </p:txBody>
      </p:sp>
    </p:spTree>
    <p:extLst>
      <p:ext uri="{BB962C8B-B14F-4D97-AF65-F5344CB8AC3E}">
        <p14:creationId xmlns:p14="http://schemas.microsoft.com/office/powerpoint/2010/main" val="2734183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
            <a:ext cx="91440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Results:  Nominal Parameter Values</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486204" y="1280160"/>
            <a:ext cx="6171592" cy="548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9218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960" t="19652" r="6630" b="38587"/>
          <a:stretch/>
        </p:blipFill>
        <p:spPr bwMode="auto">
          <a:xfrm>
            <a:off x="0" y="3376830"/>
            <a:ext cx="374547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31" t="19652" r="47226" b="38587"/>
          <a:stretch/>
        </p:blipFill>
        <p:spPr bwMode="auto">
          <a:xfrm>
            <a:off x="0" y="459740"/>
            <a:ext cx="3211112"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Quantity of Interest (QoI)</a:t>
            </a:r>
            <a:endParaRPr lang="en-US" sz="3600" b="1" dirty="0">
              <a:latin typeface="Times New Roman" pitchFamily="18" charset="0"/>
              <a:ea typeface="Tahoma" pitchFamily="34" charset="0"/>
              <a:cs typeface="Times New Roman" pitchFamily="18" charset="0"/>
            </a:endParaRPr>
          </a:p>
        </p:txBody>
      </p:sp>
      <p:sp>
        <p:nvSpPr>
          <p:cNvPr id="10" name="Rectangle 9"/>
          <p:cNvSpPr/>
          <p:nvPr/>
        </p:nvSpPr>
        <p:spPr>
          <a:xfrm>
            <a:off x="0" y="6519446"/>
            <a:ext cx="9283700" cy="338554"/>
          </a:xfrm>
          <a:prstGeom prst="rect">
            <a:avLst/>
          </a:prstGeom>
        </p:spPr>
        <p:txBody>
          <a:bodyPr wrap="square">
            <a:spAutoFit/>
          </a:bodyPr>
          <a:lstStyle/>
          <a:p>
            <a:r>
              <a:rPr lang="en-US" sz="1600" b="1"/>
              <a:t>J. Grinstead, M. Wilder, </a:t>
            </a:r>
            <a:r>
              <a:rPr lang="en-US" sz="1600" b="1" smtClean="0"/>
              <a:t>J</a:t>
            </a:r>
            <a:r>
              <a:rPr lang="en-US" sz="1600" b="1"/>
              <a:t>. Olejniczak, D. Bogdanoff, G. Allen, and K. Danf, </a:t>
            </a:r>
            <a:r>
              <a:rPr lang="en-US" sz="1600" b="1" smtClean="0"/>
              <a:t>AIAA </a:t>
            </a:r>
            <a:r>
              <a:rPr lang="en-US" sz="1600" b="1"/>
              <a:t>Paper 2008-1244, 2008.</a:t>
            </a: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84" t="9009" r="8374" b="5877"/>
          <a:stretch/>
        </p:blipFill>
        <p:spPr bwMode="auto">
          <a:xfrm>
            <a:off x="4330499" y="2468674"/>
            <a:ext cx="45214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440323" y="652792"/>
            <a:ext cx="4703724" cy="1815882"/>
          </a:xfrm>
          <a:prstGeom prst="rect">
            <a:avLst/>
          </a:prstGeom>
          <a:noFill/>
        </p:spPr>
        <p:txBody>
          <a:bodyPr vert="horz" wrap="none" rtlCol="0">
            <a:spAutoFit/>
          </a:bodyPr>
          <a:lstStyle/>
          <a:p>
            <a:r>
              <a:rPr lang="en-US" sz="2800" b="1" dirty="0" smtClean="0"/>
              <a:t>We cannot yet simulate NASA </a:t>
            </a:r>
          </a:p>
          <a:p>
            <a:r>
              <a:rPr lang="en-US" sz="2800" b="1" dirty="0" smtClean="0"/>
              <a:t>EAST</a:t>
            </a:r>
            <a:r>
              <a:rPr lang="en-US" sz="2800" b="1" dirty="0"/>
              <a:t> </a:t>
            </a:r>
            <a:r>
              <a:rPr lang="en-US" sz="2800" b="1" dirty="0" smtClean="0"/>
              <a:t>or other shock tube </a:t>
            </a:r>
          </a:p>
          <a:p>
            <a:r>
              <a:rPr lang="en-US" sz="2800" b="1" dirty="0" smtClean="0"/>
              <a:t>results, so we must choose a </a:t>
            </a:r>
          </a:p>
          <a:p>
            <a:r>
              <a:rPr lang="en-US" sz="2800" b="1" dirty="0" smtClean="0"/>
              <a:t>temporary, surrogate </a:t>
            </a:r>
            <a:r>
              <a:rPr lang="en-US" sz="2800" b="1" dirty="0" err="1" smtClean="0"/>
              <a:t>QoI</a:t>
            </a:r>
            <a:r>
              <a:rPr lang="en-US" sz="2800" b="1" dirty="0" smtClean="0"/>
              <a:t>.</a:t>
            </a:r>
            <a:endParaRPr lang="en-US" sz="2800" b="1" dirty="0"/>
          </a:p>
        </p:txBody>
      </p:sp>
      <p:sp>
        <p:nvSpPr>
          <p:cNvPr id="3" name="TextBox 2"/>
          <p:cNvSpPr txBox="1"/>
          <p:nvPr/>
        </p:nvSpPr>
        <p:spPr>
          <a:xfrm>
            <a:off x="7115606" y="3160017"/>
            <a:ext cx="755335" cy="1569660"/>
          </a:xfrm>
          <a:prstGeom prst="rect">
            <a:avLst/>
          </a:prstGeom>
          <a:noFill/>
        </p:spPr>
        <p:txBody>
          <a:bodyPr wrap="none" rtlCol="0">
            <a:spAutoFit/>
          </a:bodyPr>
          <a:lstStyle/>
          <a:p>
            <a:r>
              <a:rPr lang="en-US" sz="9600" smtClean="0">
                <a:solidFill>
                  <a:srgbClr val="C00000"/>
                </a:solidFill>
              </a:rPr>
              <a:t>?</a:t>
            </a:r>
            <a:endParaRPr lang="en-US" sz="9600">
              <a:solidFill>
                <a:srgbClr val="C00000"/>
              </a:solidFill>
            </a:endParaRPr>
          </a:p>
        </p:txBody>
      </p:sp>
    </p:spTree>
    <p:extLst>
      <p:ext uri="{BB962C8B-B14F-4D97-AF65-F5344CB8AC3E}">
        <p14:creationId xmlns:p14="http://schemas.microsoft.com/office/powerpoint/2010/main" val="1815553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mc:AlternateContent xmlns:mc="http://schemas.openxmlformats.org/markup-compatibility/2006" xmlns:a14="http://schemas.microsoft.com/office/drawing/2010/main">
        <mc:Choice Requires="a14">
          <p:sp>
            <p:nvSpPr>
              <p:cNvPr id="9" name="TextBox 8"/>
              <p:cNvSpPr txBox="1"/>
              <p:nvPr/>
            </p:nvSpPr>
            <p:spPr>
              <a:xfrm>
                <a:off x="6175484" y="3572875"/>
                <a:ext cx="2549416" cy="18153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1" i="1" smtClean="0">
                              <a:latin typeface="Cambria Math"/>
                            </a:rPr>
                          </m:ctrlPr>
                        </m:dPr>
                        <m:e>
                          <m:r>
                            <a:rPr lang="en-US" sz="2400" b="1" i="1" smtClean="0">
                              <a:latin typeface="Cambria Math"/>
                              <a:ea typeface="Cambria Math"/>
                            </a:rPr>
                            <m:t>𝑸𝒐𝑰</m:t>
                          </m:r>
                        </m:e>
                      </m:d>
                      <m:r>
                        <a:rPr lang="en-US" sz="2400" b="1" i="1" smtClean="0">
                          <a:latin typeface="Cambria Math"/>
                        </a:rPr>
                        <m:t>=</m:t>
                      </m:r>
                      <m:d>
                        <m:dPr>
                          <m:begChr m:val="{"/>
                          <m:endChr m:val="}"/>
                          <m:ctrlPr>
                            <a:rPr lang="en-US" sz="2400" b="1" i="1" smtClean="0">
                              <a:latin typeface="Cambria Math"/>
                            </a:rPr>
                          </m:ctrlPr>
                        </m:dP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a:rPr lang="en-US" sz="2400" b="1" i="1">
                                        <a:latin typeface="Cambria Math"/>
                                        <a:ea typeface="Cambria Math"/>
                                      </a:rPr>
                                      <m:t>𝑸𝒐𝑰</m:t>
                                    </m:r>
                                  </m:e>
                                  <m:sub>
                                    <m:r>
                                      <a:rPr lang="en-US" sz="2400" b="1" i="1">
                                        <a:latin typeface="Cambria Math"/>
                                        <a:ea typeface="Cambria Math"/>
                                      </a:rPr>
                                      <m:t>𝟏</m:t>
                                    </m:r>
                                  </m:sub>
                                </m:sSub>
                              </m:e>
                            </m:mr>
                            <m:m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a:rPr lang="en-US" sz="2400" b="1" i="1">
                                              <a:latin typeface="Cambria Math"/>
                                              <a:ea typeface="Cambria Math"/>
                                            </a:rPr>
                                            <m:t>𝑸𝒐𝑰</m:t>
                                          </m:r>
                                        </m:e>
                                        <m:sub>
                                          <m:r>
                                            <a:rPr lang="en-US" sz="2400" b="1" i="1">
                                              <a:latin typeface="Cambria Math"/>
                                              <a:ea typeface="Cambria Math"/>
                                            </a:rPr>
                                            <m:t>𝟐</m:t>
                                          </m:r>
                                        </m:sub>
                                      </m:sSub>
                                    </m:e>
                                  </m:mr>
                                  <m:m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a:rPr lang="en-US" sz="2400" b="1" i="1">
                                                    <a:latin typeface="Cambria Math"/>
                                                    <a:ea typeface="Cambria Math"/>
                                                  </a:rPr>
                                                  <m:t>𝑸𝒐𝑰</m:t>
                                                </m:r>
                                              </m:e>
                                              <m:sub>
                                                <m:r>
                                                  <a:rPr lang="en-US" sz="2400" b="1" i="1">
                                                    <a:latin typeface="Cambria Math"/>
                                                    <a:ea typeface="Cambria Math"/>
                                                  </a:rPr>
                                                  <m:t>𝟑</m:t>
                                                </m:r>
                                              </m:sub>
                                            </m:sSub>
                                          </m:e>
                                        </m:mr>
                                        <m:mr>
                                          <m:e>
                                            <m:r>
                                              <a:rPr lang="en-US" sz="2400" b="1" i="1">
                                                <a:latin typeface="Cambria Math"/>
                                              </a:rPr>
                                              <m:t>⋮</m:t>
                                            </m:r>
                                          </m:e>
                                        </m:mr>
                                      </m:m>
                                    </m:e>
                                  </m:mr>
                                </m:m>
                              </m:e>
                            </m:mr>
                            <m:mr>
                              <m:e>
                                <m:sSub>
                                  <m:sSubPr>
                                    <m:ctrlPr>
                                      <a:rPr lang="en-US" sz="2400" b="1" i="1">
                                        <a:latin typeface="Cambria Math"/>
                                        <a:ea typeface="Cambria Math"/>
                                      </a:rPr>
                                    </m:ctrlPr>
                                  </m:sSubPr>
                                  <m:e>
                                    <m:r>
                                      <a:rPr lang="en-US" sz="2400" b="1" i="1">
                                        <a:latin typeface="Cambria Math"/>
                                        <a:ea typeface="Cambria Math"/>
                                      </a:rPr>
                                      <m:t>𝑸𝒐𝑰</m:t>
                                    </m:r>
                                  </m:e>
                                  <m:sub>
                                    <m:r>
                                      <a:rPr lang="en-US" sz="2400" b="1" i="1">
                                        <a:latin typeface="Cambria Math"/>
                                        <a:ea typeface="Cambria Math"/>
                                      </a:rPr>
                                      <m:t>𝒏</m:t>
                                    </m:r>
                                  </m:sub>
                                </m:sSub>
                              </m:e>
                            </m:mr>
                          </m:m>
                        </m:e>
                      </m:d>
                    </m:oMath>
                  </m:oMathPara>
                </a14:m>
                <a:endParaRPr lang="en-US" sz="2400" b="1"/>
              </a:p>
            </p:txBody>
          </p:sp>
        </mc:Choice>
        <mc:Fallback xmlns="">
          <p:sp>
            <p:nvSpPr>
              <p:cNvPr id="9" name="TextBox 8"/>
              <p:cNvSpPr txBox="1">
                <a:spLocks noRot="1" noChangeAspect="1" noMove="1" noResize="1" noEditPoints="1" noAdjustHandles="1" noChangeArrowheads="1" noChangeShapeType="1" noTextEdit="1"/>
              </p:cNvSpPr>
              <p:nvPr/>
            </p:nvSpPr>
            <p:spPr>
              <a:xfrm>
                <a:off x="6175484" y="3572875"/>
                <a:ext cx="2549416" cy="1815369"/>
              </a:xfrm>
              <a:prstGeom prst="rect">
                <a:avLst/>
              </a:prstGeom>
              <a:blipFill rotWithShape="1">
                <a:blip r:embed="rId2"/>
                <a:stretch>
                  <a:fillRect/>
                </a:stretch>
              </a:blipFill>
            </p:spPr>
            <p:txBody>
              <a:bodyPr/>
              <a:lstStyle/>
              <a:p>
                <a:r>
                  <a:rPr lang="en-US">
                    <a:noFill/>
                  </a:rPr>
                  <a:t> </a:t>
                </a:r>
              </a:p>
            </p:txBody>
          </p:sp>
        </mc:Fallback>
      </mc:AlternateContent>
      <p:sp>
        <p:nvSpPr>
          <p:cNvPr id="11" name="TextBox 10"/>
          <p:cNvSpPr txBox="1"/>
          <p:nvPr/>
        </p:nvSpPr>
        <p:spPr>
          <a:xfrm>
            <a:off x="0" y="-1"/>
            <a:ext cx="9144000" cy="646331"/>
          </a:xfrm>
          <a:prstGeom prst="rect">
            <a:avLst/>
          </a:prstGeom>
          <a:noFill/>
        </p:spPr>
        <p:txBody>
          <a:bodyPr wrap="square" rtlCol="0">
            <a:spAutoFit/>
          </a:bodyPr>
          <a:lstStyle/>
          <a:p>
            <a:pPr algn="ctr"/>
            <a:r>
              <a:rPr lang="en-US" sz="3600" b="1">
                <a:latin typeface="Times New Roman" pitchFamily="18" charset="0"/>
                <a:ea typeface="Tahoma" pitchFamily="34" charset="0"/>
                <a:cs typeface="Times New Roman" pitchFamily="18" charset="0"/>
              </a:rPr>
              <a:t>Sensitivity Analysis - Scalar vs. Vector QoI</a:t>
            </a:r>
            <a:endParaRPr lang="en-US" sz="3600" b="1" dirty="0">
              <a:latin typeface="Times New Roman" pitchFamily="18" charset="0"/>
              <a:ea typeface="Tahoma" pitchFamily="34" charset="0"/>
              <a:cs typeface="Times New Roman" pitchFamily="18" charset="0"/>
            </a:endParaRPr>
          </a:p>
        </p:txBody>
      </p:sp>
      <p:sp>
        <p:nvSpPr>
          <p:cNvPr id="12" name="Text Box 9"/>
          <p:cNvSpPr txBox="1">
            <a:spLocks noChangeArrowheads="1"/>
          </p:cNvSpPr>
          <p:nvPr/>
        </p:nvSpPr>
        <p:spPr bwMode="auto">
          <a:xfrm>
            <a:off x="584200" y="646330"/>
            <a:ext cx="7835900" cy="1277273"/>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r>
              <a:rPr lang="en-US" sz="2400" dirty="0" smtClean="0"/>
              <a:t>We choose the </a:t>
            </a:r>
            <a:r>
              <a:rPr lang="en-US" sz="2400" dirty="0"/>
              <a:t>density of </a:t>
            </a:r>
            <a:r>
              <a:rPr lang="en-US" sz="2400" dirty="0" smtClean="0"/>
              <a:t>NO as our </a:t>
            </a:r>
            <a:r>
              <a:rPr lang="en-US" sz="2400" dirty="0" err="1"/>
              <a:t>QoI</a:t>
            </a:r>
            <a:r>
              <a:rPr lang="en-US" sz="2400" dirty="0"/>
              <a:t> </a:t>
            </a:r>
            <a:r>
              <a:rPr lang="en-US" sz="2400" dirty="0" smtClean="0"/>
              <a:t>for this sensitivity analysis.  This </a:t>
            </a:r>
            <a:r>
              <a:rPr lang="en-US" sz="2400" dirty="0" err="1" smtClean="0"/>
              <a:t>QoI</a:t>
            </a:r>
            <a:r>
              <a:rPr lang="en-US" sz="2400" dirty="0" smtClean="0"/>
              <a:t> is a vector, with values at discrete points in time during the course of the relaxation.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92679" y="2194559"/>
            <a:ext cx="5142994"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4149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1200329"/>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0-D Relaxation Sensitivity Analysis: Sampling the Parameter Space</a:t>
            </a:r>
            <a:endParaRPr lang="en-US" sz="3600" b="1" dirty="0">
              <a:latin typeface="Times New Roman" pitchFamily="18" charset="0"/>
              <a:ea typeface="Tahoma" pitchFamily="34" charset="0"/>
              <a:cs typeface="Times New Roman" pitchFamily="18" charset="0"/>
            </a:endParaRPr>
          </a:p>
        </p:txBody>
      </p:sp>
      <p:sp>
        <p:nvSpPr>
          <p:cNvPr id="7" name="Text Box 9"/>
          <p:cNvSpPr txBox="1">
            <a:spLocks noChangeArrowheads="1"/>
          </p:cNvSpPr>
          <p:nvPr/>
        </p:nvSpPr>
        <p:spPr bwMode="auto">
          <a:xfrm>
            <a:off x="584200" y="1808186"/>
            <a:ext cx="7835900" cy="2323713"/>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dirty="0" smtClean="0"/>
              <a:t> Simulations were run for a total of 20,000 sample points in parameter space </a:t>
            </a:r>
          </a:p>
          <a:p>
            <a:pPr eaLnBrk="0" hangingPunct="0"/>
            <a:endParaRPr lang="en-US" sz="2800" dirty="0" smtClean="0"/>
          </a:p>
          <a:p>
            <a:pPr eaLnBrk="0" hangingPunct="0">
              <a:buFontTx/>
              <a:buChar char="•"/>
            </a:pPr>
            <a:r>
              <a:rPr lang="en-US" sz="2800" dirty="0"/>
              <a:t> This set of </a:t>
            </a:r>
            <a:r>
              <a:rPr lang="en-US" sz="2800" dirty="0" smtClean="0"/>
              <a:t>20,000 </a:t>
            </a:r>
            <a:r>
              <a:rPr lang="en-US" sz="2800" dirty="0"/>
              <a:t>runs of the DSMC code </a:t>
            </a:r>
            <a:r>
              <a:rPr lang="en-US" sz="2800" dirty="0" smtClean="0"/>
              <a:t>required a </a:t>
            </a:r>
            <a:r>
              <a:rPr lang="en-US" sz="2800" dirty="0"/>
              <a:t>total of </a:t>
            </a:r>
            <a:r>
              <a:rPr lang="en-US" sz="2800" dirty="0" smtClean="0"/>
              <a:t>~100,000 </a:t>
            </a:r>
            <a:r>
              <a:rPr lang="en-US" sz="2800" dirty="0"/>
              <a:t>CPU hours</a:t>
            </a:r>
            <a:r>
              <a:rPr lang="en-US" sz="2800" dirty="0" smtClean="0"/>
              <a:t>.</a:t>
            </a:r>
          </a:p>
        </p:txBody>
      </p:sp>
    </p:spTree>
    <p:extLst>
      <p:ext uri="{BB962C8B-B14F-4D97-AF65-F5344CB8AC3E}">
        <p14:creationId xmlns:p14="http://schemas.microsoft.com/office/powerpoint/2010/main" val="1099494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371600" y="1097280"/>
            <a:ext cx="6400800" cy="5690160"/>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097280"/>
            <a:ext cx="6400800" cy="5689600"/>
          </a:xfrm>
          <a:prstGeom prst="rect">
            <a:avLst/>
          </a:prstGeom>
        </p:spPr>
      </p:pic>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a:latin typeface="Times New Roman" pitchFamily="18" charset="0"/>
                <a:ea typeface="Tahoma" pitchFamily="34" charset="0"/>
                <a:cs typeface="Times New Roman" pitchFamily="18" charset="0"/>
              </a:rPr>
              <a:t>Sensitivities vs. </a:t>
            </a:r>
            <a:r>
              <a:rPr lang="en-US" sz="3600" b="1" dirty="0" smtClean="0">
                <a:latin typeface="Times New Roman" pitchFamily="18" charset="0"/>
                <a:ea typeface="Tahoma" pitchFamily="34" charset="0"/>
                <a:cs typeface="Times New Roman" pitchFamily="18" charset="0"/>
              </a:rPr>
              <a:t>Time</a:t>
            </a:r>
            <a:endParaRPr lang="en-US" sz="3600" b="1" dirty="0">
              <a:latin typeface="Times New Roman" pitchFamily="18" charset="0"/>
              <a:ea typeface="Tahoma" pitchFamily="34" charset="0"/>
              <a:cs typeface="Times New Roman"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1097280"/>
            <a:ext cx="6400800" cy="5689600"/>
          </a:xfrm>
          <a:prstGeom prst="rect">
            <a:avLst/>
          </a:prstGeom>
        </p:spPr>
      </p:pic>
    </p:spTree>
    <p:extLst>
      <p:ext uri="{BB962C8B-B14F-4D97-AF65-F5344CB8AC3E}">
        <p14:creationId xmlns:p14="http://schemas.microsoft.com/office/powerpoint/2010/main" val="423287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Need for Variance-Weighted Sensitivities</a:t>
            </a:r>
            <a:endParaRPr lang="en-US" sz="3600" b="1" dirty="0">
              <a:latin typeface="Times New Roman" pitchFamily="18" charset="0"/>
              <a:ea typeface="Tahoma" pitchFamily="34"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286000"/>
            <a:ext cx="4572000" cy="40643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0"/>
            <a:ext cx="4572000" cy="4064399"/>
          </a:xfrm>
          <a:prstGeom prst="rect">
            <a:avLst/>
          </a:prstGeom>
        </p:spPr>
      </p:pic>
    </p:spTree>
    <p:extLst>
      <p:ext uri="{BB962C8B-B14F-4D97-AF65-F5344CB8AC3E}">
        <p14:creationId xmlns:p14="http://schemas.microsoft.com/office/powerpoint/2010/main" val="3545829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Motivation: Why Use DSMC?</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337457" y="914400"/>
            <a:ext cx="8512629" cy="5262979"/>
          </a:xfrm>
          <a:prstGeom prst="rect">
            <a:avLst/>
          </a:prstGeom>
          <a:noFill/>
          <a:ln w="9525">
            <a:noFill/>
            <a:miter lim="800000"/>
            <a:headEnd/>
            <a:tailEnd/>
          </a:ln>
        </p:spPr>
        <p:txBody>
          <a:bodyPr wrap="square">
            <a:spAutoFit/>
          </a:bodyPr>
          <a:lstStyle/>
          <a:p>
            <a:pPr eaLnBrk="0" hangingPunct="0">
              <a:buFontTx/>
              <a:buChar char="•"/>
            </a:pPr>
            <a:r>
              <a:rPr lang="en-US" sz="2800" dirty="0" smtClean="0"/>
              <a:t> DSMC is often the only realistic option for simulation of the rarefied flows which occur in a diverse set of fields.  Examples include the high-altitude portion of atmospheric re-entry, space station plume impingement, flow in MEMS devices, and planetary atmospheres.</a:t>
            </a:r>
          </a:p>
          <a:p>
            <a:pPr eaLnBrk="0" hangingPunct="0">
              <a:buFontTx/>
              <a:buChar char="•"/>
            </a:pPr>
            <a:endParaRPr lang="en-US" sz="2800" dirty="0" smtClean="0"/>
          </a:p>
          <a:p>
            <a:pPr eaLnBrk="0" hangingPunct="0">
              <a:buFontTx/>
              <a:buChar char="•"/>
            </a:pPr>
            <a:r>
              <a:rPr lang="en-US" sz="2800" dirty="0" smtClean="0"/>
              <a:t> DSMC provides accurate simulation of highly non-equilibrium regions of a </a:t>
            </a:r>
            <a:r>
              <a:rPr lang="en-US" sz="2800" dirty="0" err="1" smtClean="0"/>
              <a:t>flowfield</a:t>
            </a:r>
            <a:r>
              <a:rPr lang="en-US" sz="2800" dirty="0" smtClean="0"/>
              <a:t> (such as strong shock waves).</a:t>
            </a:r>
          </a:p>
          <a:p>
            <a:pPr eaLnBrk="0" hangingPunct="0">
              <a:buFontTx/>
              <a:buChar char="•"/>
            </a:pPr>
            <a:endParaRPr lang="en-US" sz="2800" dirty="0" smtClean="0"/>
          </a:p>
          <a:p>
            <a:pPr eaLnBrk="0" hangingPunct="0">
              <a:buFontTx/>
              <a:buChar char="•"/>
            </a:pPr>
            <a:r>
              <a:rPr lang="en-US" sz="2800" dirty="0" smtClean="0">
                <a:cs typeface="Times New Roman" pitchFamily="18" charset="0"/>
              </a:rPr>
              <a:t> </a:t>
            </a:r>
            <a:r>
              <a:rPr lang="en-US" sz="2800" dirty="0" smtClean="0"/>
              <a:t>DSMC can model thermochemistry on a more detailed level than most CFD codes.</a:t>
            </a:r>
            <a:endParaRPr lang="en-US" sz="2800" dirty="0" smtClean="0">
              <a:cs typeface="Times New Roman" pitchFamily="18" charset="0"/>
            </a:endParaRPr>
          </a:p>
        </p:txBody>
      </p:sp>
    </p:spTree>
    <p:extLst>
      <p:ext uri="{BB962C8B-B14F-4D97-AF65-F5344CB8AC3E}">
        <p14:creationId xmlns:p14="http://schemas.microsoft.com/office/powerpoint/2010/main" val="1591925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a:latin typeface="Times New Roman" pitchFamily="18" charset="0"/>
                <a:ea typeface="Tahoma" pitchFamily="34" charset="0"/>
                <a:cs typeface="Times New Roman" pitchFamily="18" charset="0"/>
              </a:rPr>
              <a:t>Variance-Weighted </a:t>
            </a:r>
            <a:r>
              <a:rPr lang="en-US" sz="3600" b="1" dirty="0" smtClean="0">
                <a:latin typeface="Times New Roman" pitchFamily="18" charset="0"/>
                <a:ea typeface="Tahoma" pitchFamily="34" charset="0"/>
                <a:cs typeface="Times New Roman" pitchFamily="18" charset="0"/>
              </a:rPr>
              <a:t>Sensitivities vs. Time</a:t>
            </a:r>
            <a:endParaRPr lang="en-US" sz="3600" b="1" dirty="0">
              <a:latin typeface="Times New Roman" pitchFamily="18" charset="0"/>
              <a:ea typeface="Tahoma" pitchFamily="34"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914400"/>
            <a:ext cx="6400800" cy="5690160"/>
          </a:xfrm>
          <a:prstGeom prst="rect">
            <a:avLst/>
          </a:prstGeom>
        </p:spPr>
      </p:pic>
    </p:spTree>
    <p:extLst>
      <p:ext uri="{BB962C8B-B14F-4D97-AF65-F5344CB8AC3E}">
        <p14:creationId xmlns:p14="http://schemas.microsoft.com/office/powerpoint/2010/main" val="1270106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Overall Sensitivities</a:t>
            </a:r>
            <a:endParaRPr lang="en-US" sz="3600" b="1" dirty="0">
              <a:latin typeface="Times New Roman" pitchFamily="18" charset="0"/>
              <a:ea typeface="Tahoma" pitchFamily="34"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8458"/>
            <a:ext cx="9144000" cy="4799542"/>
          </a:xfrm>
          <a:prstGeom prst="rect">
            <a:avLst/>
          </a:prstGeom>
          <a:noFill/>
          <a:ln>
            <a:noFill/>
          </a:ln>
        </p:spPr>
      </p:pic>
      <mc:AlternateContent xmlns:mc="http://schemas.openxmlformats.org/markup-compatibility/2006" xmlns:a14="http://schemas.microsoft.com/office/drawing/2010/main">
        <mc:Choice Requires="a14">
          <p:sp>
            <p:nvSpPr>
              <p:cNvPr id="3" name="Rectangle 2"/>
              <p:cNvSpPr/>
              <p:nvPr/>
            </p:nvSpPr>
            <p:spPr>
              <a:xfrm>
                <a:off x="1100061" y="820037"/>
                <a:ext cx="6279411" cy="8200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𝑶𝒗𝒆𝒓𝒂𝒍𝒍</m:t>
                      </m:r>
                      <m:r>
                        <a:rPr lang="en-US" b="1" i="1" smtClean="0">
                          <a:latin typeface="Cambria Math"/>
                        </a:rPr>
                        <m:t> </m:t>
                      </m:r>
                      <m:r>
                        <a:rPr lang="en-US" b="1" i="1" smtClean="0">
                          <a:latin typeface="Cambria Math"/>
                        </a:rPr>
                        <m:t>𝑺𝒆𝒏𝒔𝒊𝒕𝒊𝒗𝒊𝒕𝒚</m:t>
                      </m:r>
                      <m:r>
                        <a:rPr lang="en-US" b="1" i="1" smtClean="0">
                          <a:latin typeface="Cambria Math"/>
                        </a:rPr>
                        <m:t> (</m:t>
                      </m:r>
                      <m:r>
                        <a:rPr lang="en-US" b="1" i="1" smtClean="0">
                          <a:latin typeface="Cambria Math"/>
                        </a:rPr>
                        <m:t>𝒃𝒂𝒔𝒆𝒅</m:t>
                      </m:r>
                      <m:r>
                        <a:rPr lang="en-US" b="1" i="1" smtClean="0">
                          <a:latin typeface="Cambria Math"/>
                        </a:rPr>
                        <m:t> </m:t>
                      </m:r>
                      <m:r>
                        <a:rPr lang="en-US" b="1" i="1" smtClean="0">
                          <a:latin typeface="Cambria Math"/>
                        </a:rPr>
                        <m:t>𝒐𝒏</m:t>
                      </m:r>
                      <m:r>
                        <a:rPr lang="en-US" b="1" i="1" smtClean="0">
                          <a:latin typeface="Cambria Math"/>
                        </a:rPr>
                        <m:t> </m:t>
                      </m:r>
                      <m:sSup>
                        <m:sSupPr>
                          <m:ctrlPr>
                            <a:rPr lang="en-US" b="1" i="1" smtClean="0">
                              <a:latin typeface="Cambria Math"/>
                            </a:rPr>
                          </m:ctrlPr>
                        </m:sSupPr>
                        <m:e>
                          <m:r>
                            <a:rPr lang="en-US" b="1" i="1" smtClean="0">
                              <a:latin typeface="Cambria Math"/>
                            </a:rPr>
                            <m:t>𝒓</m:t>
                          </m:r>
                        </m:e>
                        <m:sup>
                          <m:r>
                            <a:rPr lang="en-US" b="1" i="1" smtClean="0">
                              <a:latin typeface="Cambria Math"/>
                            </a:rPr>
                            <m:t>𝟐</m:t>
                          </m:r>
                        </m:sup>
                      </m:sSup>
                      <m:r>
                        <a:rPr lang="en-US" b="1" i="1" smtClean="0">
                          <a:latin typeface="Cambria Math"/>
                        </a:rPr>
                        <m:t>)</m:t>
                      </m:r>
                      <m:r>
                        <a:rPr lang="en-US" b="1" i="1">
                          <a:latin typeface="Cambria Math"/>
                        </a:rPr>
                        <m:t>= </m:t>
                      </m:r>
                      <m:nary>
                        <m:naryPr>
                          <m:limLoc m:val="undOvr"/>
                          <m:ctrlPr>
                            <a:rPr lang="en-US" b="1" i="1">
                              <a:latin typeface="Cambria Math"/>
                            </a:rPr>
                          </m:ctrlPr>
                        </m:naryPr>
                        <m:sub>
                          <m:r>
                            <a:rPr lang="en-US" b="1" i="1">
                              <a:latin typeface="Cambria Math"/>
                            </a:rPr>
                            <m:t>𝒕</m:t>
                          </m:r>
                        </m:sub>
                        <m:sup>
                          <m:r>
                            <a:rPr lang="en-US" b="1" i="1">
                              <a:latin typeface="Cambria Math"/>
                            </a:rPr>
                            <m:t> </m:t>
                          </m:r>
                        </m:sup>
                        <m:e>
                          <m:sSub>
                            <m:sSubPr>
                              <m:ctrlPr>
                                <a:rPr lang="en-US" b="1" i="1">
                                  <a:latin typeface="Cambria Math"/>
                                </a:rPr>
                              </m:ctrlPr>
                            </m:sSubPr>
                            <m:e>
                              <m:r>
                                <a:rPr lang="en-US" b="1" i="1">
                                  <a:latin typeface="Cambria Math"/>
                                </a:rPr>
                                <m:t>𝒗𝒂𝒓</m:t>
                              </m:r>
                            </m:e>
                            <m:sub>
                              <m:r>
                                <a:rPr lang="en-US" b="1" i="1">
                                  <a:latin typeface="Cambria Math"/>
                                </a:rPr>
                                <m:t>𝑸𝒐𝑰</m:t>
                              </m:r>
                            </m:sub>
                          </m:sSub>
                          <m:d>
                            <m:dPr>
                              <m:ctrlPr>
                                <a:rPr lang="en-US" b="1" i="1">
                                  <a:latin typeface="Cambria Math"/>
                                </a:rPr>
                              </m:ctrlPr>
                            </m:dPr>
                            <m:e>
                              <m:r>
                                <a:rPr lang="en-US" b="1" i="1">
                                  <a:latin typeface="Cambria Math"/>
                                </a:rPr>
                                <m:t>𝒕</m:t>
                              </m:r>
                            </m:e>
                          </m:d>
                          <m:sSup>
                            <m:sSupPr>
                              <m:ctrlPr>
                                <a:rPr lang="en-US" b="1" i="1">
                                  <a:latin typeface="Cambria Math"/>
                                </a:rPr>
                              </m:ctrlPr>
                            </m:sSupPr>
                            <m:e>
                              <m:r>
                                <a:rPr lang="en-US" b="1" i="1">
                                  <a:latin typeface="Cambria Math"/>
                                </a:rPr>
                                <m:t>𝒓</m:t>
                              </m:r>
                            </m:e>
                            <m:sup>
                              <m:r>
                                <a:rPr lang="en-US" b="1" i="1">
                                  <a:latin typeface="Cambria Math"/>
                                </a:rPr>
                                <m:t>𝟐</m:t>
                              </m:r>
                            </m:sup>
                          </m:sSup>
                          <m:d>
                            <m:dPr>
                              <m:ctrlPr>
                                <a:rPr lang="en-US" b="1" i="1">
                                  <a:latin typeface="Cambria Math"/>
                                </a:rPr>
                              </m:ctrlPr>
                            </m:dPr>
                            <m:e>
                              <m:r>
                                <a:rPr lang="en-US" b="1" i="1">
                                  <a:latin typeface="Cambria Math"/>
                                </a:rPr>
                                <m:t>𝒕</m:t>
                              </m:r>
                            </m:e>
                          </m:d>
                          <m:r>
                            <a:rPr lang="en-US" b="1" i="1">
                              <a:latin typeface="Cambria Math"/>
                            </a:rPr>
                            <m:t>𝒅𝒕</m:t>
                          </m:r>
                        </m:e>
                      </m:nary>
                    </m:oMath>
                  </m:oMathPara>
                </a14:m>
                <a:endParaRPr lang="en-US" b="1" dirty="0"/>
              </a:p>
            </p:txBody>
          </p:sp>
        </mc:Choice>
        <mc:Fallback xmlns="">
          <p:sp>
            <p:nvSpPr>
              <p:cNvPr id="3" name="Rectangle 2"/>
              <p:cNvSpPr>
                <a:spLocks noRot="1" noChangeAspect="1" noMove="1" noResize="1" noEditPoints="1" noAdjustHandles="1" noChangeArrowheads="1" noChangeShapeType="1" noTextEdit="1"/>
              </p:cNvSpPr>
              <p:nvPr/>
            </p:nvSpPr>
            <p:spPr>
              <a:xfrm>
                <a:off x="1100061" y="820037"/>
                <a:ext cx="6279411" cy="82009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00062" y="1462295"/>
                <a:ext cx="6433428" cy="8200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𝑶𝒗𝒆𝒓𝒂𝒍𝒍</m:t>
                      </m:r>
                      <m:r>
                        <a:rPr lang="en-US" b="1" i="1" smtClean="0">
                          <a:latin typeface="Cambria Math"/>
                        </a:rPr>
                        <m:t> </m:t>
                      </m:r>
                      <m:r>
                        <a:rPr lang="en-US" b="1" i="1" smtClean="0">
                          <a:latin typeface="Cambria Math"/>
                        </a:rPr>
                        <m:t>𝑺𝒆𝒏𝒔𝒊𝒕𝒊𝒗𝒊𝒕𝒚</m:t>
                      </m:r>
                      <m:r>
                        <a:rPr lang="en-US" b="1" i="1" smtClean="0">
                          <a:latin typeface="Cambria Math"/>
                        </a:rPr>
                        <m:t> (</m:t>
                      </m:r>
                      <m:r>
                        <a:rPr lang="en-US" b="1" i="1" smtClean="0">
                          <a:latin typeface="Cambria Math"/>
                        </a:rPr>
                        <m:t>𝒃𝒂𝒔𝒆𝒅</m:t>
                      </m:r>
                      <m:r>
                        <a:rPr lang="en-US" b="1" i="1" smtClean="0">
                          <a:latin typeface="Cambria Math"/>
                        </a:rPr>
                        <m:t> </m:t>
                      </m:r>
                      <m:r>
                        <a:rPr lang="en-US" b="1" i="1" smtClean="0">
                          <a:latin typeface="Cambria Math"/>
                        </a:rPr>
                        <m:t>𝒐𝒏</m:t>
                      </m:r>
                      <m:r>
                        <a:rPr lang="en-US" b="1" i="1" smtClean="0">
                          <a:latin typeface="Cambria Math"/>
                        </a:rPr>
                        <m:t> </m:t>
                      </m:r>
                      <m:r>
                        <a:rPr lang="en-US" b="1" i="1" smtClean="0">
                          <a:latin typeface="Cambria Math"/>
                        </a:rPr>
                        <m:t>𝑴𝑰</m:t>
                      </m:r>
                      <m:r>
                        <a:rPr lang="en-US" b="1" i="1" smtClean="0">
                          <a:latin typeface="Cambria Math"/>
                        </a:rPr>
                        <m:t>)= </m:t>
                      </m:r>
                      <m:nary>
                        <m:naryPr>
                          <m:limLoc m:val="undOvr"/>
                          <m:ctrlPr>
                            <a:rPr lang="en-US" b="1" i="1">
                              <a:latin typeface="Cambria Math"/>
                            </a:rPr>
                          </m:ctrlPr>
                        </m:naryPr>
                        <m:sub>
                          <m:r>
                            <a:rPr lang="en-US" b="1" i="1">
                              <a:latin typeface="Cambria Math"/>
                            </a:rPr>
                            <m:t>𝒕</m:t>
                          </m:r>
                        </m:sub>
                        <m:sup>
                          <m:r>
                            <a:rPr lang="en-US" b="1" i="1">
                              <a:latin typeface="Cambria Math"/>
                            </a:rPr>
                            <m:t> </m:t>
                          </m:r>
                        </m:sup>
                        <m:e>
                          <m:sSub>
                            <m:sSubPr>
                              <m:ctrlPr>
                                <a:rPr lang="en-US" b="1" i="1">
                                  <a:latin typeface="Cambria Math"/>
                                </a:rPr>
                              </m:ctrlPr>
                            </m:sSubPr>
                            <m:e>
                              <m:r>
                                <a:rPr lang="en-US" b="1" i="1">
                                  <a:latin typeface="Cambria Math"/>
                                </a:rPr>
                                <m:t>𝒗𝒂𝒓</m:t>
                              </m:r>
                            </m:e>
                            <m:sub>
                              <m:r>
                                <a:rPr lang="en-US" b="1" i="1">
                                  <a:latin typeface="Cambria Math"/>
                                </a:rPr>
                                <m:t>𝑸𝒐𝑰</m:t>
                              </m:r>
                            </m:sub>
                          </m:sSub>
                          <m:d>
                            <m:dPr>
                              <m:ctrlPr>
                                <a:rPr lang="en-US" b="1" i="1">
                                  <a:latin typeface="Cambria Math"/>
                                </a:rPr>
                              </m:ctrlPr>
                            </m:dPr>
                            <m:e>
                              <m:r>
                                <a:rPr lang="en-US" b="1" i="1">
                                  <a:latin typeface="Cambria Math"/>
                                </a:rPr>
                                <m:t>𝒕</m:t>
                              </m:r>
                            </m:e>
                          </m:d>
                          <m:r>
                            <a:rPr lang="en-US" b="1" i="1" smtClean="0">
                              <a:latin typeface="Cambria Math"/>
                            </a:rPr>
                            <m:t>𝑴𝑰</m:t>
                          </m:r>
                          <m:d>
                            <m:dPr>
                              <m:ctrlPr>
                                <a:rPr lang="en-US" b="1" i="1">
                                  <a:latin typeface="Cambria Math"/>
                                </a:rPr>
                              </m:ctrlPr>
                            </m:dPr>
                            <m:e>
                              <m:r>
                                <a:rPr lang="en-US" b="1" i="1">
                                  <a:latin typeface="Cambria Math"/>
                                </a:rPr>
                                <m:t>𝒕</m:t>
                              </m:r>
                            </m:e>
                          </m:d>
                          <m:r>
                            <a:rPr lang="en-US" b="1" i="1">
                              <a:latin typeface="Cambria Math"/>
                            </a:rPr>
                            <m:t>𝒅𝒕</m:t>
                          </m:r>
                        </m:e>
                      </m:nary>
                    </m:oMath>
                  </m:oMathPara>
                </a14:m>
                <a:endParaRPr lang="en-US" b="1" dirty="0"/>
              </a:p>
            </p:txBody>
          </p:sp>
        </mc:Choice>
        <mc:Fallback xmlns="">
          <p:sp>
            <p:nvSpPr>
              <p:cNvPr id="7" name="Rectangle 6"/>
              <p:cNvSpPr>
                <a:spLocks noRot="1" noChangeAspect="1" noMove="1" noResize="1" noEditPoints="1" noAdjustHandles="1" noChangeArrowheads="1" noChangeShapeType="1" noTextEdit="1"/>
              </p:cNvSpPr>
              <p:nvPr/>
            </p:nvSpPr>
            <p:spPr>
              <a:xfrm>
                <a:off x="1100062" y="1462295"/>
                <a:ext cx="6433428" cy="820096"/>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8423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
            <a:ext cx="91440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Scenario: 1-D Shock</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sp>
        <p:nvSpPr>
          <p:cNvPr id="5" name="Text Box 9"/>
          <p:cNvSpPr txBox="1">
            <a:spLocks noChangeArrowheads="1"/>
          </p:cNvSpPr>
          <p:nvPr/>
        </p:nvSpPr>
        <p:spPr bwMode="auto">
          <a:xfrm>
            <a:off x="584200" y="646330"/>
            <a:ext cx="7950200" cy="1923604"/>
          </a:xfrm>
          <a:prstGeom prst="rect">
            <a:avLst/>
          </a:prstGeom>
          <a:noFill/>
          <a:ln w="9525">
            <a:noFill/>
            <a:miter lim="800000"/>
            <a:headEnd/>
            <a:tailEnd/>
          </a:ln>
        </p:spPr>
        <p:txBody>
          <a:bodyPr wrap="square">
            <a:spAutoFit/>
          </a:bodyPr>
          <a:lstStyle/>
          <a:p>
            <a:pPr eaLnBrk="0" hangingPunct="0">
              <a:lnSpc>
                <a:spcPct val="25000"/>
              </a:lnSpc>
            </a:pPr>
            <a:endParaRPr lang="en-US" sz="2800" dirty="0"/>
          </a:p>
          <a:p>
            <a:pPr eaLnBrk="0" hangingPunct="0">
              <a:buFontTx/>
              <a:buChar char="•"/>
            </a:pPr>
            <a:r>
              <a:rPr lang="en-US" sz="2800"/>
              <a:t> Shock speed is ~8000 m/s, </a:t>
            </a:r>
            <a:r>
              <a:rPr lang="en-US" sz="2800" smtClean="0"/>
              <a:t>M</a:t>
            </a:r>
            <a:r>
              <a:rPr lang="en-US" sz="2800" baseline="-25000" smtClean="0"/>
              <a:t>∞</a:t>
            </a:r>
            <a:r>
              <a:rPr lang="en-US" sz="2800" smtClean="0"/>
              <a:t> </a:t>
            </a:r>
            <a:r>
              <a:rPr lang="en-US" sz="2800"/>
              <a:t>≈ </a:t>
            </a:r>
            <a:r>
              <a:rPr lang="en-US" sz="2800" smtClean="0"/>
              <a:t>23.</a:t>
            </a:r>
          </a:p>
          <a:p>
            <a:pPr marL="0" lvl="1" eaLnBrk="0" hangingPunct="0">
              <a:buFontTx/>
              <a:buChar char="•"/>
            </a:pPr>
            <a:r>
              <a:rPr lang="en-US" sz="2800"/>
              <a:t> Upstream number density = </a:t>
            </a:r>
            <a:r>
              <a:rPr lang="en-US" sz="2800" smtClean="0"/>
              <a:t>3.22×10</a:t>
            </a:r>
            <a:r>
              <a:rPr lang="en-US" sz="2800" baseline="30000" smtClean="0"/>
              <a:t>21</a:t>
            </a:r>
            <a:r>
              <a:rPr lang="en-US" sz="2800" smtClean="0"/>
              <a:t> </a:t>
            </a:r>
            <a:r>
              <a:rPr lang="en-US" sz="2800"/>
              <a:t>#/m</a:t>
            </a:r>
            <a:r>
              <a:rPr lang="en-US" sz="2800" baseline="30000"/>
              <a:t>3</a:t>
            </a:r>
            <a:r>
              <a:rPr lang="en-US" sz="2800"/>
              <a:t>.</a:t>
            </a:r>
          </a:p>
          <a:p>
            <a:pPr marL="0" lvl="1" eaLnBrk="0" hangingPunct="0">
              <a:buFontTx/>
              <a:buChar char="•"/>
            </a:pPr>
            <a:r>
              <a:rPr lang="en-US" sz="2800"/>
              <a:t> Upstream </a:t>
            </a:r>
            <a:r>
              <a:rPr lang="en-US" sz="2800" smtClean="0"/>
              <a:t>composition </a:t>
            </a:r>
            <a:r>
              <a:rPr lang="en-US" sz="2800"/>
              <a:t>by volume: </a:t>
            </a:r>
            <a:r>
              <a:rPr lang="en-US" sz="2800" smtClean="0"/>
              <a:t>79</a:t>
            </a:r>
            <a:r>
              <a:rPr lang="en-US" sz="2800"/>
              <a:t>% N</a:t>
            </a:r>
            <a:r>
              <a:rPr lang="en-US" sz="2800" baseline="-25000"/>
              <a:t>2</a:t>
            </a:r>
            <a:r>
              <a:rPr lang="en-US" sz="2800"/>
              <a:t>, 21% O</a:t>
            </a:r>
            <a:r>
              <a:rPr lang="en-US" sz="2800" baseline="-25000"/>
              <a:t>2</a:t>
            </a:r>
            <a:r>
              <a:rPr lang="en-US" sz="2800"/>
              <a:t>.</a:t>
            </a:r>
          </a:p>
          <a:p>
            <a:pPr marL="0" lvl="1" eaLnBrk="0" hangingPunct="0">
              <a:buFontTx/>
              <a:buChar char="•"/>
            </a:pPr>
            <a:r>
              <a:rPr lang="en-US" sz="2800"/>
              <a:t> Upstream temperature = 300 K</a:t>
            </a:r>
            <a:r>
              <a:rPr lang="en-US" sz="2800" smtClean="0"/>
              <a:t>.</a:t>
            </a:r>
            <a:endParaRPr lang="en-US" sz="2800"/>
          </a:p>
        </p:txBody>
      </p:sp>
    </p:spTree>
    <p:extLst>
      <p:ext uri="{BB962C8B-B14F-4D97-AF65-F5344CB8AC3E}">
        <p14:creationId xmlns:p14="http://schemas.microsoft.com/office/powerpoint/2010/main" val="3675914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1"/>
            <a:ext cx="859536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1D Shock Simulation</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986" y="3657600"/>
            <a:ext cx="8226028" cy="2743200"/>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457200" y="3657600"/>
            <a:ext cx="8229600" cy="2743200"/>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457200" y="3657600"/>
            <a:ext cx="8229600" cy="2743200"/>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457200" y="3657600"/>
            <a:ext cx="8229600" cy="2743200"/>
          </a:xfrm>
          <a:prstGeom prst="rect">
            <a:avLst/>
          </a:prstGeom>
        </p:spPr>
      </p:pic>
      <p:pic>
        <p:nvPicPr>
          <p:cNvPr id="11" name="Picture 10"/>
          <p:cNvPicPr/>
          <p:nvPr/>
        </p:nvPicPr>
        <p:blipFill>
          <a:blip r:embed="rId6" cstate="print">
            <a:extLst>
              <a:ext uri="{28A0092B-C50C-407E-A947-70E740481C1C}">
                <a14:useLocalDpi xmlns:a14="http://schemas.microsoft.com/office/drawing/2010/main" val="0"/>
              </a:ext>
            </a:extLst>
          </a:blip>
          <a:stretch>
            <a:fillRect/>
          </a:stretch>
        </p:blipFill>
        <p:spPr>
          <a:xfrm>
            <a:off x="457200" y="3657600"/>
            <a:ext cx="8229600" cy="2743200"/>
          </a:xfrm>
          <a:prstGeom prst="rect">
            <a:avLst/>
          </a:prstGeom>
        </p:spPr>
      </p:pic>
      <p:pic>
        <p:nvPicPr>
          <p:cNvPr id="12" name="Picture 11"/>
          <p:cNvPicPr/>
          <p:nvPr/>
        </p:nvPicPr>
        <p:blipFill>
          <a:blip r:embed="rId7" cstate="print">
            <a:extLst>
              <a:ext uri="{28A0092B-C50C-407E-A947-70E740481C1C}">
                <a14:useLocalDpi xmlns:a14="http://schemas.microsoft.com/office/drawing/2010/main" val="0"/>
              </a:ext>
            </a:extLst>
          </a:blip>
          <a:stretch>
            <a:fillRect/>
          </a:stretch>
        </p:blipFill>
        <p:spPr>
          <a:xfrm>
            <a:off x="457200" y="3657600"/>
            <a:ext cx="8229600" cy="2743200"/>
          </a:xfrm>
          <a:prstGeom prst="rect">
            <a:avLst/>
          </a:prstGeom>
        </p:spPr>
      </p:pic>
      <p:pic>
        <p:nvPicPr>
          <p:cNvPr id="13" name="Picture 12"/>
          <p:cNvPicPr/>
          <p:nvPr/>
        </p:nvPicPr>
        <p:blipFill>
          <a:blip r:embed="rId8" cstate="print">
            <a:extLst>
              <a:ext uri="{28A0092B-C50C-407E-A947-70E740481C1C}">
                <a14:useLocalDpi xmlns:a14="http://schemas.microsoft.com/office/drawing/2010/main" val="0"/>
              </a:ext>
            </a:extLst>
          </a:blip>
          <a:stretch>
            <a:fillRect/>
          </a:stretch>
        </p:blipFill>
        <p:spPr>
          <a:xfrm>
            <a:off x="457200" y="3657600"/>
            <a:ext cx="8229600" cy="2743200"/>
          </a:xfrm>
          <a:prstGeom prst="rect">
            <a:avLst/>
          </a:prstGeom>
        </p:spPr>
      </p:pic>
      <p:sp>
        <p:nvSpPr>
          <p:cNvPr id="14" name="Text Box 9"/>
          <p:cNvSpPr txBox="1">
            <a:spLocks noChangeArrowheads="1"/>
          </p:cNvSpPr>
          <p:nvPr/>
        </p:nvSpPr>
        <p:spPr bwMode="auto">
          <a:xfrm>
            <a:off x="584200" y="646330"/>
            <a:ext cx="7835900" cy="2323713"/>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dirty="0"/>
              <a:t> </a:t>
            </a:r>
            <a:r>
              <a:rPr lang="en-US" sz="2800" dirty="0" smtClean="0"/>
              <a:t>We require the ability to simulate a 1-D shock without knowing the post-shock conditions </a:t>
            </a:r>
            <a:r>
              <a:rPr lang="en-US" sz="2800" i="1" dirty="0" smtClean="0"/>
              <a:t>a priori</a:t>
            </a:r>
            <a:r>
              <a:rPr lang="en-US" sz="2800" dirty="0" smtClean="0"/>
              <a:t>.</a:t>
            </a:r>
          </a:p>
          <a:p>
            <a:pPr eaLnBrk="0" hangingPunct="0">
              <a:buFontTx/>
              <a:buChar char="•"/>
            </a:pPr>
            <a:r>
              <a:rPr lang="en-US" sz="2800" dirty="0"/>
              <a:t> </a:t>
            </a:r>
            <a:r>
              <a:rPr lang="en-US" sz="2800" dirty="0" smtClean="0"/>
              <a:t>To this end, we simulate an unsteady 1-D shock, and make use of a sampling region which moves with the shock.</a:t>
            </a:r>
          </a:p>
        </p:txBody>
      </p:sp>
    </p:spTree>
    <p:extLst>
      <p:ext uri="{BB962C8B-B14F-4D97-AF65-F5344CB8AC3E}">
        <p14:creationId xmlns:p14="http://schemas.microsoft.com/office/powerpoint/2010/main" val="135030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1200329"/>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Parameters, Prior Distributions, and </a:t>
            </a:r>
            <a:r>
              <a:rPr lang="en-US" sz="3600" b="1" dirty="0" err="1" smtClean="0">
                <a:latin typeface="Times New Roman" pitchFamily="18" charset="0"/>
                <a:ea typeface="Tahoma" pitchFamily="34" charset="0"/>
                <a:cs typeface="Times New Roman" pitchFamily="18" charset="0"/>
              </a:rPr>
              <a:t>QoI</a:t>
            </a:r>
            <a:r>
              <a:rPr lang="en-US" sz="3600" b="1" dirty="0" smtClean="0">
                <a:latin typeface="Times New Roman" pitchFamily="18" charset="0"/>
                <a:ea typeface="Tahoma" pitchFamily="34" charset="0"/>
                <a:cs typeface="Times New Roman" pitchFamily="18" charset="0"/>
              </a:rPr>
              <a:t> for the 1-D Shock Sensitivity Analysis</a:t>
            </a:r>
            <a:endParaRPr lang="en-US" sz="3600" b="1" dirty="0">
              <a:latin typeface="Times New Roman" pitchFamily="18" charset="0"/>
              <a:ea typeface="Tahoma" pitchFamily="34" charset="0"/>
              <a:cs typeface="Times New Roman" pitchFamily="18" charset="0"/>
            </a:endParaRPr>
          </a:p>
        </p:txBody>
      </p:sp>
      <p:sp>
        <p:nvSpPr>
          <p:cNvPr id="7" name="Text Box 9"/>
          <p:cNvSpPr txBox="1">
            <a:spLocks noChangeArrowheads="1"/>
          </p:cNvSpPr>
          <p:nvPr/>
        </p:nvSpPr>
        <p:spPr bwMode="auto">
          <a:xfrm>
            <a:off x="584200" y="1808186"/>
            <a:ext cx="7835900" cy="4909036"/>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dirty="0"/>
              <a:t> </a:t>
            </a:r>
            <a:r>
              <a:rPr lang="en-US" sz="2800" dirty="0" smtClean="0"/>
              <a:t>Based on the results of the 0-D relaxation sensitivity analysis, we choose to check sensitivities for only the 17 reaction rate parameters.</a:t>
            </a:r>
          </a:p>
          <a:p>
            <a:pPr eaLnBrk="0" hangingPunct="0"/>
            <a:endParaRPr lang="en-US" sz="2800" dirty="0" smtClean="0"/>
          </a:p>
          <a:p>
            <a:pPr eaLnBrk="0" hangingPunct="0">
              <a:buFontTx/>
              <a:buChar char="•"/>
            </a:pPr>
            <a:r>
              <a:rPr lang="en-US" sz="2800" dirty="0"/>
              <a:t> </a:t>
            </a:r>
            <a:r>
              <a:rPr lang="en-US" sz="2800" dirty="0" smtClean="0"/>
              <a:t>The prior distributions for those 17 parameters in the 1-D shock sensitivity analysis are the same as the prior distributions which were used previously for the 0-D relaxation sensitivity analysis.</a:t>
            </a:r>
          </a:p>
          <a:p>
            <a:pPr eaLnBrk="0" hangingPunct="0"/>
            <a:endParaRPr lang="en-US" sz="2800" dirty="0"/>
          </a:p>
          <a:p>
            <a:pPr eaLnBrk="0" hangingPunct="0">
              <a:buFontTx/>
              <a:buChar char="•"/>
            </a:pPr>
            <a:r>
              <a:rPr lang="en-US" sz="2800" dirty="0" smtClean="0"/>
              <a:t> We once again choose the NO density profile as our vector </a:t>
            </a:r>
            <a:r>
              <a:rPr lang="en-US" sz="2800" dirty="0" err="1" smtClean="0"/>
              <a:t>QoI</a:t>
            </a:r>
            <a:r>
              <a:rPr lang="en-US" sz="2800" dirty="0" smtClean="0"/>
              <a:t> in this sensitivity analysis.</a:t>
            </a:r>
          </a:p>
        </p:txBody>
      </p:sp>
    </p:spTree>
    <p:extLst>
      <p:ext uri="{BB962C8B-B14F-4D97-AF65-F5344CB8AC3E}">
        <p14:creationId xmlns:p14="http://schemas.microsoft.com/office/powerpoint/2010/main" val="33217260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1200329"/>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1-D Shock Sensitivity Analysis: Sampling the Parameter Space</a:t>
            </a:r>
            <a:endParaRPr lang="en-US" sz="3600" b="1" dirty="0">
              <a:latin typeface="Times New Roman" pitchFamily="18" charset="0"/>
              <a:ea typeface="Tahoma" pitchFamily="34" charset="0"/>
              <a:cs typeface="Times New Roman" pitchFamily="18" charset="0"/>
            </a:endParaRPr>
          </a:p>
        </p:txBody>
      </p:sp>
      <p:sp>
        <p:nvSpPr>
          <p:cNvPr id="7" name="Text Box 9"/>
          <p:cNvSpPr txBox="1">
            <a:spLocks noChangeArrowheads="1"/>
          </p:cNvSpPr>
          <p:nvPr/>
        </p:nvSpPr>
        <p:spPr bwMode="auto">
          <a:xfrm>
            <a:off x="584200" y="1808186"/>
            <a:ext cx="7835900" cy="4478149"/>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dirty="0" smtClean="0"/>
              <a:t> Simulations were run for a total of 5,600 sample points in parameter space </a:t>
            </a:r>
          </a:p>
          <a:p>
            <a:pPr eaLnBrk="0" hangingPunct="0"/>
            <a:endParaRPr lang="en-US" sz="2800" dirty="0" smtClean="0"/>
          </a:p>
          <a:p>
            <a:pPr eaLnBrk="0" hangingPunct="0">
              <a:buFontTx/>
              <a:buChar char="•"/>
            </a:pPr>
            <a:r>
              <a:rPr lang="en-US" sz="2800" dirty="0"/>
              <a:t> This set of 5600 runs of the DSMC code </a:t>
            </a:r>
            <a:r>
              <a:rPr lang="en-US" sz="2800" dirty="0" smtClean="0"/>
              <a:t>took </a:t>
            </a:r>
            <a:r>
              <a:rPr lang="en-US" sz="2800" dirty="0"/>
              <a:t>over 112 hours on 4096 processors (each individual DSMC simulation was performed on 128 processors, and the runs were done simultaneously in multiple sets), for a total of ~450,000 CPU hours</a:t>
            </a:r>
            <a:r>
              <a:rPr lang="en-US" sz="2800" dirty="0" smtClean="0"/>
              <a:t>.  (Remember that for the 0-D relaxation sensitivity analysis it took ~100,000 CPU hours to do 20,000 simulations).</a:t>
            </a:r>
          </a:p>
        </p:txBody>
      </p:sp>
    </p:spTree>
    <p:extLst>
      <p:ext uri="{BB962C8B-B14F-4D97-AF65-F5344CB8AC3E}">
        <p14:creationId xmlns:p14="http://schemas.microsoft.com/office/powerpoint/2010/main" val="1825026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
            <a:ext cx="91440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Results:  Nominal Parameter Values</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371600" y="1280160"/>
            <a:ext cx="6400800" cy="5486400"/>
          </a:xfrm>
          <a:prstGeom prst="rect">
            <a:avLst/>
          </a:prstGeom>
          <a:ln>
            <a:noFill/>
          </a:ln>
          <a:extLst>
            <a:ext uri="{53640926-AAD7-44D8-BBD7-CCE9431645EC}">
              <a14:shadowObscured xmlns:a14="http://schemas.microsoft.com/office/drawing/2010/main"/>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486204" y="1280160"/>
            <a:ext cx="6171592" cy="5486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835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Overall Sensitivities</a:t>
            </a:r>
            <a:endParaRPr lang="en-US" sz="3600" b="1" dirty="0">
              <a:latin typeface="Times New Roman" pitchFamily="18" charset="0"/>
              <a:ea typeface="Tahoma" pitchFamily="34"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509520"/>
            <a:ext cx="7315200" cy="4348480"/>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1100061" y="867171"/>
                <a:ext cx="6486199" cy="8201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𝑶𝒗𝒆𝒓𝒂𝒍𝒍</m:t>
                      </m:r>
                      <m:r>
                        <a:rPr lang="en-US" b="1" i="1" smtClean="0">
                          <a:latin typeface="Cambria Math"/>
                        </a:rPr>
                        <m:t> </m:t>
                      </m:r>
                      <m:r>
                        <a:rPr lang="en-US" b="1" i="1" smtClean="0">
                          <a:latin typeface="Cambria Math"/>
                        </a:rPr>
                        <m:t>𝑺𝒆𝒏𝒔𝒊𝒕𝒊𝒗𝒊𝒕𝒚</m:t>
                      </m:r>
                      <m:r>
                        <a:rPr lang="en-US" b="1" i="1" smtClean="0">
                          <a:latin typeface="Cambria Math"/>
                        </a:rPr>
                        <m:t> (</m:t>
                      </m:r>
                      <m:r>
                        <a:rPr lang="en-US" b="1" i="1" smtClean="0">
                          <a:latin typeface="Cambria Math"/>
                        </a:rPr>
                        <m:t>𝒃𝒂𝒔𝒆𝒅</m:t>
                      </m:r>
                      <m:r>
                        <a:rPr lang="en-US" b="1" i="1" smtClean="0">
                          <a:latin typeface="Cambria Math"/>
                        </a:rPr>
                        <m:t> </m:t>
                      </m:r>
                      <m:r>
                        <a:rPr lang="en-US" b="1" i="1" smtClean="0">
                          <a:latin typeface="Cambria Math"/>
                        </a:rPr>
                        <m:t>𝒐𝒏</m:t>
                      </m:r>
                      <m:r>
                        <a:rPr lang="en-US" b="1" i="1" smtClean="0">
                          <a:latin typeface="Cambria Math"/>
                        </a:rPr>
                        <m:t> </m:t>
                      </m:r>
                      <m:sSup>
                        <m:sSupPr>
                          <m:ctrlPr>
                            <a:rPr lang="en-US" b="1" i="1" smtClean="0">
                              <a:latin typeface="Cambria Math"/>
                            </a:rPr>
                          </m:ctrlPr>
                        </m:sSupPr>
                        <m:e>
                          <m:r>
                            <a:rPr lang="en-US" b="1" i="1" smtClean="0">
                              <a:latin typeface="Cambria Math"/>
                            </a:rPr>
                            <m:t>𝒓</m:t>
                          </m:r>
                        </m:e>
                        <m:sup>
                          <m:r>
                            <a:rPr lang="en-US" b="1" i="1" smtClean="0">
                              <a:latin typeface="Cambria Math"/>
                            </a:rPr>
                            <m:t>𝟐</m:t>
                          </m:r>
                        </m:sup>
                      </m:sSup>
                      <m:r>
                        <a:rPr lang="en-US" b="1" i="1" smtClean="0">
                          <a:latin typeface="Cambria Math"/>
                        </a:rPr>
                        <m:t>)</m:t>
                      </m:r>
                      <m:r>
                        <a:rPr lang="en-US" b="1" i="1">
                          <a:latin typeface="Cambria Math"/>
                        </a:rPr>
                        <m:t>= </m:t>
                      </m:r>
                      <m:nary>
                        <m:naryPr>
                          <m:limLoc m:val="undOvr"/>
                          <m:ctrlPr>
                            <a:rPr lang="en-US" b="1" i="1" smtClean="0">
                              <a:latin typeface="Cambria Math"/>
                            </a:rPr>
                          </m:ctrlPr>
                        </m:naryPr>
                        <m:sub>
                          <m:r>
                            <a:rPr lang="en-US" b="1" i="1" smtClean="0">
                              <a:latin typeface="Cambria Math"/>
                            </a:rPr>
                            <m:t>𝒙</m:t>
                          </m:r>
                        </m:sub>
                        <m:sup>
                          <m:r>
                            <a:rPr lang="en-US" b="1" i="1">
                              <a:latin typeface="Cambria Math"/>
                            </a:rPr>
                            <m:t> </m:t>
                          </m:r>
                        </m:sup>
                        <m:e>
                          <m:sSub>
                            <m:sSubPr>
                              <m:ctrlPr>
                                <a:rPr lang="en-US" b="1" i="1">
                                  <a:latin typeface="Cambria Math"/>
                                </a:rPr>
                              </m:ctrlPr>
                            </m:sSubPr>
                            <m:e>
                              <m:r>
                                <a:rPr lang="en-US" b="1" i="1">
                                  <a:latin typeface="Cambria Math"/>
                                </a:rPr>
                                <m:t>𝒗𝒂𝒓</m:t>
                              </m:r>
                            </m:e>
                            <m:sub>
                              <m:r>
                                <a:rPr lang="en-US" b="1" i="1">
                                  <a:latin typeface="Cambria Math"/>
                                </a:rPr>
                                <m:t>𝑸𝒐𝑰</m:t>
                              </m:r>
                            </m:sub>
                          </m:sSub>
                          <m:d>
                            <m:dPr>
                              <m:ctrlPr>
                                <a:rPr lang="en-US" b="1" i="1">
                                  <a:latin typeface="Cambria Math"/>
                                </a:rPr>
                              </m:ctrlPr>
                            </m:dPr>
                            <m:e>
                              <m:r>
                                <a:rPr lang="en-US" b="1" i="1" smtClean="0">
                                  <a:latin typeface="Cambria Math"/>
                                </a:rPr>
                                <m:t>𝒙</m:t>
                              </m:r>
                            </m:e>
                          </m:d>
                          <m:sSup>
                            <m:sSupPr>
                              <m:ctrlPr>
                                <a:rPr lang="en-US" b="1" i="1" smtClean="0">
                                  <a:latin typeface="Cambria Math"/>
                                </a:rPr>
                              </m:ctrlPr>
                            </m:sSupPr>
                            <m:e>
                              <m:r>
                                <a:rPr lang="en-US" b="1" i="1">
                                  <a:latin typeface="Cambria Math"/>
                                </a:rPr>
                                <m:t>𝒓</m:t>
                              </m:r>
                            </m:e>
                            <m:sup>
                              <m:r>
                                <a:rPr lang="en-US" b="1" i="1">
                                  <a:latin typeface="Cambria Math"/>
                                </a:rPr>
                                <m:t>𝟐</m:t>
                              </m:r>
                            </m:sup>
                          </m:sSup>
                          <m:d>
                            <m:dPr>
                              <m:ctrlPr>
                                <a:rPr lang="en-US" b="1" i="1">
                                  <a:latin typeface="Cambria Math"/>
                                </a:rPr>
                              </m:ctrlPr>
                            </m:dPr>
                            <m:e>
                              <m:r>
                                <a:rPr lang="en-US" b="1" i="1" smtClean="0">
                                  <a:latin typeface="Cambria Math"/>
                                </a:rPr>
                                <m:t>𝒙</m:t>
                              </m:r>
                            </m:e>
                          </m:d>
                          <m:r>
                            <a:rPr lang="en-US" b="1" i="1">
                              <a:latin typeface="Cambria Math"/>
                            </a:rPr>
                            <m:t>𝒅</m:t>
                          </m:r>
                          <m:r>
                            <a:rPr lang="en-US" b="1" i="1" smtClean="0">
                              <a:latin typeface="Cambria Math"/>
                            </a:rPr>
                            <m:t>𝒙</m:t>
                          </m:r>
                        </m:e>
                      </m:nary>
                    </m:oMath>
                  </m:oMathPara>
                </a14:m>
                <a:endParaRPr lang="en-US" b="1" dirty="0"/>
              </a:p>
            </p:txBody>
          </p:sp>
        </mc:Choice>
        <mc:Fallback xmlns="">
          <p:sp>
            <p:nvSpPr>
              <p:cNvPr id="6" name="Rectangle 5"/>
              <p:cNvSpPr>
                <a:spLocks noRot="1" noChangeAspect="1" noMove="1" noResize="1" noEditPoints="1" noAdjustHandles="1" noChangeArrowheads="1" noChangeShapeType="1" noTextEdit="1"/>
              </p:cNvSpPr>
              <p:nvPr/>
            </p:nvSpPr>
            <p:spPr>
              <a:xfrm>
                <a:off x="1100061" y="867171"/>
                <a:ext cx="6486199" cy="82016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00062" y="1611067"/>
                <a:ext cx="6640216" cy="8201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𝑶𝒗𝒆𝒓𝒂𝒍𝒍</m:t>
                      </m:r>
                      <m:r>
                        <a:rPr lang="en-US" b="1" i="1" smtClean="0">
                          <a:latin typeface="Cambria Math"/>
                        </a:rPr>
                        <m:t> </m:t>
                      </m:r>
                      <m:r>
                        <a:rPr lang="en-US" b="1" i="1" smtClean="0">
                          <a:latin typeface="Cambria Math"/>
                        </a:rPr>
                        <m:t>𝑺𝒆𝒏𝒔𝒊𝒕𝒊𝒗𝒊𝒕𝒚</m:t>
                      </m:r>
                      <m:r>
                        <a:rPr lang="en-US" b="1" i="1" smtClean="0">
                          <a:latin typeface="Cambria Math"/>
                        </a:rPr>
                        <m:t> (</m:t>
                      </m:r>
                      <m:r>
                        <a:rPr lang="en-US" b="1" i="1" smtClean="0">
                          <a:latin typeface="Cambria Math"/>
                        </a:rPr>
                        <m:t>𝒃𝒂𝒔𝒆𝒅</m:t>
                      </m:r>
                      <m:r>
                        <a:rPr lang="en-US" b="1" i="1" smtClean="0">
                          <a:latin typeface="Cambria Math"/>
                        </a:rPr>
                        <m:t> </m:t>
                      </m:r>
                      <m:r>
                        <a:rPr lang="en-US" b="1" i="1" smtClean="0">
                          <a:latin typeface="Cambria Math"/>
                        </a:rPr>
                        <m:t>𝒐𝒏</m:t>
                      </m:r>
                      <m:r>
                        <a:rPr lang="en-US" b="1" i="1" smtClean="0">
                          <a:latin typeface="Cambria Math"/>
                        </a:rPr>
                        <m:t> </m:t>
                      </m:r>
                      <m:r>
                        <a:rPr lang="en-US" b="1" i="1" smtClean="0">
                          <a:latin typeface="Cambria Math"/>
                        </a:rPr>
                        <m:t>𝑴𝑰</m:t>
                      </m:r>
                      <m:r>
                        <a:rPr lang="en-US" b="1" i="1" smtClean="0">
                          <a:latin typeface="Cambria Math"/>
                        </a:rPr>
                        <m:t>)= </m:t>
                      </m:r>
                      <m:nary>
                        <m:naryPr>
                          <m:limLoc m:val="undOvr"/>
                          <m:ctrlPr>
                            <a:rPr lang="en-US" b="1" i="1">
                              <a:latin typeface="Cambria Math"/>
                            </a:rPr>
                          </m:ctrlPr>
                        </m:naryPr>
                        <m:sub>
                          <m:r>
                            <m:rPr>
                              <m:brk/>
                            </m:rPr>
                            <a:rPr lang="en-US" b="1" i="1" smtClean="0">
                              <a:latin typeface="Cambria Math"/>
                            </a:rPr>
                            <m:t>𝒙</m:t>
                          </m:r>
                        </m:sub>
                        <m:sup>
                          <m:r>
                            <a:rPr lang="en-US" b="1" i="1">
                              <a:latin typeface="Cambria Math"/>
                            </a:rPr>
                            <m:t> </m:t>
                          </m:r>
                        </m:sup>
                        <m:e>
                          <m:sSub>
                            <m:sSubPr>
                              <m:ctrlPr>
                                <a:rPr lang="en-US" b="1" i="1">
                                  <a:latin typeface="Cambria Math"/>
                                </a:rPr>
                              </m:ctrlPr>
                            </m:sSubPr>
                            <m:e>
                              <m:r>
                                <a:rPr lang="en-US" b="1" i="1">
                                  <a:latin typeface="Cambria Math"/>
                                </a:rPr>
                                <m:t>𝒗𝒂𝒓</m:t>
                              </m:r>
                            </m:e>
                            <m:sub>
                              <m:r>
                                <a:rPr lang="en-US" b="1" i="1">
                                  <a:latin typeface="Cambria Math"/>
                                </a:rPr>
                                <m:t>𝑸𝒐𝑰</m:t>
                              </m:r>
                            </m:sub>
                          </m:sSub>
                          <m:d>
                            <m:dPr>
                              <m:ctrlPr>
                                <a:rPr lang="en-US" b="1" i="1" smtClean="0">
                                  <a:latin typeface="Cambria Math"/>
                                </a:rPr>
                              </m:ctrlPr>
                            </m:dPr>
                            <m:e>
                              <m:r>
                                <a:rPr lang="en-US" b="1" i="1" smtClean="0">
                                  <a:latin typeface="Cambria Math"/>
                                </a:rPr>
                                <m:t>𝒙</m:t>
                              </m:r>
                            </m:e>
                          </m:d>
                          <m:r>
                            <a:rPr lang="en-US" b="1" i="1" smtClean="0">
                              <a:latin typeface="Cambria Math"/>
                            </a:rPr>
                            <m:t>𝑴𝑰</m:t>
                          </m:r>
                          <m:d>
                            <m:dPr>
                              <m:ctrlPr>
                                <a:rPr lang="en-US" b="1" i="1">
                                  <a:latin typeface="Cambria Math"/>
                                </a:rPr>
                              </m:ctrlPr>
                            </m:dPr>
                            <m:e>
                              <m:r>
                                <a:rPr lang="en-US" b="1" i="1" smtClean="0">
                                  <a:latin typeface="Cambria Math"/>
                                </a:rPr>
                                <m:t>𝒙</m:t>
                              </m:r>
                            </m:e>
                          </m:d>
                          <m:r>
                            <a:rPr lang="en-US" b="1" i="1">
                              <a:latin typeface="Cambria Math"/>
                            </a:rPr>
                            <m:t>𝒅</m:t>
                          </m:r>
                          <m:r>
                            <a:rPr lang="en-US" b="1" i="1" smtClean="0">
                              <a:latin typeface="Cambria Math"/>
                            </a:rPr>
                            <m:t>𝒙</m:t>
                          </m:r>
                        </m:e>
                      </m:nary>
                    </m:oMath>
                  </m:oMathPara>
                </a14:m>
                <a:endParaRPr lang="en-US" b="1" dirty="0"/>
              </a:p>
            </p:txBody>
          </p:sp>
        </mc:Choice>
        <mc:Fallback xmlns="">
          <p:sp>
            <p:nvSpPr>
              <p:cNvPr id="7" name="Rectangle 6"/>
              <p:cNvSpPr>
                <a:spLocks noRot="1" noChangeAspect="1" noMove="1" noResize="1" noEditPoints="1" noAdjustHandles="1" noChangeArrowheads="1" noChangeShapeType="1" noTextEdit="1"/>
              </p:cNvSpPr>
              <p:nvPr/>
            </p:nvSpPr>
            <p:spPr>
              <a:xfrm>
                <a:off x="1100062" y="1611067"/>
                <a:ext cx="6640216" cy="820161"/>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23086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
            <a:ext cx="91440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Synthetic Data Calibrations</a:t>
            </a:r>
            <a:endParaRPr lang="en-US" sz="3600" b="1" dirty="0">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sp>
        <p:nvSpPr>
          <p:cNvPr id="5" name="Text Box 9"/>
          <p:cNvSpPr txBox="1">
            <a:spLocks noChangeArrowheads="1"/>
          </p:cNvSpPr>
          <p:nvPr/>
        </p:nvSpPr>
        <p:spPr bwMode="auto">
          <a:xfrm>
            <a:off x="584200" y="646330"/>
            <a:ext cx="7835900" cy="4909036"/>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dirty="0" smtClean="0"/>
              <a:t> During the calibration process simulations must be run in sequence, and this makes calibrations for the 1-D shock very time consuming.</a:t>
            </a:r>
            <a:r>
              <a:rPr lang="en-US" sz="2800" dirty="0"/>
              <a:t> </a:t>
            </a:r>
            <a:r>
              <a:rPr lang="en-US" sz="2800" dirty="0" smtClean="0"/>
              <a:t> For this reason, the </a:t>
            </a:r>
            <a:r>
              <a:rPr lang="en-US" sz="2800" dirty="0"/>
              <a:t>0-D relaxation </a:t>
            </a:r>
            <a:r>
              <a:rPr lang="en-US" sz="2800" dirty="0" smtClean="0"/>
              <a:t>scenario was </a:t>
            </a:r>
            <a:r>
              <a:rPr lang="en-US" sz="2800" dirty="0"/>
              <a:t>used for the synthetic data calibrations.</a:t>
            </a:r>
          </a:p>
          <a:p>
            <a:pPr eaLnBrk="0" hangingPunct="0">
              <a:buFontTx/>
              <a:buChar char="•"/>
            </a:pPr>
            <a:endParaRPr lang="en-US" sz="2800" dirty="0" smtClean="0"/>
          </a:p>
          <a:p>
            <a:pPr eaLnBrk="0" hangingPunct="0">
              <a:buFontTx/>
              <a:buChar char="•"/>
            </a:pPr>
            <a:r>
              <a:rPr lang="en-US" sz="2800" dirty="0"/>
              <a:t> </a:t>
            </a:r>
            <a:r>
              <a:rPr lang="en-US" sz="2800" dirty="0" smtClean="0"/>
              <a:t>The purpose of a synthetic data calibration is not to provide information about the parameters.  The goal is to demonstrate that the inverse problem is solvable, meaning that we can meaningfully calibrate a set of parameters based on a set or sets of data.</a:t>
            </a:r>
            <a:endParaRPr lang="en-US" sz="2800" dirty="0"/>
          </a:p>
        </p:txBody>
      </p:sp>
    </p:spTree>
    <p:extLst>
      <p:ext uri="{BB962C8B-B14F-4D97-AF65-F5344CB8AC3E}">
        <p14:creationId xmlns:p14="http://schemas.microsoft.com/office/powerpoint/2010/main" val="28378760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371600" y="1170591"/>
            <a:ext cx="6400800" cy="569016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0" y="-1"/>
            <a:ext cx="9144000" cy="615553"/>
          </a:xfrm>
          <a:prstGeom prst="rect">
            <a:avLst/>
          </a:prstGeom>
          <a:noFill/>
        </p:spPr>
        <p:txBody>
          <a:bodyPr wrap="square" lIns="0" rIns="0" rtlCol="0">
            <a:spAutoFit/>
          </a:bodyPr>
          <a:lstStyle/>
          <a:p>
            <a:pPr algn="ctr"/>
            <a:r>
              <a:rPr lang="en-US" sz="3400" b="1" dirty="0" smtClean="0">
                <a:latin typeface="Times New Roman" pitchFamily="18" charset="0"/>
                <a:ea typeface="Tahoma" pitchFamily="34" charset="0"/>
                <a:cs typeface="Times New Roman" pitchFamily="18" charset="0"/>
              </a:rPr>
              <a:t>Synthetic Data - Example</a:t>
            </a:r>
            <a:endParaRPr lang="en-US" sz="3400" b="1" dirty="0">
              <a:latin typeface="Times New Roman" pitchFamily="18" charset="0"/>
              <a:ea typeface="Tahoma" pitchFamily="34" charset="0"/>
              <a:cs typeface="Times New Roman" pitchFamily="18" charset="0"/>
            </a:endParaRPr>
          </a:p>
        </p:txBody>
      </p:sp>
      <p:sp>
        <p:nvSpPr>
          <p:cNvPr id="7" name="Text Box 9"/>
          <p:cNvSpPr txBox="1">
            <a:spLocks noChangeArrowheads="1"/>
          </p:cNvSpPr>
          <p:nvPr/>
        </p:nvSpPr>
        <p:spPr bwMode="auto">
          <a:xfrm>
            <a:off x="584200" y="702810"/>
            <a:ext cx="8559800" cy="600164"/>
          </a:xfrm>
          <a:prstGeom prst="rect">
            <a:avLst/>
          </a:prstGeom>
          <a:noFill/>
          <a:ln w="9525">
            <a:noFill/>
            <a:miter lim="800000"/>
            <a:headEnd/>
            <a:tailEnd/>
          </a:ln>
        </p:spPr>
        <p:txBody>
          <a:bodyPr wrap="square">
            <a:spAutoFit/>
          </a:bodyPr>
          <a:lstStyle/>
          <a:p>
            <a:pPr eaLnBrk="0" hangingPunct="0">
              <a:lnSpc>
                <a:spcPct val="25000"/>
              </a:lnSpc>
            </a:pPr>
            <a:endParaRPr lang="en-US" sz="2000" dirty="0" smtClean="0"/>
          </a:p>
          <a:p>
            <a:pPr eaLnBrk="0" hangingPunct="0">
              <a:buFontTx/>
              <a:buChar char="•"/>
            </a:pPr>
            <a:r>
              <a:rPr lang="en-US" sz="2800" dirty="0" smtClean="0"/>
              <a:t> We use the </a:t>
            </a:r>
            <a:r>
              <a:rPr lang="el-GR" sz="2800" dirty="0" smtClean="0"/>
              <a:t>ρ</a:t>
            </a:r>
            <a:r>
              <a:rPr lang="en-US" sz="2800" baseline="-25000" dirty="0" smtClean="0"/>
              <a:t>NO</a:t>
            </a:r>
            <a:r>
              <a:rPr lang="en-US" sz="2800" dirty="0" smtClean="0"/>
              <a:t> vs. time profile as our synthetic data.</a:t>
            </a:r>
          </a:p>
        </p:txBody>
      </p:sp>
    </p:spTree>
    <p:extLst>
      <p:ext uri="{BB962C8B-B14F-4D97-AF65-F5344CB8AC3E}">
        <p14:creationId xmlns:p14="http://schemas.microsoft.com/office/powerpoint/2010/main" val="1366850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Motivation – DSMC Parameters</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7823200" cy="4216539"/>
          </a:xfrm>
          <a:prstGeom prst="rect">
            <a:avLst/>
          </a:prstGeom>
          <a:noFill/>
          <a:ln w="9525">
            <a:noFill/>
            <a:miter lim="800000"/>
            <a:headEnd/>
            <a:tailEnd/>
          </a:ln>
        </p:spPr>
        <p:txBody>
          <a:bodyPr wrap="square">
            <a:spAutoFit/>
          </a:bodyPr>
          <a:lstStyle/>
          <a:p>
            <a:pPr eaLnBrk="0" hangingPunct="0">
              <a:buFontTx/>
              <a:buChar char="•"/>
            </a:pPr>
            <a:r>
              <a:rPr lang="en-US" sz="2800" dirty="0" smtClean="0">
                <a:cs typeface="Times New Roman" pitchFamily="18" charset="0"/>
              </a:rPr>
              <a:t> The DSMC model includes many parameters related to gas dynamics at the molecular level, such as: </a:t>
            </a:r>
          </a:p>
          <a:p>
            <a:pPr lvl="1" eaLnBrk="0" hangingPunct="0">
              <a:buFont typeface="Wingdings" pitchFamily="2" charset="2"/>
              <a:buChar char="§"/>
            </a:pPr>
            <a:r>
              <a:rPr lang="en-US" sz="2800" dirty="0" smtClean="0">
                <a:solidFill>
                  <a:srgbClr val="FF0000"/>
                </a:solidFill>
                <a:cs typeface="Times New Roman" pitchFamily="18" charset="0"/>
              </a:rPr>
              <a:t> </a:t>
            </a:r>
            <a:r>
              <a:rPr lang="en-US" sz="2600" dirty="0" smtClean="0">
                <a:solidFill>
                  <a:srgbClr val="FF0000"/>
                </a:solidFill>
                <a:cs typeface="Times New Roman" pitchFamily="18" charset="0"/>
              </a:rPr>
              <a:t>Elastic collision cross-sections.</a:t>
            </a:r>
          </a:p>
          <a:p>
            <a:pPr lvl="1" eaLnBrk="0" hangingPunct="0">
              <a:buFont typeface="Wingdings" pitchFamily="2" charset="2"/>
              <a:buChar char="§"/>
            </a:pPr>
            <a:r>
              <a:rPr lang="en-US" sz="2600" dirty="0" smtClean="0">
                <a:solidFill>
                  <a:srgbClr val="FF0000"/>
                </a:solidFill>
                <a:cs typeface="Times New Roman" pitchFamily="18" charset="0"/>
              </a:rPr>
              <a:t> Vibrational and rotational excitation probabilities.</a:t>
            </a:r>
          </a:p>
          <a:p>
            <a:pPr lvl="1" eaLnBrk="0" hangingPunct="0">
              <a:buFont typeface="Wingdings" pitchFamily="2" charset="2"/>
              <a:buChar char="§"/>
            </a:pPr>
            <a:r>
              <a:rPr lang="en-US" sz="2600" dirty="0" smtClean="0">
                <a:solidFill>
                  <a:srgbClr val="FF0000"/>
                </a:solidFill>
                <a:cs typeface="Times New Roman" pitchFamily="18" charset="0"/>
              </a:rPr>
              <a:t> Reaction cross-sections.</a:t>
            </a:r>
          </a:p>
          <a:p>
            <a:pPr lvl="1" eaLnBrk="0" hangingPunct="0">
              <a:buFont typeface="Wingdings" pitchFamily="2" charset="2"/>
              <a:buChar char="§"/>
            </a:pPr>
            <a:r>
              <a:rPr lang="en-US" sz="2600" dirty="0" smtClean="0">
                <a:cs typeface="Times New Roman" pitchFamily="18" charset="0"/>
              </a:rPr>
              <a:t> Sticking coefficients and catalytic efficiencies for gas-surface interactions.</a:t>
            </a:r>
          </a:p>
          <a:p>
            <a:pPr lvl="1" eaLnBrk="0" hangingPunct="0">
              <a:buFont typeface="Wingdings" pitchFamily="2" charset="2"/>
              <a:buChar char="§"/>
            </a:pPr>
            <a:r>
              <a:rPr lang="en-US" sz="2600" dirty="0" smtClean="0">
                <a:cs typeface="Times New Roman" pitchFamily="18" charset="0"/>
              </a:rPr>
              <a:t> …etc.</a:t>
            </a:r>
          </a:p>
          <a:p>
            <a:pPr eaLnBrk="0" hangingPunct="0">
              <a:buFontTx/>
              <a:buChar char="•"/>
            </a:pPr>
            <a:endParaRPr lang="en-US" sz="2600" dirty="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600200" y="457200"/>
            <a:ext cx="5943600" cy="5283720"/>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600200" y="457200"/>
            <a:ext cx="5943600" cy="528372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8" name="Rectangle 7"/>
              <p:cNvSpPr/>
              <p:nvPr/>
            </p:nvSpPr>
            <p:spPr>
              <a:xfrm>
                <a:off x="1" y="5778602"/>
                <a:ext cx="9144000" cy="10705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rPr>
                        <m:t>𝒍𝒊𝒌𝒆𝒍𝒊𝒉𝒐𝒐𝒅</m:t>
                      </m:r>
                      <m:r>
                        <a:rPr lang="en-US" sz="2000" b="1" i="1">
                          <a:latin typeface="Cambria Math"/>
                        </a:rPr>
                        <m:t>=</m:t>
                      </m:r>
                      <m:r>
                        <a:rPr lang="en-US" sz="2000" b="1" i="1" smtClean="0">
                          <a:latin typeface="Cambria Math"/>
                        </a:rPr>
                        <m:t>𝑷</m:t>
                      </m:r>
                      <m:d>
                        <m:dPr>
                          <m:ctrlPr>
                            <a:rPr lang="en-US" sz="2000" b="1" i="1" smtClean="0">
                              <a:latin typeface="Cambria Math"/>
                            </a:rPr>
                          </m:ctrlPr>
                        </m:dPr>
                        <m:e>
                          <m:r>
                            <a:rPr lang="en-US" sz="2000" b="1" i="1" smtClean="0">
                              <a:latin typeface="Cambria Math"/>
                            </a:rPr>
                            <m:t>𝑫</m:t>
                          </m:r>
                        </m:e>
                        <m:e>
                          <m:r>
                            <a:rPr lang="en-US" sz="2000" b="1" i="1" smtClean="0">
                              <a:latin typeface="Cambria Math"/>
                              <a:ea typeface="Cambria Math"/>
                            </a:rPr>
                            <m:t>𝜽</m:t>
                          </m:r>
                        </m:e>
                      </m:d>
                      <m:r>
                        <a:rPr lang="en-US" sz="2000" b="1" i="1" smtClean="0">
                          <a:latin typeface="Cambria Math"/>
                          <a:ea typeface="Cambria Math"/>
                        </a:rPr>
                        <m:t>=</m:t>
                      </m:r>
                      <m:f>
                        <m:fPr>
                          <m:ctrlPr>
                            <a:rPr lang="en-US" sz="2000" b="1" i="1">
                              <a:latin typeface="Cambria Math"/>
                            </a:rPr>
                          </m:ctrlPr>
                        </m:fPr>
                        <m:num>
                          <m:r>
                            <a:rPr lang="en-US" sz="2000" b="1" i="1">
                              <a:latin typeface="Cambria Math"/>
                            </a:rPr>
                            <m:t>𝟏</m:t>
                          </m:r>
                        </m:num>
                        <m:den>
                          <m:sSup>
                            <m:sSupPr>
                              <m:ctrlPr>
                                <a:rPr lang="en-US" sz="2000" b="1" i="1">
                                  <a:latin typeface="Cambria Math"/>
                                </a:rPr>
                              </m:ctrlPr>
                            </m:sSupPr>
                            <m:e>
                              <m:r>
                                <a:rPr lang="en-US" sz="2000" b="1" i="1">
                                  <a:latin typeface="Cambria Math"/>
                                </a:rPr>
                                <m:t>(</m:t>
                              </m:r>
                              <m:r>
                                <a:rPr lang="en-US" sz="2000" b="1" i="1">
                                  <a:latin typeface="Cambria Math"/>
                                </a:rPr>
                                <m:t>𝟐</m:t>
                              </m:r>
                              <m:r>
                                <a:rPr lang="en-US" sz="2000" b="1" i="1">
                                  <a:latin typeface="Cambria Math"/>
                                </a:rPr>
                                <m:t>𝝅</m:t>
                              </m:r>
                              <m:sSup>
                                <m:sSupPr>
                                  <m:ctrlPr>
                                    <a:rPr lang="en-US" sz="2000" b="1" i="1">
                                      <a:latin typeface="Cambria Math"/>
                                    </a:rPr>
                                  </m:ctrlPr>
                                </m:sSupPr>
                                <m:e>
                                  <m:r>
                                    <a:rPr lang="en-US" sz="2000" b="1" i="1">
                                      <a:latin typeface="Cambria Math"/>
                                    </a:rPr>
                                    <m:t>𝝈</m:t>
                                  </m:r>
                                </m:e>
                                <m:sup>
                                  <m:r>
                                    <a:rPr lang="en-US" sz="2000" b="1" i="1">
                                      <a:latin typeface="Cambria Math"/>
                                    </a:rPr>
                                    <m:t>𝟐</m:t>
                                  </m:r>
                                </m:sup>
                              </m:sSup>
                              <m:r>
                                <a:rPr lang="en-US" sz="2000" b="1" i="1">
                                  <a:latin typeface="Cambria Math"/>
                                </a:rPr>
                                <m:t>)</m:t>
                              </m:r>
                            </m:e>
                            <m:sup>
                              <m:f>
                                <m:fPr>
                                  <m:ctrlPr>
                                    <a:rPr lang="en-US" sz="2000" b="1" i="1">
                                      <a:latin typeface="Cambria Math"/>
                                    </a:rPr>
                                  </m:ctrlPr>
                                </m:fPr>
                                <m:num>
                                  <m:sSub>
                                    <m:sSubPr>
                                      <m:ctrlPr>
                                        <a:rPr lang="en-US" sz="2000" b="1" i="1">
                                          <a:latin typeface="Cambria Math"/>
                                        </a:rPr>
                                      </m:ctrlPr>
                                    </m:sSubPr>
                                    <m:e>
                                      <m:r>
                                        <a:rPr lang="en-US" sz="2000" b="1" i="1">
                                          <a:latin typeface="Cambria Math"/>
                                        </a:rPr>
                                        <m:t>𝑵</m:t>
                                      </m:r>
                                    </m:e>
                                    <m:sub>
                                      <m:r>
                                        <a:rPr lang="en-US" sz="2000" b="1" i="1">
                                          <a:latin typeface="Cambria Math"/>
                                        </a:rPr>
                                        <m:t>𝒅</m:t>
                                      </m:r>
                                    </m:sub>
                                  </m:sSub>
                                </m:num>
                                <m:den>
                                  <m:r>
                                    <a:rPr lang="en-US" sz="2000" b="1" i="1">
                                      <a:latin typeface="Cambria Math"/>
                                    </a:rPr>
                                    <m:t>𝟐</m:t>
                                  </m:r>
                                </m:den>
                              </m:f>
                            </m:sup>
                          </m:sSup>
                        </m:den>
                      </m:f>
                      <m:r>
                        <a:rPr lang="en-US" sz="2000" b="1" i="1">
                          <a:latin typeface="Cambria Math"/>
                        </a:rPr>
                        <m:t>𝐞𝐱𝐩</m:t>
                      </m:r>
                      <m:d>
                        <m:dPr>
                          <m:begChr m:val="["/>
                          <m:endChr m:val="]"/>
                          <m:ctrlPr>
                            <a:rPr lang="en-US" sz="2000" b="1" i="1">
                              <a:latin typeface="Cambria Math"/>
                            </a:rPr>
                          </m:ctrlPr>
                        </m:dPr>
                        <m:e>
                          <m:r>
                            <a:rPr lang="en-US" sz="2000" b="1" i="1">
                              <a:latin typeface="Cambria Math"/>
                            </a:rPr>
                            <m:t>−</m:t>
                          </m:r>
                          <m:f>
                            <m:fPr>
                              <m:ctrlPr>
                                <a:rPr lang="en-US" sz="2000" b="1" i="1">
                                  <a:latin typeface="Cambria Math"/>
                                </a:rPr>
                              </m:ctrlPr>
                            </m:fPr>
                            <m:num>
                              <m:r>
                                <a:rPr lang="en-US" sz="2000" b="1" i="1">
                                  <a:latin typeface="Cambria Math"/>
                                </a:rPr>
                                <m:t>𝟏</m:t>
                              </m:r>
                            </m:num>
                            <m:den>
                              <m:r>
                                <a:rPr lang="en-US" sz="2000" b="1" i="1">
                                  <a:latin typeface="Cambria Math"/>
                                </a:rPr>
                                <m:t>𝟐</m:t>
                              </m:r>
                              <m:sSup>
                                <m:sSupPr>
                                  <m:ctrlPr>
                                    <a:rPr lang="en-US" sz="2000" b="1" i="1">
                                      <a:latin typeface="Cambria Math"/>
                                    </a:rPr>
                                  </m:ctrlPr>
                                </m:sSupPr>
                                <m:e>
                                  <m:r>
                                    <a:rPr lang="en-US" sz="2000" b="1" i="1">
                                      <a:latin typeface="Cambria Math"/>
                                    </a:rPr>
                                    <m:t>𝝈</m:t>
                                  </m:r>
                                </m:e>
                                <m:sup>
                                  <m:r>
                                    <a:rPr lang="en-US" sz="2000" b="1" i="1">
                                      <a:latin typeface="Cambria Math"/>
                                    </a:rPr>
                                    <m:t>𝟐</m:t>
                                  </m:r>
                                </m:sup>
                              </m:sSup>
                            </m:den>
                          </m:f>
                          <m:nary>
                            <m:naryPr>
                              <m:chr m:val="∑"/>
                              <m:limLoc m:val="undOvr"/>
                              <m:ctrlPr>
                                <a:rPr lang="en-US" sz="2000" b="1" i="1">
                                  <a:latin typeface="Cambria Math"/>
                                </a:rPr>
                              </m:ctrlPr>
                            </m:naryPr>
                            <m:sub>
                              <m:r>
                                <a:rPr lang="en-US" sz="2000" b="1" i="1">
                                  <a:latin typeface="Cambria Math"/>
                                </a:rPr>
                                <m:t>𝒊</m:t>
                              </m:r>
                              <m:r>
                                <a:rPr lang="en-US" sz="2000" b="1" i="1">
                                  <a:latin typeface="Cambria Math"/>
                                </a:rPr>
                                <m:t>=</m:t>
                              </m:r>
                              <m:r>
                                <a:rPr lang="en-US" sz="2000" b="1" i="1">
                                  <a:latin typeface="Cambria Math"/>
                                </a:rPr>
                                <m:t>𝟏</m:t>
                              </m:r>
                            </m:sub>
                            <m:sup>
                              <m:sSub>
                                <m:sSubPr>
                                  <m:ctrlPr>
                                    <a:rPr lang="en-US" sz="2000" b="1" i="1">
                                      <a:latin typeface="Cambria Math"/>
                                    </a:rPr>
                                  </m:ctrlPr>
                                </m:sSubPr>
                                <m:e>
                                  <m:r>
                                    <a:rPr lang="en-US" sz="2000" b="1" i="1">
                                      <a:latin typeface="Cambria Math"/>
                                    </a:rPr>
                                    <m:t>𝑵</m:t>
                                  </m:r>
                                </m:e>
                                <m:sub>
                                  <m:r>
                                    <a:rPr lang="en-US" sz="2000" b="1" i="1">
                                      <a:latin typeface="Cambria Math"/>
                                    </a:rPr>
                                    <m:t>𝒅</m:t>
                                  </m:r>
                                </m:sub>
                              </m:sSub>
                            </m:sup>
                            <m:e>
                              <m:sSup>
                                <m:sSupPr>
                                  <m:ctrlPr>
                                    <a:rPr lang="en-US" sz="2000" b="1" i="1">
                                      <a:latin typeface="Cambria Math"/>
                                    </a:rPr>
                                  </m:ctrlPr>
                                </m:sSupPr>
                                <m:e>
                                  <m:r>
                                    <a:rPr lang="en-US" sz="2000" b="1" i="1">
                                      <a:latin typeface="Cambria Math"/>
                                    </a:rPr>
                                    <m:t>(</m:t>
                                  </m:r>
                                  <m:sSub>
                                    <m:sSubPr>
                                      <m:ctrlPr>
                                        <a:rPr lang="en-US" sz="2000" b="1" i="1">
                                          <a:latin typeface="Cambria Math"/>
                                        </a:rPr>
                                      </m:ctrlPr>
                                    </m:sSubPr>
                                    <m:e>
                                      <m:r>
                                        <a:rPr lang="en-US" sz="2000" b="1" i="1">
                                          <a:latin typeface="Cambria Math"/>
                                        </a:rPr>
                                        <m:t>𝝆</m:t>
                                      </m:r>
                                    </m:e>
                                    <m:sub>
                                      <m:r>
                                        <a:rPr lang="en-US" sz="2000" b="1" i="1">
                                          <a:latin typeface="Cambria Math"/>
                                        </a:rPr>
                                        <m:t>𝑵𝑶</m:t>
                                      </m:r>
                                      <m:r>
                                        <a:rPr lang="en-US" sz="2000" b="1" i="1">
                                          <a:latin typeface="Cambria Math"/>
                                        </a:rPr>
                                        <m:t>,</m:t>
                                      </m:r>
                                      <m:r>
                                        <a:rPr lang="en-US" sz="2000" b="1" i="1">
                                          <a:latin typeface="Cambria Math"/>
                                        </a:rPr>
                                        <m:t>𝒅𝒂𝒕𝒂</m:t>
                                      </m:r>
                                      <m:r>
                                        <a:rPr lang="en-US" sz="2000" b="1" i="1">
                                          <a:latin typeface="Cambria Math"/>
                                        </a:rPr>
                                        <m:t>,</m:t>
                                      </m:r>
                                      <m:r>
                                        <a:rPr lang="en-US" sz="2000" b="1" i="1">
                                          <a:latin typeface="Cambria Math"/>
                                        </a:rPr>
                                        <m:t>𝒊</m:t>
                                      </m:r>
                                    </m:sub>
                                  </m:sSub>
                                  <m:r>
                                    <a:rPr lang="en-US" sz="2000" b="1" i="1">
                                      <a:latin typeface="Cambria Math"/>
                                    </a:rPr>
                                    <m:t>−</m:t>
                                  </m:r>
                                  <m:sSub>
                                    <m:sSubPr>
                                      <m:ctrlPr>
                                        <a:rPr lang="en-US" sz="2000" b="1" i="1">
                                          <a:latin typeface="Cambria Math"/>
                                        </a:rPr>
                                      </m:ctrlPr>
                                    </m:sSubPr>
                                    <m:e>
                                      <m:r>
                                        <a:rPr lang="en-US" sz="2000" b="1" i="1">
                                          <a:latin typeface="Cambria Math"/>
                                        </a:rPr>
                                        <m:t>𝝆</m:t>
                                      </m:r>
                                    </m:e>
                                    <m:sub>
                                      <m:r>
                                        <a:rPr lang="en-US" sz="2000" b="1" i="1">
                                          <a:latin typeface="Cambria Math"/>
                                        </a:rPr>
                                        <m:t>𝑵𝑶</m:t>
                                      </m:r>
                                      <m:r>
                                        <a:rPr lang="en-US" sz="2000" b="1" i="1">
                                          <a:latin typeface="Cambria Math"/>
                                        </a:rPr>
                                        <m:t>,</m:t>
                                      </m:r>
                                      <m:r>
                                        <a:rPr lang="en-US" sz="2000" b="1" i="1">
                                          <a:latin typeface="Cambria Math"/>
                                        </a:rPr>
                                        <m:t>𝒔𝒊𝒎𝒖𝒍𝒂𝒕𝒊𝒐𝒏</m:t>
                                      </m:r>
                                      <m:r>
                                        <a:rPr lang="en-US" sz="2000" b="1" i="1">
                                          <a:latin typeface="Cambria Math"/>
                                        </a:rPr>
                                        <m:t>,</m:t>
                                      </m:r>
                                      <m:r>
                                        <a:rPr lang="en-US" sz="2000" b="1" i="1">
                                          <a:latin typeface="Cambria Math"/>
                                        </a:rPr>
                                        <m:t>𝒊</m:t>
                                      </m:r>
                                    </m:sub>
                                  </m:sSub>
                                  <m:r>
                                    <a:rPr lang="en-US" sz="2000" b="1" i="1">
                                      <a:latin typeface="Cambria Math"/>
                                    </a:rPr>
                                    <m:t>)</m:t>
                                  </m:r>
                                </m:e>
                                <m:sup>
                                  <m:r>
                                    <a:rPr lang="en-US" sz="2000" b="1" i="1">
                                      <a:latin typeface="Cambria Math"/>
                                    </a:rPr>
                                    <m:t>𝟐</m:t>
                                  </m:r>
                                </m:sup>
                              </m:sSup>
                            </m:e>
                          </m:nary>
                        </m:e>
                      </m:d>
                    </m:oMath>
                  </m:oMathPara>
                </a14:m>
                <a:endParaRPr lang="en-US" sz="2000" b="1" dirty="0"/>
              </a:p>
            </p:txBody>
          </p:sp>
        </mc:Choice>
        <mc:Fallback xmlns="">
          <p:sp>
            <p:nvSpPr>
              <p:cNvPr id="8" name="Rectangle 7"/>
              <p:cNvSpPr>
                <a:spLocks noRot="1" noChangeAspect="1" noMove="1" noResize="1" noEditPoints="1" noAdjustHandles="1" noChangeArrowheads="1" noChangeShapeType="1" noTextEdit="1"/>
              </p:cNvSpPr>
              <p:nvPr/>
            </p:nvSpPr>
            <p:spPr>
              <a:xfrm>
                <a:off x="1" y="5778602"/>
                <a:ext cx="9144000" cy="1070549"/>
              </a:xfrm>
              <a:prstGeom prst="rect">
                <a:avLst/>
              </a:prstGeom>
              <a:blipFill rotWithShape="1">
                <a:blip r:embed="rId4"/>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600200" y="457200"/>
            <a:ext cx="5943600" cy="528372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0" y="-1"/>
            <a:ext cx="9144000" cy="615553"/>
          </a:xfrm>
          <a:prstGeom prst="rect">
            <a:avLst/>
          </a:prstGeom>
          <a:noFill/>
        </p:spPr>
        <p:txBody>
          <a:bodyPr wrap="square" lIns="0" rIns="0" rtlCol="0">
            <a:spAutoFit/>
          </a:bodyPr>
          <a:lstStyle/>
          <a:p>
            <a:pPr algn="ctr"/>
            <a:r>
              <a:rPr lang="en-US" sz="3400" b="1" dirty="0" smtClean="0">
                <a:latin typeface="Times New Roman" pitchFamily="18" charset="0"/>
                <a:ea typeface="Tahoma" pitchFamily="34" charset="0"/>
                <a:cs typeface="Times New Roman" pitchFamily="18" charset="0"/>
              </a:rPr>
              <a:t>Likelihood Equation</a:t>
            </a:r>
            <a:endParaRPr lang="en-US" sz="3400" b="1" dirty="0">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93947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MCMC Overview</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199" y="833438"/>
            <a:ext cx="8287658" cy="5770811"/>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dirty="0"/>
              <a:t> </a:t>
            </a:r>
            <a:r>
              <a:rPr lang="en-US" sz="2800" dirty="0" smtClean="0"/>
              <a:t>Markov Chain Monte Carlo (MCMC) is a method which solves the statistical inverse problem in order to calibrate parameters with respect to a set of data.</a:t>
            </a:r>
          </a:p>
          <a:p>
            <a:pPr eaLnBrk="0" hangingPunct="0">
              <a:buFontTx/>
              <a:buChar char="•"/>
            </a:pPr>
            <a:r>
              <a:rPr lang="en-US" sz="2800" dirty="0" smtClean="0"/>
              <a:t> The likelihood of a given set of parameters is calculated based on the mismatch between the data and the simulation results for that set of parameters.</a:t>
            </a:r>
          </a:p>
          <a:p>
            <a:pPr eaLnBrk="0" hangingPunct="0">
              <a:buFontTx/>
              <a:buChar char="•"/>
            </a:pPr>
            <a:r>
              <a:rPr lang="en-US" sz="2800" dirty="0"/>
              <a:t> One or more chains explore the parameter space, </a:t>
            </a:r>
            <a:r>
              <a:rPr lang="en-US" sz="2800" dirty="0" smtClean="0"/>
              <a:t>moving towards regions of higher likelihood.</a:t>
            </a:r>
          </a:p>
          <a:p>
            <a:pPr eaLnBrk="0" hangingPunct="0">
              <a:buFontTx/>
              <a:buChar char="•"/>
            </a:pPr>
            <a:r>
              <a:rPr lang="en-US" sz="2800" dirty="0"/>
              <a:t> </a:t>
            </a:r>
            <a:r>
              <a:rPr lang="en-US" sz="2800" dirty="0" smtClean="0"/>
              <a:t>Candidate positions are drawn from a multi-dimensional Gaussian proposal distribution centered at the current chain position.  The covariance matrix of this Gaussian controls the average distance (in parameter space) that the chain moves in one step.</a:t>
            </a:r>
            <a:endParaRPr lang="en-US" sz="2800" dirty="0"/>
          </a:p>
        </p:txBody>
      </p:sp>
    </p:spTree>
    <p:extLst>
      <p:ext uri="{BB962C8B-B14F-4D97-AF65-F5344CB8AC3E}">
        <p14:creationId xmlns:p14="http://schemas.microsoft.com/office/powerpoint/2010/main" val="1119398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MCMC Flowchart: Metropolis-Hastings</a:t>
            </a:r>
            <a:endParaRPr lang="en-US" sz="3600" b="1" dirty="0">
              <a:latin typeface="Times New Roman" pitchFamily="18" charset="0"/>
              <a:ea typeface="Tahoma" pitchFamily="34"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5800"/>
            <a:ext cx="8229600" cy="6172200"/>
          </a:xfrm>
          <a:prstGeom prst="rect">
            <a:avLst/>
          </a:prstGeom>
        </p:spPr>
      </p:pic>
    </p:spTree>
    <p:extLst>
      <p:ext uri="{BB962C8B-B14F-4D97-AF65-F5344CB8AC3E}">
        <p14:creationId xmlns:p14="http://schemas.microsoft.com/office/powerpoint/2010/main" val="39157029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Delayed Rejection Adaptive Metropolis</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7708900" cy="5770811"/>
          </a:xfrm>
          <a:prstGeom prst="rect">
            <a:avLst/>
          </a:prstGeom>
          <a:noFill/>
          <a:ln w="9525">
            <a:noFill/>
            <a:miter lim="800000"/>
            <a:headEnd/>
            <a:tailEnd/>
          </a:ln>
        </p:spPr>
        <p:txBody>
          <a:bodyPr>
            <a:spAutoFit/>
          </a:bodyPr>
          <a:lstStyle/>
          <a:p>
            <a:pPr eaLnBrk="0" hangingPunct="0">
              <a:lnSpc>
                <a:spcPct val="25000"/>
              </a:lnSpc>
            </a:pPr>
            <a:endParaRPr lang="en-US" sz="2000" dirty="0"/>
          </a:p>
          <a:p>
            <a:pPr eaLnBrk="0" hangingPunct="0"/>
            <a:r>
              <a:rPr lang="en-US" sz="2800" dirty="0" smtClean="0"/>
              <a:t>We use the PECOS-developed code QUESO, which implements two major additions to the basic Metropolis-Hastings algorithm.  Both of these features can help improve the convergence of the method.</a:t>
            </a:r>
          </a:p>
          <a:p>
            <a:pPr eaLnBrk="0" hangingPunct="0">
              <a:buFontTx/>
              <a:buChar char="•"/>
            </a:pPr>
            <a:r>
              <a:rPr lang="en-US" sz="2800" b="1" dirty="0"/>
              <a:t> </a:t>
            </a:r>
            <a:r>
              <a:rPr lang="en-US" sz="2800" b="1" dirty="0" smtClean="0"/>
              <a:t>Delayed Rejection:</a:t>
            </a:r>
          </a:p>
          <a:p>
            <a:pPr marL="914400" lvl="1" indent="-457200" eaLnBrk="0" hangingPunct="0">
              <a:buFont typeface="Wingdings" pitchFamily="2" charset="2"/>
              <a:buChar char="§"/>
            </a:pPr>
            <a:r>
              <a:rPr lang="en-US" sz="2400" dirty="0" smtClean="0"/>
              <a:t>When an initial candidate position is rejected, a second candidate position is generated based on a scaled proposal covariance matrix.</a:t>
            </a:r>
          </a:p>
          <a:p>
            <a:pPr eaLnBrk="0" hangingPunct="0">
              <a:buFontTx/>
              <a:buChar char="•"/>
            </a:pPr>
            <a:r>
              <a:rPr lang="en-US" sz="2800" dirty="0" smtClean="0"/>
              <a:t> </a:t>
            </a:r>
            <a:r>
              <a:rPr lang="en-US" sz="2800" b="1" dirty="0" smtClean="0"/>
              <a:t>Adaptive Metropolis:</a:t>
            </a:r>
            <a:endParaRPr lang="en-US" sz="2800" b="1" dirty="0"/>
          </a:p>
          <a:p>
            <a:pPr marL="914400" lvl="1" indent="-457200" eaLnBrk="0" hangingPunct="0">
              <a:buFont typeface="Wingdings" pitchFamily="2" charset="2"/>
              <a:buChar char="§"/>
            </a:pPr>
            <a:r>
              <a:rPr lang="en-US" sz="2400" dirty="0" smtClean="0"/>
              <a:t>At periodic intervals, the proposal covariance matrix is updated based on the calculated covariance of the previously accepted chain positions.</a:t>
            </a:r>
            <a:endParaRPr lang="en-US" sz="2400" dirty="0"/>
          </a:p>
          <a:p>
            <a:pPr lvl="1" eaLnBrk="0" hangingPunct="0">
              <a:buFontTx/>
              <a:buChar char="•"/>
            </a:pPr>
            <a:endParaRPr lang="en-US" sz="2400" dirty="0"/>
          </a:p>
        </p:txBody>
      </p:sp>
      <p:sp>
        <p:nvSpPr>
          <p:cNvPr id="5" name="Rectangle 4"/>
          <p:cNvSpPr/>
          <p:nvPr/>
        </p:nvSpPr>
        <p:spPr>
          <a:xfrm>
            <a:off x="0" y="6500256"/>
            <a:ext cx="9144000" cy="369332"/>
          </a:xfrm>
          <a:prstGeom prst="rect">
            <a:avLst/>
          </a:prstGeom>
        </p:spPr>
        <p:txBody>
          <a:bodyPr wrap="square">
            <a:spAutoFit/>
          </a:bodyPr>
          <a:lstStyle/>
          <a:p>
            <a:r>
              <a:rPr lang="en-US" b="1" dirty="0" smtClean="0">
                <a:latin typeface="Times New Roman" pitchFamily="18" charset="0"/>
                <a:cs typeface="Times New Roman" pitchFamily="18" charset="0"/>
              </a:rPr>
              <a:t>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Haario</a:t>
            </a:r>
            <a:r>
              <a:rPr lang="en-US" b="1" dirty="0">
                <a:latin typeface="Times New Roman" pitchFamily="18" charset="0"/>
                <a:cs typeface="Times New Roman" pitchFamily="18" charset="0"/>
              </a:rPr>
              <a:t>, M. </a:t>
            </a:r>
            <a:r>
              <a:rPr lang="en-US" b="1" dirty="0" err="1">
                <a:latin typeface="Times New Roman" pitchFamily="18" charset="0"/>
                <a:cs typeface="Times New Roman" pitchFamily="18" charset="0"/>
              </a:rPr>
              <a:t>Laine</a:t>
            </a:r>
            <a:r>
              <a:rPr lang="en-US" b="1" dirty="0">
                <a:latin typeface="Times New Roman" pitchFamily="18" charset="0"/>
                <a:cs typeface="Times New Roman" pitchFamily="18" charset="0"/>
              </a:rPr>
              <a:t>, A. Mira, E. </a:t>
            </a:r>
            <a:r>
              <a:rPr lang="en-US" b="1" dirty="0" err="1">
                <a:latin typeface="Times New Roman" pitchFamily="18" charset="0"/>
                <a:cs typeface="Times New Roman" pitchFamily="18" charset="0"/>
              </a:rPr>
              <a:t>Saksman</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Statistics </a:t>
            </a:r>
            <a:r>
              <a:rPr lang="en-US" b="1" dirty="0">
                <a:latin typeface="Times New Roman" pitchFamily="18" charset="0"/>
                <a:cs typeface="Times New Roman" pitchFamily="18" charset="0"/>
              </a:rPr>
              <a:t>and Computing, 16, 339-354 (2006).</a:t>
            </a:r>
          </a:p>
        </p:txBody>
      </p:sp>
    </p:spTree>
    <p:extLst>
      <p:ext uri="{BB962C8B-B14F-4D97-AF65-F5344CB8AC3E}">
        <p14:creationId xmlns:p14="http://schemas.microsoft.com/office/powerpoint/2010/main" val="2472545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1200329"/>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Two Parameter Calibration: Chain Progression</a:t>
            </a:r>
            <a:endParaRPr lang="en-US" sz="3600" b="1" dirty="0">
              <a:latin typeface="Times New Roman" pitchFamily="18" charset="0"/>
              <a:ea typeface="Tahoma" pitchFamily="34"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spTree>
    <p:extLst>
      <p:ext uri="{BB962C8B-B14F-4D97-AF65-F5344CB8AC3E}">
        <p14:creationId xmlns:p14="http://schemas.microsoft.com/office/powerpoint/2010/main" val="392822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1200329"/>
          </a:xfrm>
          <a:prstGeom prst="rect">
            <a:avLst/>
          </a:prstGeom>
          <a:noFill/>
        </p:spPr>
        <p:txBody>
          <a:bodyPr wrap="square" rtlCol="0">
            <a:spAutoFit/>
          </a:bodyPr>
          <a:lstStyle/>
          <a:p>
            <a:pPr algn="ctr"/>
            <a:r>
              <a:rPr lang="en-US" sz="3600" b="1" dirty="0">
                <a:latin typeface="Times New Roman" pitchFamily="18" charset="0"/>
                <a:ea typeface="Tahoma" pitchFamily="34" charset="0"/>
                <a:cs typeface="Times New Roman" pitchFamily="18" charset="0"/>
              </a:rPr>
              <a:t>Two Parameter </a:t>
            </a:r>
            <a:r>
              <a:rPr lang="en-US" sz="3600" b="1" dirty="0" smtClean="0">
                <a:latin typeface="Times New Roman" pitchFamily="18" charset="0"/>
                <a:ea typeface="Tahoma" pitchFamily="34" charset="0"/>
                <a:cs typeface="Times New Roman" pitchFamily="18" charset="0"/>
              </a:rPr>
              <a:t>Calibration: Post-Calibration PDFs</a:t>
            </a:r>
            <a:endParaRPr lang="en-US" sz="3600" b="1" dirty="0">
              <a:latin typeface="Times New Roman" pitchFamily="18" charset="0"/>
              <a:ea typeface="Tahoma" pitchFamily="34"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170432"/>
            <a:ext cx="6400800" cy="5690160"/>
          </a:xfrm>
          <a:prstGeom prst="rect">
            <a:avLst/>
          </a:prstGeom>
        </p:spPr>
      </p:pic>
      <p:sp>
        <p:nvSpPr>
          <p:cNvPr id="6" name="TextBox 5"/>
          <p:cNvSpPr txBox="1"/>
          <p:nvPr/>
        </p:nvSpPr>
        <p:spPr>
          <a:xfrm>
            <a:off x="4572000" y="1298299"/>
            <a:ext cx="1959429" cy="584775"/>
          </a:xfrm>
          <a:prstGeom prst="rect">
            <a:avLst/>
          </a:prstGeom>
          <a:solidFill>
            <a:schemeClr val="bg1"/>
          </a:solidFill>
        </p:spPr>
        <p:txBody>
          <a:bodyPr wrap="square" rtlCol="0">
            <a:spAutoFit/>
          </a:bodyPr>
          <a:lstStyle/>
          <a:p>
            <a:r>
              <a:rPr lang="en-US" sz="1600" b="1" dirty="0" smtClean="0"/>
              <a:t>N</a:t>
            </a:r>
            <a:r>
              <a:rPr lang="en-US" sz="1600" b="1" baseline="-25000" dirty="0" smtClean="0"/>
              <a:t>2</a:t>
            </a:r>
            <a:r>
              <a:rPr lang="en-US" sz="1600" b="1" dirty="0" smtClean="0"/>
              <a:t> + O </a:t>
            </a:r>
            <a:r>
              <a:rPr lang="en-US" sz="1600" b="1" dirty="0" smtClean="0">
                <a:sym typeface="Wingdings" pitchFamily="2" charset="2"/>
              </a:rPr>
              <a:t>&lt;--&gt; NO + N</a:t>
            </a:r>
          </a:p>
          <a:p>
            <a:r>
              <a:rPr lang="en-US" sz="1600" b="1" dirty="0" smtClean="0">
                <a:sym typeface="Wingdings" pitchFamily="2" charset="2"/>
              </a:rPr>
              <a:t>O</a:t>
            </a:r>
            <a:r>
              <a:rPr lang="en-US" sz="1600" b="1" baseline="-25000" dirty="0" smtClean="0">
                <a:sym typeface="Wingdings" pitchFamily="2" charset="2"/>
              </a:rPr>
              <a:t>2</a:t>
            </a:r>
            <a:r>
              <a:rPr lang="en-US" sz="1600" b="1" dirty="0" smtClean="0">
                <a:sym typeface="Wingdings" pitchFamily="2" charset="2"/>
              </a:rPr>
              <a:t> + N &lt;--&gt; NO + O</a:t>
            </a:r>
          </a:p>
        </p:txBody>
      </p:sp>
    </p:spTree>
    <p:extLst>
      <p:ext uri="{BB962C8B-B14F-4D97-AF65-F5344CB8AC3E}">
        <p14:creationId xmlns:p14="http://schemas.microsoft.com/office/powerpoint/2010/main" val="14778518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Six Parameter Calibration</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198" y="833438"/>
            <a:ext cx="7961088" cy="5770811"/>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r>
              <a:rPr lang="en-US" sz="2800" dirty="0" smtClean="0"/>
              <a:t>We would like to calibrate the six parameters we identified </a:t>
            </a:r>
            <a:r>
              <a:rPr lang="en-US" sz="2800" dirty="0"/>
              <a:t>based on the </a:t>
            </a:r>
            <a:r>
              <a:rPr lang="en-US" sz="2800" dirty="0" smtClean="0"/>
              <a:t>results of the sensitivity analyses.  These </a:t>
            </a:r>
            <a:r>
              <a:rPr lang="en-US" sz="2800" dirty="0"/>
              <a:t>six parameters are the pre-exponential constants in the Arrhenius rate equations for the </a:t>
            </a:r>
            <a:r>
              <a:rPr lang="en-US" sz="2800" dirty="0" smtClean="0"/>
              <a:t>following reactions:</a:t>
            </a:r>
          </a:p>
          <a:p>
            <a:pPr eaLnBrk="0" hangingPunct="0"/>
            <a:endParaRPr lang="en-US" sz="2800" dirty="0"/>
          </a:p>
          <a:p>
            <a:pPr eaLnBrk="0" hangingPunct="0"/>
            <a:r>
              <a:rPr lang="en-US" sz="2800" dirty="0" smtClean="0"/>
              <a:t>N</a:t>
            </a:r>
            <a:r>
              <a:rPr lang="en-US" sz="2800" baseline="-25000" dirty="0" smtClean="0"/>
              <a:t>2</a:t>
            </a:r>
            <a:r>
              <a:rPr lang="en-US" sz="2800" dirty="0"/>
              <a:t> + N ⇄ </a:t>
            </a:r>
            <a:r>
              <a:rPr lang="en-US" sz="2800" dirty="0" smtClean="0"/>
              <a:t>3N</a:t>
            </a:r>
          </a:p>
          <a:p>
            <a:pPr eaLnBrk="0" hangingPunct="0"/>
            <a:r>
              <a:rPr lang="en-US" sz="2800" dirty="0" smtClean="0"/>
              <a:t>O</a:t>
            </a:r>
            <a:r>
              <a:rPr lang="en-US" sz="2800" baseline="-25000" dirty="0" smtClean="0"/>
              <a:t>2</a:t>
            </a:r>
            <a:r>
              <a:rPr lang="en-US" sz="2800" dirty="0"/>
              <a:t> + O ⇄ </a:t>
            </a:r>
            <a:r>
              <a:rPr lang="en-US" sz="2800" dirty="0" smtClean="0"/>
              <a:t>3O</a:t>
            </a:r>
          </a:p>
          <a:p>
            <a:pPr eaLnBrk="0" hangingPunct="0"/>
            <a:r>
              <a:rPr lang="en-US" sz="2800" dirty="0" smtClean="0"/>
              <a:t>NO</a:t>
            </a:r>
            <a:r>
              <a:rPr lang="en-US" sz="2800" dirty="0"/>
              <a:t> + N ⇄ 2N + </a:t>
            </a:r>
            <a:r>
              <a:rPr lang="en-US" sz="2800" dirty="0" smtClean="0"/>
              <a:t>O</a:t>
            </a:r>
          </a:p>
          <a:p>
            <a:pPr eaLnBrk="0" hangingPunct="0"/>
            <a:r>
              <a:rPr lang="en-US" sz="2800" dirty="0" smtClean="0"/>
              <a:t>NO</a:t>
            </a:r>
            <a:r>
              <a:rPr lang="en-US" sz="2800" dirty="0"/>
              <a:t> + O ⇄ N + </a:t>
            </a:r>
            <a:r>
              <a:rPr lang="en-US" sz="2800" dirty="0" smtClean="0"/>
              <a:t>2O</a:t>
            </a:r>
          </a:p>
          <a:p>
            <a:pPr eaLnBrk="0" hangingPunct="0"/>
            <a:r>
              <a:rPr lang="en-US" sz="2800" dirty="0" smtClean="0"/>
              <a:t>N</a:t>
            </a:r>
            <a:r>
              <a:rPr lang="en-US" sz="2800" baseline="-25000" dirty="0" smtClean="0"/>
              <a:t>2</a:t>
            </a:r>
            <a:r>
              <a:rPr lang="en-US" sz="2800" dirty="0"/>
              <a:t> + O ⇄ NO + </a:t>
            </a:r>
            <a:r>
              <a:rPr lang="en-US" sz="2800" dirty="0" smtClean="0"/>
              <a:t>N</a:t>
            </a:r>
          </a:p>
          <a:p>
            <a:pPr eaLnBrk="0" hangingPunct="0"/>
            <a:r>
              <a:rPr lang="en-US" sz="2800" dirty="0" smtClean="0"/>
              <a:t>NO</a:t>
            </a:r>
            <a:r>
              <a:rPr lang="en-US" sz="2800" dirty="0"/>
              <a:t> + O ⇄ O</a:t>
            </a:r>
            <a:r>
              <a:rPr lang="en-US" sz="2800" baseline="-25000" dirty="0"/>
              <a:t>2</a:t>
            </a:r>
            <a:r>
              <a:rPr lang="en-US" sz="2800" dirty="0"/>
              <a:t> + </a:t>
            </a:r>
            <a:r>
              <a:rPr lang="en-US" sz="2800" dirty="0" smtClean="0"/>
              <a:t>N</a:t>
            </a:r>
          </a:p>
          <a:p>
            <a:pPr eaLnBrk="0" hangingPunct="0"/>
            <a:endParaRPr lang="en-US" sz="2800" dirty="0"/>
          </a:p>
        </p:txBody>
      </p:sp>
    </p:spTree>
    <p:extLst>
      <p:ext uri="{BB962C8B-B14F-4D97-AF65-F5344CB8AC3E}">
        <p14:creationId xmlns:p14="http://schemas.microsoft.com/office/powerpoint/2010/main" val="16093015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Six Parameter Calibration</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197" y="833438"/>
            <a:ext cx="8048173" cy="3416320"/>
          </a:xfrm>
          <a:prstGeom prst="rect">
            <a:avLst/>
          </a:prstGeom>
          <a:noFill/>
          <a:ln w="9525">
            <a:noFill/>
            <a:miter lim="800000"/>
            <a:headEnd/>
            <a:tailEnd/>
          </a:ln>
        </p:spPr>
        <p:txBody>
          <a:bodyPr wrap="square">
            <a:spAutoFit/>
          </a:bodyPr>
          <a:lstStyle/>
          <a:p>
            <a:pPr eaLnBrk="0" hangingPunct="0"/>
            <a:r>
              <a:rPr lang="en-US" sz="2400" dirty="0"/>
              <a:t>We have found that we cannot properly calibrate all six of these parameters if we use only a single 0-D relaxation scenario and a density profile as our dataset.</a:t>
            </a:r>
          </a:p>
          <a:p>
            <a:pPr eaLnBrk="0" hangingPunct="0"/>
            <a:endParaRPr lang="en-US" sz="2400" dirty="0" smtClean="0"/>
          </a:p>
          <a:p>
            <a:pPr eaLnBrk="0" hangingPunct="0"/>
            <a:r>
              <a:rPr lang="en-US" sz="2400" dirty="0" smtClean="0"/>
              <a:t>In order to calibrate successfully, we include a second 0-D relaxation scenario, with an initial translational temperate of 30,000 K (instead of ~50,000 K for the original scenario).  We use three sets of synthetic data from each of the two scenarios, namely the density vs. time profiles for N, O, and NO.</a:t>
            </a:r>
            <a:endParaRPr lang="en-US" sz="2400" dirty="0"/>
          </a:p>
        </p:txBody>
      </p:sp>
      <mc:AlternateContent xmlns:mc="http://schemas.openxmlformats.org/markup-compatibility/2006" xmlns:a14="http://schemas.microsoft.com/office/drawing/2010/main">
        <mc:Choice Requires="a14">
          <p:sp>
            <p:nvSpPr>
              <p:cNvPr id="2" name="Rectangle 1"/>
              <p:cNvSpPr/>
              <p:nvPr/>
            </p:nvSpPr>
            <p:spPr>
              <a:xfrm>
                <a:off x="1187772" y="5712956"/>
                <a:ext cx="6768456" cy="11380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a:latin typeface="Cambria Math"/>
                            </a:rPr>
                          </m:ctrlPr>
                        </m:sSubPr>
                        <m:e>
                          <m:r>
                            <a:rPr lang="en-US" sz="2400" b="1" i="1">
                              <a:latin typeface="Cambria Math"/>
                            </a:rPr>
                            <m:t>𝒍𝒊𝒌𝒆𝒍𝒊𝒉𝒐𝒐𝒅</m:t>
                          </m:r>
                        </m:e>
                        <m:sub>
                          <m:r>
                            <a:rPr lang="en-US" sz="2400" b="1" i="1">
                              <a:latin typeface="Cambria Math"/>
                            </a:rPr>
                            <m:t>𝒐𝒗𝒆𝒓𝒂𝒍𝒍</m:t>
                          </m:r>
                        </m:sub>
                      </m:sSub>
                      <m:r>
                        <a:rPr lang="en-US" sz="2400" b="1" i="1">
                          <a:latin typeface="Cambria Math"/>
                        </a:rPr>
                        <m:t>=</m:t>
                      </m:r>
                      <m:nary>
                        <m:naryPr>
                          <m:chr m:val="∏"/>
                          <m:limLoc m:val="undOvr"/>
                          <m:ctrlPr>
                            <a:rPr lang="en-US" sz="2400" b="1" i="1">
                              <a:latin typeface="Cambria Math"/>
                            </a:rPr>
                          </m:ctrlPr>
                        </m:naryPr>
                        <m:sub>
                          <m:r>
                            <a:rPr lang="en-US" sz="2400" b="1" i="1">
                              <a:latin typeface="Cambria Math"/>
                            </a:rPr>
                            <m:t>𝒊</m:t>
                          </m:r>
                          <m:r>
                            <a:rPr lang="en-US" sz="2400" b="1" i="1">
                              <a:latin typeface="Cambria Math"/>
                            </a:rPr>
                            <m:t>=</m:t>
                          </m:r>
                          <m:r>
                            <a:rPr lang="en-US" sz="2400" b="1" i="1">
                              <a:latin typeface="Cambria Math"/>
                            </a:rPr>
                            <m:t>𝟏</m:t>
                          </m:r>
                        </m:sub>
                        <m:sup>
                          <m:sSub>
                            <m:sSubPr>
                              <m:ctrlPr>
                                <a:rPr lang="en-US" sz="2400" b="1" i="1">
                                  <a:latin typeface="Cambria Math"/>
                                </a:rPr>
                              </m:ctrlPr>
                            </m:sSubPr>
                            <m:e>
                              <m:r>
                                <a:rPr lang="en-US" sz="2400" b="1" i="1">
                                  <a:latin typeface="Cambria Math"/>
                                </a:rPr>
                                <m:t>𝑵</m:t>
                              </m:r>
                            </m:e>
                            <m:sub>
                              <m:r>
                                <a:rPr lang="en-US" sz="2400" b="1" i="1">
                                  <a:latin typeface="Cambria Math"/>
                                </a:rPr>
                                <m:t>𝒅𝒂𝒕𝒂𝒔𝒆𝒕𝒔</m:t>
                              </m:r>
                            </m:sub>
                          </m:sSub>
                        </m:sup>
                        <m:e>
                          <m:sSub>
                            <m:sSubPr>
                              <m:ctrlPr>
                                <a:rPr lang="en-US" sz="2400" b="1" i="1">
                                  <a:latin typeface="Cambria Math"/>
                                </a:rPr>
                              </m:ctrlPr>
                            </m:sSubPr>
                            <m:e>
                              <m:r>
                                <a:rPr lang="en-US" sz="2400" b="1" i="1">
                                  <a:latin typeface="Cambria Math"/>
                                </a:rPr>
                                <m:t>𝒍𝒊𝒌𝒆𝒍𝒊𝒉𝒐𝒐𝒅</m:t>
                              </m:r>
                            </m:e>
                            <m:sub>
                              <m:sSup>
                                <m:sSupPr>
                                  <m:ctrlPr>
                                    <a:rPr lang="en-US" sz="2400" b="1" i="1">
                                      <a:latin typeface="Cambria Math"/>
                                    </a:rPr>
                                  </m:ctrlPr>
                                </m:sSupPr>
                                <m:e>
                                  <m:r>
                                    <a:rPr lang="en-US" sz="2400" b="1" i="1">
                                      <a:latin typeface="Cambria Math"/>
                                    </a:rPr>
                                    <m:t>𝒊</m:t>
                                  </m:r>
                                </m:e>
                                <m:sup>
                                  <m:r>
                                    <a:rPr lang="en-US" sz="2400" b="1" i="1">
                                      <a:latin typeface="Cambria Math"/>
                                    </a:rPr>
                                    <m:t>𝒕𝒉</m:t>
                                  </m:r>
                                </m:sup>
                              </m:sSup>
                              <m:r>
                                <a:rPr lang="en-US" sz="2400" b="1" i="1">
                                  <a:latin typeface="Cambria Math"/>
                                </a:rPr>
                                <m:t>𝒅𝒂𝒕𝒂𝒔𝒆𝒕</m:t>
                              </m:r>
                            </m:sub>
                          </m:sSub>
                        </m:e>
                      </m:nary>
                    </m:oMath>
                  </m:oMathPara>
                </a14:m>
                <a:endParaRPr lang="en-US" sz="2400" b="1" dirty="0"/>
              </a:p>
            </p:txBody>
          </p:sp>
        </mc:Choice>
        <mc:Fallback xmlns="">
          <p:sp>
            <p:nvSpPr>
              <p:cNvPr id="2" name="Rectangle 1"/>
              <p:cNvSpPr>
                <a:spLocks noRot="1" noChangeAspect="1" noMove="1" noResize="1" noEditPoints="1" noAdjustHandles="1" noChangeArrowheads="1" noChangeShapeType="1" noTextEdit="1"/>
              </p:cNvSpPr>
              <p:nvPr/>
            </p:nvSpPr>
            <p:spPr>
              <a:xfrm>
                <a:off x="1187772" y="5712956"/>
                <a:ext cx="6768456" cy="113800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258" y="4359709"/>
                <a:ext cx="9144000" cy="10705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rPr>
                        <m:t>𝒍𝒊𝒌𝒆𝒍𝒊𝒉𝒐𝒐𝒅</m:t>
                      </m:r>
                      <m:r>
                        <a:rPr lang="en-US" sz="2000" b="1" i="1">
                          <a:latin typeface="Cambria Math"/>
                        </a:rPr>
                        <m:t>=</m:t>
                      </m:r>
                      <m:r>
                        <a:rPr lang="en-US" sz="2000" b="1" i="1" smtClean="0">
                          <a:latin typeface="Cambria Math"/>
                        </a:rPr>
                        <m:t>𝑷</m:t>
                      </m:r>
                      <m:d>
                        <m:dPr>
                          <m:ctrlPr>
                            <a:rPr lang="en-US" sz="2000" b="1" i="1" smtClean="0">
                              <a:latin typeface="Cambria Math"/>
                            </a:rPr>
                          </m:ctrlPr>
                        </m:dPr>
                        <m:e>
                          <m:r>
                            <a:rPr lang="en-US" sz="2000" b="1" i="1" smtClean="0">
                              <a:latin typeface="Cambria Math"/>
                            </a:rPr>
                            <m:t>𝑫</m:t>
                          </m:r>
                        </m:e>
                        <m:e>
                          <m:r>
                            <a:rPr lang="en-US" sz="2000" b="1" i="1" smtClean="0">
                              <a:latin typeface="Cambria Math"/>
                              <a:ea typeface="Cambria Math"/>
                            </a:rPr>
                            <m:t>𝜽</m:t>
                          </m:r>
                        </m:e>
                      </m:d>
                      <m:r>
                        <a:rPr lang="en-US" sz="2000" b="1" i="1" smtClean="0">
                          <a:latin typeface="Cambria Math"/>
                          <a:ea typeface="Cambria Math"/>
                        </a:rPr>
                        <m:t>=</m:t>
                      </m:r>
                      <m:f>
                        <m:fPr>
                          <m:ctrlPr>
                            <a:rPr lang="en-US" sz="2000" b="1" i="1">
                              <a:latin typeface="Cambria Math"/>
                            </a:rPr>
                          </m:ctrlPr>
                        </m:fPr>
                        <m:num>
                          <m:r>
                            <a:rPr lang="en-US" sz="2000" b="1" i="1">
                              <a:latin typeface="Cambria Math"/>
                            </a:rPr>
                            <m:t>𝟏</m:t>
                          </m:r>
                        </m:num>
                        <m:den>
                          <m:sSup>
                            <m:sSupPr>
                              <m:ctrlPr>
                                <a:rPr lang="en-US" sz="2000" b="1" i="1">
                                  <a:latin typeface="Cambria Math"/>
                                </a:rPr>
                              </m:ctrlPr>
                            </m:sSupPr>
                            <m:e>
                              <m:r>
                                <a:rPr lang="en-US" sz="2000" b="1" i="1">
                                  <a:latin typeface="Cambria Math"/>
                                </a:rPr>
                                <m:t>(</m:t>
                              </m:r>
                              <m:r>
                                <a:rPr lang="en-US" sz="2000" b="1" i="1">
                                  <a:latin typeface="Cambria Math"/>
                                </a:rPr>
                                <m:t>𝟐</m:t>
                              </m:r>
                              <m:r>
                                <a:rPr lang="en-US" sz="2000" b="1" i="1">
                                  <a:latin typeface="Cambria Math"/>
                                </a:rPr>
                                <m:t>𝝅</m:t>
                              </m:r>
                              <m:sSup>
                                <m:sSupPr>
                                  <m:ctrlPr>
                                    <a:rPr lang="en-US" sz="2000" b="1" i="1">
                                      <a:latin typeface="Cambria Math"/>
                                    </a:rPr>
                                  </m:ctrlPr>
                                </m:sSupPr>
                                <m:e>
                                  <m:r>
                                    <a:rPr lang="en-US" sz="2000" b="1" i="1">
                                      <a:latin typeface="Cambria Math"/>
                                    </a:rPr>
                                    <m:t>𝝈</m:t>
                                  </m:r>
                                </m:e>
                                <m:sup>
                                  <m:r>
                                    <a:rPr lang="en-US" sz="2000" b="1" i="1">
                                      <a:latin typeface="Cambria Math"/>
                                    </a:rPr>
                                    <m:t>𝟐</m:t>
                                  </m:r>
                                </m:sup>
                              </m:sSup>
                              <m:r>
                                <a:rPr lang="en-US" sz="2000" b="1" i="1">
                                  <a:latin typeface="Cambria Math"/>
                                </a:rPr>
                                <m:t>)</m:t>
                              </m:r>
                            </m:e>
                            <m:sup>
                              <m:f>
                                <m:fPr>
                                  <m:ctrlPr>
                                    <a:rPr lang="en-US" sz="2000" b="1" i="1">
                                      <a:latin typeface="Cambria Math"/>
                                    </a:rPr>
                                  </m:ctrlPr>
                                </m:fPr>
                                <m:num>
                                  <m:sSub>
                                    <m:sSubPr>
                                      <m:ctrlPr>
                                        <a:rPr lang="en-US" sz="2000" b="1" i="1">
                                          <a:latin typeface="Cambria Math"/>
                                        </a:rPr>
                                      </m:ctrlPr>
                                    </m:sSubPr>
                                    <m:e>
                                      <m:r>
                                        <a:rPr lang="en-US" sz="2000" b="1" i="1">
                                          <a:latin typeface="Cambria Math"/>
                                        </a:rPr>
                                        <m:t>𝑵</m:t>
                                      </m:r>
                                    </m:e>
                                    <m:sub>
                                      <m:r>
                                        <a:rPr lang="en-US" sz="2000" b="1" i="1">
                                          <a:latin typeface="Cambria Math"/>
                                        </a:rPr>
                                        <m:t>𝒅</m:t>
                                      </m:r>
                                    </m:sub>
                                  </m:sSub>
                                </m:num>
                                <m:den>
                                  <m:r>
                                    <a:rPr lang="en-US" sz="2000" b="1" i="1">
                                      <a:latin typeface="Cambria Math"/>
                                    </a:rPr>
                                    <m:t>𝟐</m:t>
                                  </m:r>
                                </m:den>
                              </m:f>
                            </m:sup>
                          </m:sSup>
                        </m:den>
                      </m:f>
                      <m:r>
                        <a:rPr lang="en-US" sz="2000" b="1" i="1">
                          <a:latin typeface="Cambria Math"/>
                        </a:rPr>
                        <m:t>𝐞𝐱𝐩</m:t>
                      </m:r>
                      <m:d>
                        <m:dPr>
                          <m:begChr m:val="["/>
                          <m:endChr m:val="]"/>
                          <m:ctrlPr>
                            <a:rPr lang="en-US" sz="2000" b="1" i="1">
                              <a:latin typeface="Cambria Math"/>
                            </a:rPr>
                          </m:ctrlPr>
                        </m:dPr>
                        <m:e>
                          <m:r>
                            <a:rPr lang="en-US" sz="2000" b="1" i="1">
                              <a:latin typeface="Cambria Math"/>
                            </a:rPr>
                            <m:t>−</m:t>
                          </m:r>
                          <m:f>
                            <m:fPr>
                              <m:ctrlPr>
                                <a:rPr lang="en-US" sz="2000" b="1" i="1">
                                  <a:latin typeface="Cambria Math"/>
                                </a:rPr>
                              </m:ctrlPr>
                            </m:fPr>
                            <m:num>
                              <m:r>
                                <a:rPr lang="en-US" sz="2000" b="1" i="1">
                                  <a:latin typeface="Cambria Math"/>
                                </a:rPr>
                                <m:t>𝟏</m:t>
                              </m:r>
                            </m:num>
                            <m:den>
                              <m:r>
                                <a:rPr lang="en-US" sz="2000" b="1" i="1">
                                  <a:latin typeface="Cambria Math"/>
                                </a:rPr>
                                <m:t>𝟐</m:t>
                              </m:r>
                              <m:sSup>
                                <m:sSupPr>
                                  <m:ctrlPr>
                                    <a:rPr lang="en-US" sz="2000" b="1" i="1">
                                      <a:latin typeface="Cambria Math"/>
                                    </a:rPr>
                                  </m:ctrlPr>
                                </m:sSupPr>
                                <m:e>
                                  <m:r>
                                    <a:rPr lang="en-US" sz="2000" b="1" i="1">
                                      <a:latin typeface="Cambria Math"/>
                                    </a:rPr>
                                    <m:t>𝝈</m:t>
                                  </m:r>
                                </m:e>
                                <m:sup>
                                  <m:r>
                                    <a:rPr lang="en-US" sz="2000" b="1" i="1">
                                      <a:latin typeface="Cambria Math"/>
                                    </a:rPr>
                                    <m:t>𝟐</m:t>
                                  </m:r>
                                </m:sup>
                              </m:sSup>
                            </m:den>
                          </m:f>
                          <m:nary>
                            <m:naryPr>
                              <m:chr m:val="∑"/>
                              <m:limLoc m:val="undOvr"/>
                              <m:ctrlPr>
                                <a:rPr lang="en-US" sz="2000" b="1" i="1">
                                  <a:latin typeface="Cambria Math"/>
                                </a:rPr>
                              </m:ctrlPr>
                            </m:naryPr>
                            <m:sub>
                              <m:r>
                                <a:rPr lang="en-US" sz="2000" b="1" i="1">
                                  <a:latin typeface="Cambria Math"/>
                                </a:rPr>
                                <m:t>𝒊</m:t>
                              </m:r>
                              <m:r>
                                <a:rPr lang="en-US" sz="2000" b="1" i="1">
                                  <a:latin typeface="Cambria Math"/>
                                </a:rPr>
                                <m:t>=</m:t>
                              </m:r>
                              <m:r>
                                <a:rPr lang="en-US" sz="2000" b="1" i="1">
                                  <a:latin typeface="Cambria Math"/>
                                </a:rPr>
                                <m:t>𝟏</m:t>
                              </m:r>
                            </m:sub>
                            <m:sup>
                              <m:sSub>
                                <m:sSubPr>
                                  <m:ctrlPr>
                                    <a:rPr lang="en-US" sz="2000" b="1" i="1">
                                      <a:latin typeface="Cambria Math"/>
                                    </a:rPr>
                                  </m:ctrlPr>
                                </m:sSubPr>
                                <m:e>
                                  <m:r>
                                    <a:rPr lang="en-US" sz="2000" b="1" i="1">
                                      <a:latin typeface="Cambria Math"/>
                                    </a:rPr>
                                    <m:t>𝑵</m:t>
                                  </m:r>
                                </m:e>
                                <m:sub>
                                  <m:r>
                                    <a:rPr lang="en-US" sz="2000" b="1" i="1">
                                      <a:latin typeface="Cambria Math"/>
                                    </a:rPr>
                                    <m:t>𝒅</m:t>
                                  </m:r>
                                </m:sub>
                              </m:sSub>
                            </m:sup>
                            <m:e>
                              <m:sSup>
                                <m:sSupPr>
                                  <m:ctrlPr>
                                    <a:rPr lang="en-US" sz="2000" b="1" i="1">
                                      <a:latin typeface="Cambria Math"/>
                                    </a:rPr>
                                  </m:ctrlPr>
                                </m:sSupPr>
                                <m:e>
                                  <m:r>
                                    <a:rPr lang="en-US" sz="2000" b="1" i="1">
                                      <a:latin typeface="Cambria Math"/>
                                    </a:rPr>
                                    <m:t>(</m:t>
                                  </m:r>
                                  <m:sSub>
                                    <m:sSubPr>
                                      <m:ctrlPr>
                                        <a:rPr lang="en-US" sz="2000" b="1" i="1">
                                          <a:latin typeface="Cambria Math"/>
                                        </a:rPr>
                                      </m:ctrlPr>
                                    </m:sSubPr>
                                    <m:e>
                                      <m:r>
                                        <a:rPr lang="en-US" sz="2000" b="1" i="1">
                                          <a:latin typeface="Cambria Math"/>
                                        </a:rPr>
                                        <m:t>𝝆</m:t>
                                      </m:r>
                                    </m:e>
                                    <m:sub>
                                      <m:r>
                                        <a:rPr lang="en-US" sz="2000" b="1" i="1">
                                          <a:latin typeface="Cambria Math"/>
                                        </a:rPr>
                                        <m:t>𝒅𝒂𝒕𝒂</m:t>
                                      </m:r>
                                      <m:r>
                                        <a:rPr lang="en-US" sz="2000" b="1" i="1">
                                          <a:latin typeface="Cambria Math"/>
                                        </a:rPr>
                                        <m:t>,</m:t>
                                      </m:r>
                                      <m:r>
                                        <a:rPr lang="en-US" sz="2000" b="1" i="1">
                                          <a:latin typeface="Cambria Math"/>
                                        </a:rPr>
                                        <m:t>𝒊</m:t>
                                      </m:r>
                                    </m:sub>
                                  </m:sSub>
                                  <m:r>
                                    <a:rPr lang="en-US" sz="2000" b="1" i="1">
                                      <a:latin typeface="Cambria Math"/>
                                    </a:rPr>
                                    <m:t>−</m:t>
                                  </m:r>
                                  <m:sSub>
                                    <m:sSubPr>
                                      <m:ctrlPr>
                                        <a:rPr lang="en-US" sz="2000" b="1" i="1">
                                          <a:latin typeface="Cambria Math"/>
                                        </a:rPr>
                                      </m:ctrlPr>
                                    </m:sSubPr>
                                    <m:e>
                                      <m:r>
                                        <a:rPr lang="en-US" sz="2000" b="1" i="1">
                                          <a:latin typeface="Cambria Math"/>
                                        </a:rPr>
                                        <m:t>𝝆</m:t>
                                      </m:r>
                                    </m:e>
                                    <m:sub>
                                      <m:r>
                                        <a:rPr lang="en-US" sz="2000" b="1" i="1">
                                          <a:latin typeface="Cambria Math"/>
                                        </a:rPr>
                                        <m:t>𝒔𝒊𝒎𝒖𝒍𝒂𝒕𝒊𝒐𝒏</m:t>
                                      </m:r>
                                      <m:r>
                                        <a:rPr lang="en-US" sz="2000" b="1" i="1">
                                          <a:latin typeface="Cambria Math"/>
                                        </a:rPr>
                                        <m:t>,</m:t>
                                      </m:r>
                                      <m:r>
                                        <a:rPr lang="en-US" sz="2000" b="1" i="1">
                                          <a:latin typeface="Cambria Math"/>
                                        </a:rPr>
                                        <m:t>𝒊</m:t>
                                      </m:r>
                                    </m:sub>
                                  </m:sSub>
                                  <m:r>
                                    <a:rPr lang="en-US" sz="2000" b="1" i="1">
                                      <a:latin typeface="Cambria Math"/>
                                    </a:rPr>
                                    <m:t>)</m:t>
                                  </m:r>
                                </m:e>
                                <m:sup>
                                  <m:r>
                                    <a:rPr lang="en-US" sz="2000" b="1" i="1">
                                      <a:latin typeface="Cambria Math"/>
                                    </a:rPr>
                                    <m:t>𝟐</m:t>
                                  </m:r>
                                </m:sup>
                              </m:sSup>
                            </m:e>
                          </m:nary>
                        </m:e>
                      </m:d>
                    </m:oMath>
                  </m:oMathPara>
                </a14:m>
                <a:endParaRPr lang="en-US" sz="2000" b="1" dirty="0"/>
              </a:p>
            </p:txBody>
          </p:sp>
        </mc:Choice>
        <mc:Fallback xmlns="">
          <p:sp>
            <p:nvSpPr>
              <p:cNvPr id="5" name="Rectangle 4"/>
              <p:cNvSpPr>
                <a:spLocks noRot="1" noChangeAspect="1" noMove="1" noResize="1" noEditPoints="1" noAdjustHandles="1" noChangeArrowheads="1" noChangeShapeType="1" noTextEdit="1"/>
              </p:cNvSpPr>
              <p:nvPr/>
            </p:nvSpPr>
            <p:spPr>
              <a:xfrm>
                <a:off x="-7258" y="4359709"/>
                <a:ext cx="9144000" cy="1070549"/>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4993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Six Parameter Calibration: Chains</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91456" y="833438"/>
            <a:ext cx="7961088" cy="4154984"/>
          </a:xfrm>
          <a:prstGeom prst="rect">
            <a:avLst/>
          </a:prstGeom>
          <a:noFill/>
          <a:ln w="9525">
            <a:noFill/>
            <a:miter lim="800000"/>
            <a:headEnd/>
            <a:tailEnd/>
          </a:ln>
        </p:spPr>
        <p:txBody>
          <a:bodyPr wrap="square">
            <a:spAutoFit/>
          </a:bodyPr>
          <a:lstStyle/>
          <a:p>
            <a:pPr hangingPunct="0"/>
            <a:r>
              <a:rPr lang="en-US" sz="2400" dirty="0"/>
              <a:t>Thirty-two </a:t>
            </a:r>
            <a:r>
              <a:rPr lang="en-US" sz="2400" dirty="0" smtClean="0"/>
              <a:t>8,000 position long chains </a:t>
            </a:r>
            <a:r>
              <a:rPr lang="en-US" sz="2400" dirty="0"/>
              <a:t>were used in </a:t>
            </a:r>
            <a:r>
              <a:rPr lang="en-US" sz="2400" dirty="0" smtClean="0"/>
              <a:t>the six parameter </a:t>
            </a:r>
            <a:r>
              <a:rPr lang="en-US" sz="2400" dirty="0"/>
              <a:t>calibration, each with a random starting position in parameter space.  </a:t>
            </a:r>
            <a:r>
              <a:rPr lang="en-US" sz="2400" dirty="0" smtClean="0"/>
              <a:t>Both </a:t>
            </a:r>
            <a:r>
              <a:rPr lang="en-US" sz="2400" dirty="0"/>
              <a:t>delayed rejection and adaptation of the proposal covariance matrix were used to improve the convergence of the </a:t>
            </a:r>
            <a:r>
              <a:rPr lang="en-US" sz="2400" dirty="0" smtClean="0"/>
              <a:t>chains.  The first 4,000 chain positions were discarded as a burn-in when calculating the posterior PDFs for the parameters.</a:t>
            </a:r>
          </a:p>
          <a:p>
            <a:pPr hangingPunct="0"/>
            <a:endParaRPr lang="en-US" sz="2400" dirty="0"/>
          </a:p>
          <a:p>
            <a:pPr hangingPunct="0"/>
            <a:r>
              <a:rPr lang="en-US" sz="2400" dirty="0" smtClean="0"/>
              <a:t>Running </a:t>
            </a:r>
            <a:r>
              <a:rPr lang="en-US" sz="2400" dirty="0"/>
              <a:t>the simulations for this calibration required four 16-hour, 4096 processor runs, for a total of more than 250,000 CPU hours.</a:t>
            </a:r>
          </a:p>
        </p:txBody>
      </p:sp>
    </p:spTree>
    <p:extLst>
      <p:ext uri="{BB962C8B-B14F-4D97-AF65-F5344CB8AC3E}">
        <p14:creationId xmlns:p14="http://schemas.microsoft.com/office/powerpoint/2010/main" val="11368764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Six Parameter Calibration: Posterior PDFs</a:t>
            </a:r>
            <a:endParaRPr lang="en-US" sz="3600" b="1" dirty="0">
              <a:latin typeface="Times New Roman" pitchFamily="18" charset="0"/>
              <a:ea typeface="Tahoma" pitchFamily="34"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914400"/>
            <a:ext cx="6400800" cy="569016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914400"/>
            <a:ext cx="6400800" cy="5690160"/>
          </a:xfrm>
          <a:prstGeom prst="rect">
            <a:avLst/>
          </a:prstGeom>
        </p:spPr>
      </p:pic>
    </p:spTree>
    <p:extLst>
      <p:ext uri="{BB962C8B-B14F-4D97-AF65-F5344CB8AC3E}">
        <p14:creationId xmlns:p14="http://schemas.microsoft.com/office/powerpoint/2010/main" val="298071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a:latin typeface="Times New Roman" pitchFamily="18" charset="0"/>
                <a:ea typeface="Tahoma" pitchFamily="34" charset="0"/>
                <a:cs typeface="Times New Roman" pitchFamily="18" charset="0"/>
              </a:rPr>
              <a:t>Motivation – DSMC Parameters</a:t>
            </a:r>
          </a:p>
        </p:txBody>
      </p:sp>
      <p:sp>
        <p:nvSpPr>
          <p:cNvPr id="3" name="Text Box 9"/>
          <p:cNvSpPr txBox="1">
            <a:spLocks noChangeArrowheads="1"/>
          </p:cNvSpPr>
          <p:nvPr/>
        </p:nvSpPr>
        <p:spPr bwMode="auto">
          <a:xfrm>
            <a:off x="584200" y="833438"/>
            <a:ext cx="8102600" cy="5770811"/>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dirty="0"/>
              <a:t> </a:t>
            </a:r>
            <a:r>
              <a:rPr lang="en-US" sz="2800" dirty="0" smtClean="0"/>
              <a:t>In many cases the precise values of some of these parameters are not known.</a:t>
            </a:r>
            <a:endParaRPr lang="en-US" sz="2800" baseline="30000" dirty="0"/>
          </a:p>
          <a:p>
            <a:pPr eaLnBrk="0" hangingPunct="0">
              <a:buFontTx/>
              <a:buChar char="•"/>
            </a:pPr>
            <a:r>
              <a:rPr lang="en-US" sz="2800" dirty="0" smtClean="0">
                <a:cs typeface="Times New Roman" pitchFamily="18" charset="0"/>
              </a:rPr>
              <a:t> Parameter values often cannot be directly measured, instead they must be inferred from experimental results.</a:t>
            </a:r>
          </a:p>
          <a:p>
            <a:pPr eaLnBrk="0" hangingPunct="0">
              <a:buFontTx/>
              <a:buChar char="•"/>
            </a:pPr>
            <a:r>
              <a:rPr lang="en-US" sz="2800" dirty="0" smtClean="0">
                <a:cs typeface="Times New Roman" pitchFamily="18" charset="0"/>
              </a:rPr>
              <a:t> By necessity, parameters must often be used in regimes far from where their values were determined.</a:t>
            </a:r>
            <a:endParaRPr lang="en-US" sz="2800" dirty="0">
              <a:cs typeface="Times New Roman" pitchFamily="18" charset="0"/>
            </a:endParaRPr>
          </a:p>
          <a:p>
            <a:pPr eaLnBrk="0" hangingPunct="0">
              <a:buFontTx/>
              <a:buChar char="•"/>
            </a:pPr>
            <a:r>
              <a:rPr lang="en-US" sz="2800" dirty="0" smtClean="0">
                <a:cs typeface="Times New Roman" pitchFamily="18" charset="0"/>
              </a:rPr>
              <a:t> More precise values for important parameters would lead to better simulation of the physics, and thus to better predictive capability for the DSMC method.  The ultimate goal of this project is to use experimental data to calibrate DSMC parameters relevant to the simulation of hypersonic shocks.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Six Parameter Calibration: False Peaks</a:t>
            </a:r>
            <a:endParaRPr lang="en-US" sz="3600" b="1" dirty="0">
              <a:latin typeface="Times New Roman" pitchFamily="18" charset="0"/>
              <a:ea typeface="Tahoma" pitchFamily="34"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85" y="914400"/>
            <a:ext cx="6400629" cy="56901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85" y="914400"/>
            <a:ext cx="6400629" cy="569015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914400"/>
            <a:ext cx="6400629" cy="5690159"/>
          </a:xfrm>
          <a:prstGeom prst="rect">
            <a:avLst/>
          </a:prstGeom>
        </p:spPr>
      </p:pic>
    </p:spTree>
    <p:extLst>
      <p:ext uri="{BB962C8B-B14F-4D97-AF65-F5344CB8AC3E}">
        <p14:creationId xmlns:p14="http://schemas.microsoft.com/office/powerpoint/2010/main" val="71757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Conclusions</a:t>
            </a:r>
            <a:endParaRPr lang="en-US" sz="3600" b="1" dirty="0">
              <a:latin typeface="Times New Roman" pitchFamily="18" charset="0"/>
              <a:ea typeface="Tahoma" pitchFamily="34" charset="0"/>
              <a:cs typeface="Times New Roman" pitchFamily="18" charset="0"/>
            </a:endParaRPr>
          </a:p>
        </p:txBody>
      </p:sp>
      <p:sp>
        <p:nvSpPr>
          <p:cNvPr id="6" name="Text Box 9"/>
          <p:cNvSpPr txBox="1">
            <a:spLocks noChangeArrowheads="1"/>
          </p:cNvSpPr>
          <p:nvPr/>
        </p:nvSpPr>
        <p:spPr bwMode="auto">
          <a:xfrm>
            <a:off x="584200" y="646330"/>
            <a:ext cx="7835900" cy="5586145"/>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dirty="0" smtClean="0"/>
              <a:t> We can use a moving sample region to obtain a steady 1D shock profile from the simulation of an unsteady 1D shock.  This technique does not require </a:t>
            </a:r>
            <a:r>
              <a:rPr lang="en-US" sz="2800" i="1" dirty="0" smtClean="0"/>
              <a:t>a priori</a:t>
            </a:r>
            <a:r>
              <a:rPr lang="en-US" sz="2800" dirty="0" smtClean="0"/>
              <a:t> knowledge of the post-shock conditions.</a:t>
            </a:r>
          </a:p>
          <a:p>
            <a:pPr eaLnBrk="0" hangingPunct="0">
              <a:buFontTx/>
              <a:buChar char="•"/>
            </a:pPr>
            <a:r>
              <a:rPr lang="en-US" sz="2800" dirty="0"/>
              <a:t> </a:t>
            </a:r>
            <a:r>
              <a:rPr lang="en-US" sz="2800" dirty="0" smtClean="0"/>
              <a:t>Global, Monte Carlo based sensitivity analyses can provide a great deal of insight into how various parameters affect a given </a:t>
            </a:r>
            <a:r>
              <a:rPr lang="en-US" sz="2800" dirty="0" err="1" smtClean="0"/>
              <a:t>QoI</a:t>
            </a:r>
            <a:r>
              <a:rPr lang="en-US" sz="2800" dirty="0" smtClean="0"/>
              <a:t>.</a:t>
            </a:r>
          </a:p>
          <a:p>
            <a:pPr eaLnBrk="0" hangingPunct="0">
              <a:buFontTx/>
              <a:buChar char="•"/>
            </a:pPr>
            <a:r>
              <a:rPr lang="en-US" sz="2800" dirty="0"/>
              <a:t> </a:t>
            </a:r>
            <a:r>
              <a:rPr lang="en-US" sz="2800" dirty="0" smtClean="0"/>
              <a:t>A good deal of computer power is required to perform this type of statistical analysis for DSMC shock simulations.</a:t>
            </a:r>
          </a:p>
          <a:p>
            <a:pPr marL="914400" lvl="1" indent="-457200" eaLnBrk="0" hangingPunct="0">
              <a:buFont typeface="Wingdings" pitchFamily="2" charset="2"/>
              <a:buChar char="§"/>
            </a:pPr>
            <a:r>
              <a:rPr lang="en-US" sz="2400" dirty="0" smtClean="0"/>
              <a:t>20,000 relaxations and 5,600 shocks were run for the sensitivity analyses</a:t>
            </a:r>
            <a:r>
              <a:rPr lang="en-US" sz="2400" dirty="0"/>
              <a:t> </a:t>
            </a:r>
            <a:r>
              <a:rPr lang="en-US" sz="2400" dirty="0" smtClean="0"/>
              <a:t>presented here, which required a total of ~550,000 CPU hours.</a:t>
            </a:r>
          </a:p>
        </p:txBody>
      </p:sp>
    </p:spTree>
    <p:extLst>
      <p:ext uri="{BB962C8B-B14F-4D97-AF65-F5344CB8AC3E}">
        <p14:creationId xmlns:p14="http://schemas.microsoft.com/office/powerpoint/2010/main" val="30575666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More Conclusions</a:t>
            </a:r>
            <a:endParaRPr lang="en-US" sz="3600" b="1" dirty="0">
              <a:latin typeface="Times New Roman" pitchFamily="18" charset="0"/>
              <a:ea typeface="Tahoma" pitchFamily="34" charset="0"/>
              <a:cs typeface="Times New Roman" pitchFamily="18" charset="0"/>
            </a:endParaRPr>
          </a:p>
        </p:txBody>
      </p:sp>
      <p:sp>
        <p:nvSpPr>
          <p:cNvPr id="6" name="Text Box 9"/>
          <p:cNvSpPr txBox="1">
            <a:spLocks noChangeArrowheads="1"/>
          </p:cNvSpPr>
          <p:nvPr/>
        </p:nvSpPr>
        <p:spPr bwMode="auto">
          <a:xfrm>
            <a:off x="584200" y="646330"/>
            <a:ext cx="7835900" cy="6201698"/>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dirty="0" smtClean="0"/>
              <a:t> MCMC can be used to calibrate DSMC parameters based on synthetic data for a 0-D relaxation.</a:t>
            </a:r>
          </a:p>
          <a:p>
            <a:pPr eaLnBrk="0" hangingPunct="0">
              <a:buFontTx/>
              <a:buChar char="•"/>
            </a:pPr>
            <a:r>
              <a:rPr lang="en-US" sz="2800" dirty="0" smtClean="0"/>
              <a:t> It can be very effective to employ multiple types of data from multiple scenarios when calibrating parameters.</a:t>
            </a:r>
          </a:p>
          <a:p>
            <a:pPr eaLnBrk="0" hangingPunct="0">
              <a:buFontTx/>
              <a:buChar char="•"/>
            </a:pPr>
            <a:r>
              <a:rPr lang="en-US" sz="2800" dirty="0"/>
              <a:t> </a:t>
            </a:r>
            <a:r>
              <a:rPr lang="en-US" sz="2800" dirty="0" smtClean="0"/>
              <a:t>We can use the likelihoods calculated for the set of candidate positions for a chain in order to determine whether a secondary peak in the posterior PDF for a given parameter is real or whether it is a numerical artifact due to finite length chains.</a:t>
            </a:r>
          </a:p>
          <a:p>
            <a:pPr eaLnBrk="0" hangingPunct="0">
              <a:buFontTx/>
              <a:buChar char="•"/>
            </a:pPr>
            <a:r>
              <a:rPr lang="en-US" sz="2800" dirty="0"/>
              <a:t> </a:t>
            </a:r>
            <a:r>
              <a:rPr lang="en-US" sz="2800" dirty="0" smtClean="0"/>
              <a:t>Calibrating DSMC parameters is computationally expensive, with the six parameter calibration presented here requiring 250,000 CPU hours even for the 0-D relaxation scenario.</a:t>
            </a:r>
          </a:p>
        </p:txBody>
      </p:sp>
    </p:spTree>
    <p:extLst>
      <p:ext uri="{BB962C8B-B14F-4D97-AF65-F5344CB8AC3E}">
        <p14:creationId xmlns:p14="http://schemas.microsoft.com/office/powerpoint/2010/main" val="2880367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Potential Future Work</a:t>
            </a:r>
            <a:endParaRPr lang="en-US" sz="3600" b="1" dirty="0">
              <a:latin typeface="Times New Roman" pitchFamily="18" charset="0"/>
              <a:ea typeface="Tahoma" pitchFamily="34" charset="0"/>
              <a:cs typeface="Times New Roman" pitchFamily="18" charset="0"/>
            </a:endParaRPr>
          </a:p>
        </p:txBody>
      </p:sp>
      <p:sp>
        <p:nvSpPr>
          <p:cNvPr id="6" name="Text Box 9"/>
          <p:cNvSpPr txBox="1">
            <a:spLocks noChangeArrowheads="1"/>
          </p:cNvSpPr>
          <p:nvPr/>
        </p:nvSpPr>
        <p:spPr bwMode="auto">
          <a:xfrm>
            <a:off x="584200" y="646330"/>
            <a:ext cx="7962900" cy="4478149"/>
          </a:xfrm>
          <a:prstGeom prst="rect">
            <a:avLst/>
          </a:prstGeom>
          <a:noFill/>
          <a:ln w="9525">
            <a:noFill/>
            <a:miter lim="800000"/>
            <a:headEnd/>
            <a:tailEnd/>
          </a:ln>
        </p:spPr>
        <p:txBody>
          <a:bodyPr wrap="square">
            <a:spAutoFit/>
          </a:bodyPr>
          <a:lstStyle/>
          <a:p>
            <a:pPr eaLnBrk="0" hangingPunct="0">
              <a:lnSpc>
                <a:spcPct val="25000"/>
              </a:lnSpc>
            </a:pPr>
            <a:endParaRPr lang="en-US" sz="2000" dirty="0">
              <a:solidFill>
                <a:schemeClr val="tx2"/>
              </a:solidFill>
            </a:endParaRPr>
          </a:p>
          <a:p>
            <a:pPr eaLnBrk="0" hangingPunct="0">
              <a:buFontTx/>
              <a:buChar char="•"/>
            </a:pPr>
            <a:r>
              <a:rPr lang="en-US" sz="2800" dirty="0" smtClean="0">
                <a:solidFill>
                  <a:schemeClr val="tx2"/>
                </a:solidFill>
              </a:rPr>
              <a:t> Synthetic data calibrations for a 1-D shock with the current code.</a:t>
            </a:r>
          </a:p>
          <a:p>
            <a:pPr eaLnBrk="0" hangingPunct="0">
              <a:buFontTx/>
              <a:buChar char="•"/>
            </a:pPr>
            <a:r>
              <a:rPr lang="en-US" sz="2800" dirty="0" smtClean="0">
                <a:solidFill>
                  <a:srgbClr val="FF0000"/>
                </a:solidFill>
              </a:rPr>
              <a:t> Upgrade the code to allow modeling of ionization and electronic excitation.</a:t>
            </a:r>
          </a:p>
          <a:p>
            <a:pPr eaLnBrk="0" hangingPunct="0">
              <a:buFontTx/>
              <a:buChar char="•"/>
            </a:pPr>
            <a:r>
              <a:rPr lang="en-US" sz="2800" dirty="0">
                <a:solidFill>
                  <a:srgbClr val="FF0000"/>
                </a:solidFill>
              </a:rPr>
              <a:t> </a:t>
            </a:r>
            <a:r>
              <a:rPr lang="en-US" sz="2800" dirty="0" smtClean="0">
                <a:solidFill>
                  <a:srgbClr val="FF0000"/>
                </a:solidFill>
              </a:rPr>
              <a:t>Couple the code with a radiation solver.</a:t>
            </a:r>
          </a:p>
          <a:p>
            <a:pPr eaLnBrk="0" hangingPunct="0">
              <a:buFontTx/>
              <a:buChar char="•"/>
            </a:pPr>
            <a:r>
              <a:rPr lang="en-US" sz="2800" dirty="0">
                <a:solidFill>
                  <a:srgbClr val="FF0000"/>
                </a:solidFill>
              </a:rPr>
              <a:t> </a:t>
            </a:r>
            <a:r>
              <a:rPr lang="en-US" sz="2800" dirty="0" smtClean="0">
                <a:solidFill>
                  <a:srgbClr val="FF0000"/>
                </a:solidFill>
              </a:rPr>
              <a:t>Sensitivity analysis for a 1-D shock with the additional physics included.</a:t>
            </a:r>
          </a:p>
          <a:p>
            <a:pPr eaLnBrk="0" hangingPunct="0">
              <a:buFontTx/>
              <a:buChar char="•"/>
            </a:pPr>
            <a:r>
              <a:rPr lang="en-US" sz="2800" dirty="0" smtClean="0">
                <a:solidFill>
                  <a:srgbClr val="FF0000"/>
                </a:solidFill>
              </a:rPr>
              <a:t> Synthetic </a:t>
            </a:r>
            <a:r>
              <a:rPr lang="en-US" sz="2800" dirty="0">
                <a:solidFill>
                  <a:srgbClr val="FF0000"/>
                </a:solidFill>
              </a:rPr>
              <a:t>data calibrations </a:t>
            </a:r>
            <a:r>
              <a:rPr lang="en-US" sz="2800" dirty="0" smtClean="0">
                <a:solidFill>
                  <a:srgbClr val="FF0000"/>
                </a:solidFill>
              </a:rPr>
              <a:t>with </a:t>
            </a:r>
            <a:r>
              <a:rPr lang="en-US" sz="2800" dirty="0">
                <a:solidFill>
                  <a:srgbClr val="FF0000"/>
                </a:solidFill>
              </a:rPr>
              <a:t>the </a:t>
            </a:r>
            <a:r>
              <a:rPr lang="en-US" sz="2800" dirty="0" smtClean="0">
                <a:solidFill>
                  <a:srgbClr val="FF0000"/>
                </a:solidFill>
              </a:rPr>
              <a:t>upgraded code.</a:t>
            </a:r>
          </a:p>
          <a:p>
            <a:pPr eaLnBrk="0" hangingPunct="0">
              <a:buFontTx/>
              <a:buChar char="•"/>
            </a:pPr>
            <a:r>
              <a:rPr lang="en-US" sz="2800" dirty="0">
                <a:solidFill>
                  <a:srgbClr val="FF0000"/>
                </a:solidFill>
              </a:rPr>
              <a:t> </a:t>
            </a:r>
            <a:r>
              <a:rPr lang="en-US" sz="2800" dirty="0" smtClean="0">
                <a:solidFill>
                  <a:srgbClr val="FF0000"/>
                </a:solidFill>
              </a:rPr>
              <a:t>Calibrations with real data from EAST or similar facility.</a:t>
            </a:r>
          </a:p>
        </p:txBody>
      </p:sp>
    </p:spTree>
    <p:extLst>
      <p:ext uri="{BB962C8B-B14F-4D97-AF65-F5344CB8AC3E}">
        <p14:creationId xmlns:p14="http://schemas.microsoft.com/office/powerpoint/2010/main" val="3341096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a:latin typeface="Times New Roman" pitchFamily="18" charset="0"/>
                <a:ea typeface="Tahoma" pitchFamily="34" charset="0"/>
                <a:cs typeface="Times New Roman" pitchFamily="18" charset="0"/>
              </a:rPr>
              <a:t>Motivation – </a:t>
            </a:r>
            <a:r>
              <a:rPr lang="en-US" sz="3600" b="1" dirty="0" smtClean="0">
                <a:latin typeface="Times New Roman" pitchFamily="18" charset="0"/>
                <a:ea typeface="Tahoma" pitchFamily="34" charset="0"/>
                <a:cs typeface="Times New Roman" pitchFamily="18" charset="0"/>
              </a:rPr>
              <a:t>General</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8102600" cy="5339923"/>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r>
              <a:rPr lang="en-US" sz="2800" dirty="0" smtClean="0"/>
              <a:t>Aside from the specific long-term goal of calibrating DSMC parameters based on experimental data, we have two more general objectives as well:</a:t>
            </a:r>
          </a:p>
          <a:p>
            <a:pPr eaLnBrk="0" hangingPunct="0"/>
            <a:endParaRPr lang="en-US" sz="2800" dirty="0" smtClean="0"/>
          </a:p>
          <a:p>
            <a:pPr eaLnBrk="0" hangingPunct="0">
              <a:buFontTx/>
              <a:buChar char="•"/>
            </a:pPr>
            <a:r>
              <a:rPr lang="en-US" sz="2800" dirty="0" smtClean="0"/>
              <a:t> To demonstrate </a:t>
            </a:r>
            <a:r>
              <a:rPr lang="en-US" sz="2800" dirty="0"/>
              <a:t>a sensitivity analysis </a:t>
            </a:r>
            <a:r>
              <a:rPr lang="en-US" sz="2800" dirty="0" smtClean="0"/>
              <a:t>methodology which can be used for complex physical problems related to gas dynamics.</a:t>
            </a:r>
          </a:p>
          <a:p>
            <a:pPr eaLnBrk="0" hangingPunct="0"/>
            <a:endParaRPr lang="en-US" sz="2800" dirty="0">
              <a:cs typeface="Times New Roman" pitchFamily="18" charset="0"/>
            </a:endParaRPr>
          </a:p>
          <a:p>
            <a:pPr eaLnBrk="0" hangingPunct="0">
              <a:buFontTx/>
              <a:buChar char="•"/>
            </a:pPr>
            <a:r>
              <a:rPr lang="en-US" sz="2800" dirty="0" smtClean="0">
                <a:cs typeface="Times New Roman" pitchFamily="18" charset="0"/>
              </a:rPr>
              <a:t> To demonstrate that making use of multiple types of data from multiple scenarios can be helpful when solving the inverse problem in order to calibrate parameters.</a:t>
            </a:r>
            <a:endParaRPr lang="en-US" sz="2800" dirty="0" smtClean="0"/>
          </a:p>
        </p:txBody>
      </p:sp>
    </p:spTree>
    <p:extLst>
      <p:ext uri="{BB962C8B-B14F-4D97-AF65-F5344CB8AC3E}">
        <p14:creationId xmlns:p14="http://schemas.microsoft.com/office/powerpoint/2010/main" val="3445576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DSMC Method</a:t>
            </a:r>
            <a:endParaRPr lang="en-US" sz="3600" b="1" dirty="0">
              <a:latin typeface="Times New Roman" pitchFamily="18" charset="0"/>
              <a:ea typeface="Tahoma" pitchFamily="34" charset="0"/>
              <a:cs typeface="Times New Roman" pitchFamily="18" charset="0"/>
            </a:endParaRPr>
          </a:p>
        </p:txBody>
      </p:sp>
      <p:sp>
        <p:nvSpPr>
          <p:cNvPr id="5" name="Rectangle 4"/>
          <p:cNvSpPr/>
          <p:nvPr/>
        </p:nvSpPr>
        <p:spPr>
          <a:xfrm>
            <a:off x="2399074" y="892106"/>
            <a:ext cx="2286000" cy="6400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Initialize</a:t>
            </a:r>
            <a:endParaRPr lang="en-US" sz="4000" b="1" dirty="0">
              <a:solidFill>
                <a:schemeClr val="tx1"/>
              </a:solidFill>
            </a:endParaRPr>
          </a:p>
        </p:txBody>
      </p:sp>
      <p:sp>
        <p:nvSpPr>
          <p:cNvPr id="6" name="Rectangle 5"/>
          <p:cNvSpPr/>
          <p:nvPr/>
        </p:nvSpPr>
        <p:spPr>
          <a:xfrm>
            <a:off x="2399073" y="2873977"/>
            <a:ext cx="2286000" cy="6400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Move</a:t>
            </a:r>
            <a:endParaRPr lang="en-US" sz="4000" b="1" dirty="0">
              <a:solidFill>
                <a:schemeClr val="tx1"/>
              </a:solidFill>
            </a:endParaRPr>
          </a:p>
        </p:txBody>
      </p:sp>
      <p:sp>
        <p:nvSpPr>
          <p:cNvPr id="7" name="Rectangle 6"/>
          <p:cNvSpPr/>
          <p:nvPr/>
        </p:nvSpPr>
        <p:spPr>
          <a:xfrm>
            <a:off x="2385219" y="3871504"/>
            <a:ext cx="2286000" cy="6400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Index</a:t>
            </a:r>
            <a:endParaRPr lang="en-US" sz="4000" b="1" dirty="0">
              <a:solidFill>
                <a:schemeClr val="tx1"/>
              </a:solidFill>
            </a:endParaRPr>
          </a:p>
        </p:txBody>
      </p:sp>
      <p:sp>
        <p:nvSpPr>
          <p:cNvPr id="8" name="Rectangle 7"/>
          <p:cNvSpPr/>
          <p:nvPr/>
        </p:nvSpPr>
        <p:spPr>
          <a:xfrm>
            <a:off x="2385220" y="4855177"/>
            <a:ext cx="2286000" cy="6400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Collide</a:t>
            </a:r>
            <a:endParaRPr lang="en-US" sz="4000" b="1" dirty="0">
              <a:solidFill>
                <a:schemeClr val="tx1"/>
              </a:solidFill>
            </a:endParaRPr>
          </a:p>
        </p:txBody>
      </p:sp>
      <p:sp>
        <p:nvSpPr>
          <p:cNvPr id="9" name="Rectangle 8"/>
          <p:cNvSpPr/>
          <p:nvPr/>
        </p:nvSpPr>
        <p:spPr>
          <a:xfrm>
            <a:off x="2384326" y="6031920"/>
            <a:ext cx="2286000" cy="6400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Sample</a:t>
            </a:r>
            <a:endParaRPr lang="en-US" sz="4000" b="1" dirty="0">
              <a:solidFill>
                <a:schemeClr val="tx1"/>
              </a:solidFill>
            </a:endParaRPr>
          </a:p>
        </p:txBody>
      </p:sp>
      <p:cxnSp>
        <p:nvCxnSpPr>
          <p:cNvPr id="10" name="Straight Arrow Connector 9"/>
          <p:cNvCxnSpPr>
            <a:stCxn id="5" idx="2"/>
            <a:endCxn id="21" idx="0"/>
          </p:cNvCxnSpPr>
          <p:nvPr/>
        </p:nvCxnSpPr>
        <p:spPr>
          <a:xfrm rot="5400000">
            <a:off x="3342233" y="1732027"/>
            <a:ext cx="399682" cy="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rot="16200000" flipH="1">
            <a:off x="3370277" y="3685852"/>
            <a:ext cx="343593" cy="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p:cNvCxnSpPr>
          <p:nvPr/>
        </p:nvCxnSpPr>
        <p:spPr>
          <a:xfrm rot="16200000" flipH="1">
            <a:off x="3363350" y="4676452"/>
            <a:ext cx="343593" cy="13855"/>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9" idx="0"/>
          </p:cNvCxnSpPr>
          <p:nvPr/>
        </p:nvCxnSpPr>
        <p:spPr>
          <a:xfrm rot="5400000">
            <a:off x="3259442" y="5763141"/>
            <a:ext cx="536663" cy="89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85074" y="5185497"/>
            <a:ext cx="914400" cy="1939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V="1">
            <a:off x="4117834" y="3726824"/>
            <a:ext cx="2968994" cy="412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4671218" y="2257449"/>
            <a:ext cx="928256" cy="346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814055" y="1703267"/>
            <a:ext cx="4070554" cy="4144297"/>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763732" y="700377"/>
            <a:ext cx="2074799" cy="830997"/>
          </a:xfrm>
          <a:prstGeom prst="rect">
            <a:avLst/>
          </a:prstGeom>
          <a:noFill/>
        </p:spPr>
        <p:txBody>
          <a:bodyPr wrap="none" rtlCol="0">
            <a:spAutoFit/>
          </a:bodyPr>
          <a:lstStyle/>
          <a:p>
            <a:r>
              <a:rPr lang="en-US" sz="2400" b="1" dirty="0" smtClean="0"/>
              <a:t>Performed on </a:t>
            </a:r>
          </a:p>
          <a:p>
            <a:r>
              <a:rPr lang="en-US" sz="2400" b="1" dirty="0" smtClean="0"/>
              <a:t>First Time Step</a:t>
            </a:r>
            <a:endParaRPr lang="en-US" sz="2400" b="1" dirty="0"/>
          </a:p>
        </p:txBody>
      </p:sp>
      <p:sp>
        <p:nvSpPr>
          <p:cNvPr id="19" name="TextBox 18"/>
          <p:cNvSpPr txBox="1"/>
          <p:nvPr/>
        </p:nvSpPr>
        <p:spPr>
          <a:xfrm>
            <a:off x="4807975" y="5943600"/>
            <a:ext cx="2757949" cy="830997"/>
          </a:xfrm>
          <a:prstGeom prst="rect">
            <a:avLst/>
          </a:prstGeom>
          <a:noFill/>
        </p:spPr>
        <p:txBody>
          <a:bodyPr wrap="square" rtlCol="0">
            <a:spAutoFit/>
          </a:bodyPr>
          <a:lstStyle/>
          <a:p>
            <a:r>
              <a:rPr lang="en-US" sz="2400" b="1" dirty="0" smtClean="0"/>
              <a:t>Performed on </a:t>
            </a:r>
          </a:p>
          <a:p>
            <a:r>
              <a:rPr lang="en-US" sz="2400" b="1" dirty="0" smtClean="0"/>
              <a:t>Selected Time Steps</a:t>
            </a:r>
            <a:endParaRPr lang="en-US" sz="2400" b="1" dirty="0"/>
          </a:p>
        </p:txBody>
      </p:sp>
      <p:sp>
        <p:nvSpPr>
          <p:cNvPr id="20" name="TextBox 19"/>
          <p:cNvSpPr txBox="1"/>
          <p:nvPr/>
        </p:nvSpPr>
        <p:spPr>
          <a:xfrm>
            <a:off x="5953435" y="3480448"/>
            <a:ext cx="2223237" cy="830997"/>
          </a:xfrm>
          <a:prstGeom prst="rect">
            <a:avLst/>
          </a:prstGeom>
          <a:noFill/>
        </p:spPr>
        <p:txBody>
          <a:bodyPr wrap="none" rtlCol="0">
            <a:spAutoFit/>
          </a:bodyPr>
          <a:lstStyle/>
          <a:p>
            <a:r>
              <a:rPr lang="en-US" sz="2400" b="1" dirty="0" smtClean="0"/>
              <a:t>Performed on </a:t>
            </a:r>
          </a:p>
          <a:p>
            <a:r>
              <a:rPr lang="en-US" sz="2400" b="1" dirty="0" smtClean="0"/>
              <a:t>Every Time Step</a:t>
            </a:r>
            <a:endParaRPr lang="en-US" sz="2400" b="1" dirty="0"/>
          </a:p>
        </p:txBody>
      </p:sp>
      <p:sp>
        <p:nvSpPr>
          <p:cNvPr id="21" name="Rectangle 20"/>
          <p:cNvSpPr/>
          <p:nvPr/>
        </p:nvSpPr>
        <p:spPr>
          <a:xfrm>
            <a:off x="2399073" y="1931868"/>
            <a:ext cx="2286000" cy="6400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Create</a:t>
            </a:r>
            <a:endParaRPr lang="en-US" sz="4000" b="1" dirty="0">
              <a:solidFill>
                <a:schemeClr val="tx1"/>
              </a:solidFill>
            </a:endParaRPr>
          </a:p>
        </p:txBody>
      </p:sp>
      <p:cxnSp>
        <p:nvCxnSpPr>
          <p:cNvPr id="22" name="Straight Arrow Connector 21"/>
          <p:cNvCxnSpPr>
            <a:stCxn id="21" idx="2"/>
            <a:endCxn id="6" idx="0"/>
          </p:cNvCxnSpPr>
          <p:nvPr/>
        </p:nvCxnSpPr>
        <p:spPr>
          <a:xfrm rot="5400000">
            <a:off x="3391059" y="2722962"/>
            <a:ext cx="302029" cy="158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7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Particle Interactions in DSMC</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457200" y="914400"/>
            <a:ext cx="8229600" cy="1569660"/>
          </a:xfrm>
          <a:prstGeom prst="rect">
            <a:avLst/>
          </a:prstGeom>
          <a:noFill/>
          <a:ln w="9525">
            <a:noFill/>
            <a:miter lim="800000"/>
            <a:headEnd/>
            <a:tailEnd/>
          </a:ln>
        </p:spPr>
        <p:txBody>
          <a:bodyPr>
            <a:spAutoFit/>
          </a:bodyPr>
          <a:lstStyle/>
          <a:p>
            <a:r>
              <a:rPr lang="en-US" sz="2400" dirty="0" smtClean="0"/>
              <a:t>Interactions between particles are performed statistically in DSMC. Pairs of particles are randomly selected from within a cell, and a random number draw determines whether or not the particles interact, and if so, which type of interaction occurs.</a:t>
            </a:r>
            <a:endParaRPr lang="en-US" sz="2400" baseline="300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607171"/>
            <a:ext cx="5486400" cy="4114800"/>
          </a:xfrm>
          <a:prstGeom prst="rect">
            <a:avLst/>
          </a:prstGeom>
        </p:spPr>
      </p:pic>
    </p:spTree>
    <p:extLst>
      <p:ext uri="{BB962C8B-B14F-4D97-AF65-F5344CB8AC3E}">
        <p14:creationId xmlns:p14="http://schemas.microsoft.com/office/powerpoint/2010/main" val="982538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Particle Interaction Models and Parameters</a:t>
            </a:r>
            <a:endParaRPr lang="en-US" sz="3600" b="1" dirty="0">
              <a:latin typeface="Times New Roman" pitchFamily="18" charset="0"/>
              <a:ea typeface="Tahoma" pitchFamily="34" charset="0"/>
              <a:cs typeface="Times New Roman" pitchFamily="18" charset="0"/>
            </a:endParaRPr>
          </a:p>
        </p:txBody>
      </p:sp>
      <mc:AlternateContent xmlns:mc="http://schemas.openxmlformats.org/markup-compatibility/2006" xmlns:a14="http://schemas.microsoft.com/office/drawing/2010/main">
        <mc:Choice Requires="a14">
          <p:sp>
            <p:nvSpPr>
              <p:cNvPr id="3" name="Text Box 9"/>
              <p:cNvSpPr txBox="1">
                <a:spLocks noChangeArrowheads="1"/>
              </p:cNvSpPr>
              <p:nvPr/>
            </p:nvSpPr>
            <p:spPr bwMode="auto">
              <a:xfrm>
                <a:off x="584200" y="833438"/>
                <a:ext cx="8102600" cy="5532925"/>
              </a:xfrm>
              <a:prstGeom prst="rect">
                <a:avLst/>
              </a:prstGeom>
              <a:noFill/>
              <a:ln w="9525">
                <a:noFill/>
                <a:miter lim="800000"/>
                <a:headEnd/>
                <a:tailEnd/>
              </a:ln>
            </p:spPr>
            <p:txBody>
              <a:bodyPr wrap="square">
                <a:spAutoFit/>
              </a:bodyPr>
              <a:lstStyle/>
              <a:p>
                <a:pPr eaLnBrk="0" hangingPunct="0">
                  <a:lnSpc>
                    <a:spcPct val="25000"/>
                  </a:lnSpc>
                </a:pPr>
                <a:endParaRPr lang="en-US" sz="2000" dirty="0" smtClean="0"/>
              </a:p>
              <a:p>
                <a:pPr eaLnBrk="0" hangingPunct="0">
                  <a:buFontTx/>
                  <a:buChar char="•"/>
                </a:pPr>
                <a:r>
                  <a:rPr lang="en-US" sz="2800" dirty="0"/>
                  <a:t> </a:t>
                </a:r>
                <a:r>
                  <a:rPr lang="en-US" sz="2800" dirty="0" smtClean="0"/>
                  <a:t>Elastic Collisions:  VHS Model</a:t>
                </a:r>
              </a:p>
              <a:p>
                <a:pPr eaLnBrk="0" hangingPunct="0"/>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a:rPr lang="en-US" sz="2800" i="1">
                              <a:latin typeface="Cambria Math"/>
                            </a:rPr>
                            <m:t>𝜎</m:t>
                          </m:r>
                        </m:e>
                        <m:sub>
                          <m:r>
                            <a:rPr lang="en-US" sz="2800" i="1">
                              <a:latin typeface="Cambria Math"/>
                            </a:rPr>
                            <m:t>𝑉𝐻𝑆</m:t>
                          </m:r>
                        </m:sub>
                      </m:sSub>
                      <m:r>
                        <a:rPr lang="en-US" sz="2800" i="1">
                          <a:latin typeface="Cambria Math"/>
                        </a:rPr>
                        <m:t>=</m:t>
                      </m:r>
                      <m:r>
                        <a:rPr lang="en-US" sz="2800" i="1">
                          <a:latin typeface="Cambria Math"/>
                        </a:rPr>
                        <m:t>𝜋</m:t>
                      </m:r>
                      <m:sSub>
                        <m:sSubPr>
                          <m:ctrlPr>
                            <a:rPr lang="en-US" sz="2800" b="1" i="1" smtClean="0">
                              <a:solidFill>
                                <a:srgbClr val="FF0000"/>
                              </a:solidFill>
                              <a:latin typeface="Cambria Math"/>
                            </a:rPr>
                          </m:ctrlPr>
                        </m:sSubPr>
                        <m:e>
                          <m:r>
                            <a:rPr lang="en-US" sz="2800" b="1" i="1">
                              <a:solidFill>
                                <a:srgbClr val="FF0000"/>
                              </a:solidFill>
                              <a:latin typeface="Cambria Math"/>
                            </a:rPr>
                            <m:t>𝒅</m:t>
                          </m:r>
                        </m:e>
                        <m:sub>
                          <m:r>
                            <a:rPr lang="en-US" sz="2800" b="1" i="1">
                              <a:solidFill>
                                <a:srgbClr val="FF0000"/>
                              </a:solidFill>
                              <a:latin typeface="Cambria Math"/>
                            </a:rPr>
                            <m:t>𝒓𝒆𝒇</m:t>
                          </m:r>
                        </m:sub>
                      </m:sSub>
                      <m:sSup>
                        <m:sSupPr>
                          <m:ctrlPr>
                            <a:rPr lang="en-US" sz="2800" i="1">
                              <a:latin typeface="Cambria Math"/>
                            </a:rPr>
                          </m:ctrlPr>
                        </m:sSupPr>
                        <m:e>
                          <m:d>
                            <m:dPr>
                              <m:ctrlPr>
                                <a:rPr lang="en-US" sz="2800" i="1">
                                  <a:latin typeface="Cambria Math"/>
                                </a:rPr>
                              </m:ctrlPr>
                            </m:dPr>
                            <m:e>
                              <m:f>
                                <m:fPr>
                                  <m:ctrlPr>
                                    <a:rPr lang="en-US" sz="2800" i="1">
                                      <a:latin typeface="Cambria Math"/>
                                    </a:rPr>
                                  </m:ctrlPr>
                                </m:fPr>
                                <m:num>
                                  <m:sSub>
                                    <m:sSubPr>
                                      <m:ctrlPr>
                                        <a:rPr lang="en-US" sz="2800" i="1">
                                          <a:latin typeface="Cambria Math"/>
                                        </a:rPr>
                                      </m:ctrlPr>
                                    </m:sSubPr>
                                    <m:e>
                                      <m:r>
                                        <a:rPr lang="en-US" sz="2800" i="1">
                                          <a:latin typeface="Cambria Math"/>
                                        </a:rPr>
                                        <m:t>𝑐</m:t>
                                      </m:r>
                                    </m:e>
                                    <m:sub>
                                      <m:r>
                                        <a:rPr lang="en-US" sz="2800" i="1">
                                          <a:latin typeface="Cambria Math"/>
                                        </a:rPr>
                                        <m:t>𝑟</m:t>
                                      </m:r>
                                      <m:r>
                                        <a:rPr lang="en-US" sz="2800" i="1">
                                          <a:latin typeface="Cambria Math"/>
                                        </a:rPr>
                                        <m:t>,</m:t>
                                      </m:r>
                                      <m:r>
                                        <a:rPr lang="en-US" sz="2800" i="1">
                                          <a:latin typeface="Cambria Math"/>
                                        </a:rPr>
                                        <m:t>𝑟𝑒𝑓</m:t>
                                      </m:r>
                                    </m:sub>
                                  </m:sSub>
                                </m:num>
                                <m:den>
                                  <m:sSub>
                                    <m:sSubPr>
                                      <m:ctrlPr>
                                        <a:rPr lang="en-US" sz="2800" i="1">
                                          <a:latin typeface="Cambria Math"/>
                                        </a:rPr>
                                      </m:ctrlPr>
                                    </m:sSubPr>
                                    <m:e>
                                      <m:r>
                                        <a:rPr lang="en-US" sz="2800" i="1">
                                          <a:latin typeface="Cambria Math"/>
                                        </a:rPr>
                                        <m:t>𝑐</m:t>
                                      </m:r>
                                    </m:e>
                                    <m:sub>
                                      <m:r>
                                        <a:rPr lang="en-US" sz="2800" i="1">
                                          <a:latin typeface="Cambria Math"/>
                                        </a:rPr>
                                        <m:t>𝑟</m:t>
                                      </m:r>
                                    </m:sub>
                                  </m:sSub>
                                </m:den>
                              </m:f>
                            </m:e>
                          </m:d>
                        </m:e>
                        <m:sup>
                          <m:d>
                            <m:dPr>
                              <m:ctrlPr>
                                <a:rPr lang="en-US" sz="2800" i="1">
                                  <a:latin typeface="Cambria Math"/>
                                </a:rPr>
                              </m:ctrlPr>
                            </m:dPr>
                            <m:e>
                              <m:r>
                                <a:rPr lang="en-US" sz="2800" i="1">
                                  <a:latin typeface="Cambria Math"/>
                                </a:rPr>
                                <m:t>𝜔</m:t>
                              </m:r>
                              <m:r>
                                <a:rPr lang="en-US" sz="2800" i="1">
                                  <a:latin typeface="Cambria Math"/>
                                </a:rPr>
                                <m:t>−</m:t>
                              </m:r>
                              <m:f>
                                <m:fPr>
                                  <m:ctrlPr>
                                    <a:rPr lang="en-US" sz="2800" i="1">
                                      <a:latin typeface="Cambria Math"/>
                                    </a:rPr>
                                  </m:ctrlPr>
                                </m:fPr>
                                <m:num>
                                  <m:r>
                                    <a:rPr lang="en-US" sz="2800" i="1">
                                      <a:latin typeface="Cambria Math"/>
                                    </a:rPr>
                                    <m:t>1</m:t>
                                  </m:r>
                                </m:num>
                                <m:den>
                                  <m:r>
                                    <a:rPr lang="en-US" sz="2800" i="1">
                                      <a:latin typeface="Cambria Math"/>
                                    </a:rPr>
                                    <m:t>2</m:t>
                                  </m:r>
                                </m:den>
                              </m:f>
                            </m:e>
                          </m:d>
                        </m:sup>
                      </m:sSup>
                    </m:oMath>
                  </m:oMathPara>
                </a14:m>
                <a:endParaRPr lang="en-US" sz="2800" baseline="30000" dirty="0" smtClean="0"/>
              </a:p>
              <a:p>
                <a:pPr eaLnBrk="0" hangingPunct="0"/>
                <a:endParaRPr lang="en-US" sz="2800" baseline="30000" dirty="0"/>
              </a:p>
              <a:p>
                <a:pPr eaLnBrk="0" hangingPunct="0"/>
                <a:endParaRPr lang="en-US" sz="2800" baseline="30000" dirty="0"/>
              </a:p>
              <a:p>
                <a:pPr eaLnBrk="0" hangingPunct="0">
                  <a:buFontTx/>
                  <a:buChar char="•"/>
                </a:pPr>
                <a:r>
                  <a:rPr lang="en-US" sz="2800" dirty="0" smtClean="0">
                    <a:cs typeface="Times New Roman" pitchFamily="18" charset="0"/>
                  </a:rPr>
                  <a:t> Internal Energy Transfer:  Larsen-</a:t>
                </a:r>
                <a:r>
                  <a:rPr lang="en-US" sz="2800" dirty="0" err="1" smtClean="0">
                    <a:cs typeface="Times New Roman" pitchFamily="18" charset="0"/>
                  </a:rPr>
                  <a:t>Borgnakke</a:t>
                </a:r>
                <a:r>
                  <a:rPr lang="en-US" sz="2800" dirty="0" smtClean="0">
                    <a:cs typeface="Times New Roman" pitchFamily="18" charset="0"/>
                  </a:rPr>
                  <a:t> Model</a:t>
                </a:r>
              </a:p>
              <a:p>
                <a:pPr eaLnBrk="0" hangingPunct="0"/>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a:rPr lang="en-US" sz="2800" i="1">
                              <a:latin typeface="Cambria Math"/>
                            </a:rPr>
                            <m:t>𝑍</m:t>
                          </m:r>
                        </m:e>
                        <m:sub>
                          <m:r>
                            <a:rPr lang="en-US" sz="2800" b="0" i="1" smtClean="0">
                              <a:latin typeface="Cambria Math"/>
                            </a:rPr>
                            <m:t>𝑅</m:t>
                          </m:r>
                        </m:sub>
                      </m:sSub>
                      <m:r>
                        <a:rPr lang="en-US" sz="2800" i="1" smtClean="0">
                          <a:latin typeface="Cambria Math"/>
                        </a:rPr>
                        <m:t>=</m:t>
                      </m:r>
                      <m:r>
                        <a:rPr lang="en-US" sz="2800" b="1" i="1" smtClean="0">
                          <a:solidFill>
                            <a:srgbClr val="FF0000"/>
                          </a:solidFill>
                          <a:latin typeface="Cambria Math"/>
                        </a:rPr>
                        <m:t>𝑪𝒐𝒏𝒔𝒕𝒂𝒏𝒕</m:t>
                      </m:r>
                    </m:oMath>
                  </m:oMathPara>
                </a14:m>
                <a:endParaRPr lang="en-US" sz="2800" b="1" dirty="0" smtClean="0">
                  <a:cs typeface="Times New Roman" pitchFamily="18" charset="0"/>
                </a:endParaRPr>
              </a:p>
              <a:p>
                <a:pPr eaLnBrk="0" hangingPunct="0"/>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a:rPr lang="en-US" sz="2800" i="1">
                              <a:latin typeface="Cambria Math"/>
                            </a:rPr>
                            <m:t>𝑍</m:t>
                          </m:r>
                        </m:e>
                        <m:sub>
                          <m:r>
                            <a:rPr lang="en-US" sz="2800" i="1">
                              <a:latin typeface="Cambria Math"/>
                            </a:rPr>
                            <m:t>𝑉</m:t>
                          </m:r>
                        </m:sub>
                      </m:sSub>
                      <m:r>
                        <a:rPr lang="en-US" sz="2800" i="1">
                          <a:latin typeface="Cambria Math"/>
                        </a:rPr>
                        <m:t>=(</m:t>
                      </m:r>
                      <m:f>
                        <m:fPr>
                          <m:type m:val="lin"/>
                          <m:ctrlPr>
                            <a:rPr lang="en-US" sz="2800" i="1">
                              <a:latin typeface="Cambria Math"/>
                            </a:rPr>
                          </m:ctrlPr>
                        </m:fPr>
                        <m:num>
                          <m:sSub>
                            <m:sSubPr>
                              <m:ctrlPr>
                                <a:rPr lang="en-US" sz="2800" b="1" i="1" smtClean="0">
                                  <a:solidFill>
                                    <a:srgbClr val="FF0000"/>
                                  </a:solidFill>
                                  <a:latin typeface="Cambria Math"/>
                                </a:rPr>
                              </m:ctrlPr>
                            </m:sSubPr>
                            <m:e>
                              <m:r>
                                <a:rPr lang="en-US" sz="2800" b="1" i="1">
                                  <a:solidFill>
                                    <a:srgbClr val="FF0000"/>
                                  </a:solidFill>
                                  <a:latin typeface="Cambria Math"/>
                                </a:rPr>
                                <m:t>𝑪</m:t>
                              </m:r>
                            </m:e>
                            <m:sub>
                              <m:r>
                                <a:rPr lang="en-US" sz="2800" b="1" i="1">
                                  <a:solidFill>
                                    <a:srgbClr val="FF0000"/>
                                  </a:solidFill>
                                  <a:latin typeface="Cambria Math"/>
                                </a:rPr>
                                <m:t>𝟏</m:t>
                              </m:r>
                            </m:sub>
                          </m:sSub>
                        </m:num>
                        <m:den>
                          <m:sSup>
                            <m:sSupPr>
                              <m:ctrlPr>
                                <a:rPr lang="en-US" sz="2800" i="1">
                                  <a:latin typeface="Cambria Math"/>
                                </a:rPr>
                              </m:ctrlPr>
                            </m:sSupPr>
                            <m:e>
                              <m:sSub>
                                <m:sSubPr>
                                  <m:ctrlPr>
                                    <a:rPr lang="en-US" sz="2800" i="1">
                                      <a:latin typeface="Cambria Math"/>
                                    </a:rPr>
                                  </m:ctrlPr>
                                </m:sSubPr>
                                <m:e>
                                  <m:r>
                                    <a:rPr lang="en-US" sz="2800" i="1">
                                      <a:latin typeface="Cambria Math"/>
                                    </a:rPr>
                                    <m:t>𝑇</m:t>
                                  </m:r>
                                </m:e>
                                <m:sub>
                                  <m:r>
                                    <a:rPr lang="en-US" sz="2800" i="1">
                                      <a:latin typeface="Cambria Math"/>
                                    </a:rPr>
                                    <m:t>𝑐𝑜𝑙𝑙</m:t>
                                  </m:r>
                                </m:sub>
                              </m:sSub>
                            </m:e>
                            <m:sup>
                              <m:r>
                                <a:rPr lang="en-US" sz="2800" i="1">
                                  <a:latin typeface="Cambria Math"/>
                                </a:rPr>
                                <m:t>𝜔</m:t>
                              </m:r>
                            </m:sup>
                          </m:sSup>
                          <m:r>
                            <a:rPr lang="en-US" sz="2800" i="1">
                              <a:latin typeface="Cambria Math"/>
                            </a:rPr>
                            <m:t>)</m:t>
                          </m:r>
                          <m:sSup>
                            <m:sSupPr>
                              <m:ctrlPr>
                                <a:rPr lang="en-US" sz="2800" i="1">
                                  <a:latin typeface="Cambria Math"/>
                                </a:rPr>
                              </m:ctrlPr>
                            </m:sSupPr>
                            <m:e>
                              <m:r>
                                <a:rPr lang="en-US" sz="2800" i="1">
                                  <a:latin typeface="Cambria Math"/>
                                </a:rPr>
                                <m:t>𝑒</m:t>
                              </m:r>
                            </m:e>
                            <m:sup>
                              <m:r>
                                <a:rPr lang="en-US" sz="2800" i="1" smtClean="0">
                                  <a:latin typeface="Cambria Math"/>
                                </a:rPr>
                                <m:t> </m:t>
                              </m:r>
                              <m:r>
                                <a:rPr lang="en-US" sz="2800" i="1">
                                  <a:latin typeface="Cambria Math"/>
                                </a:rPr>
                                <m:t>(</m:t>
                              </m:r>
                              <m:sSub>
                                <m:sSubPr>
                                  <m:ctrlPr>
                                    <a:rPr lang="en-US" sz="2800" i="1">
                                      <a:latin typeface="Cambria Math"/>
                                    </a:rPr>
                                  </m:ctrlPr>
                                </m:sSubPr>
                                <m:e>
                                  <m:r>
                                    <a:rPr lang="en-US" sz="2800" i="1">
                                      <a:latin typeface="Cambria Math"/>
                                    </a:rPr>
                                    <m:t>𝐶</m:t>
                                  </m:r>
                                </m:e>
                                <m:sub>
                                  <m:r>
                                    <a:rPr lang="en-US" sz="2800" i="1">
                                      <a:latin typeface="Cambria Math"/>
                                    </a:rPr>
                                    <m:t>2</m:t>
                                  </m:r>
                                </m:sub>
                              </m:sSub>
                              <m:sSup>
                                <m:sSupPr>
                                  <m:ctrlPr>
                                    <a:rPr lang="en-US" sz="2800" i="1">
                                      <a:latin typeface="Cambria Math"/>
                                    </a:rPr>
                                  </m:ctrlPr>
                                </m:sSupPr>
                                <m:e>
                                  <m:sSub>
                                    <m:sSubPr>
                                      <m:ctrlPr>
                                        <a:rPr lang="en-US" sz="2800" i="1">
                                          <a:latin typeface="Cambria Math"/>
                                        </a:rPr>
                                      </m:ctrlPr>
                                    </m:sSubPr>
                                    <m:e>
                                      <m:r>
                                        <a:rPr lang="en-US" sz="2800" i="1">
                                          <a:latin typeface="Cambria Math"/>
                                        </a:rPr>
                                        <m:t>𝑇</m:t>
                                      </m:r>
                                    </m:e>
                                    <m:sub>
                                      <m:r>
                                        <a:rPr lang="en-US" sz="2800" i="1">
                                          <a:latin typeface="Cambria Math"/>
                                        </a:rPr>
                                        <m:t>𝑐𝑜𝑙𝑙</m:t>
                                      </m:r>
                                    </m:sub>
                                  </m:sSub>
                                </m:e>
                                <m:sup>
                                  <m:f>
                                    <m:fPr>
                                      <m:type m:val="lin"/>
                                      <m:ctrlPr>
                                        <a:rPr lang="en-US" sz="2800" i="1">
                                          <a:latin typeface="Cambria Math"/>
                                        </a:rPr>
                                      </m:ctrlPr>
                                    </m:fPr>
                                    <m:num>
                                      <m:r>
                                        <a:rPr lang="en-US" sz="2800" i="1">
                                          <a:latin typeface="Cambria Math"/>
                                        </a:rPr>
                                        <m:t>−1</m:t>
                                      </m:r>
                                    </m:num>
                                    <m:den>
                                      <m:r>
                                        <a:rPr lang="en-US" sz="2800" i="1">
                                          <a:latin typeface="Cambria Math"/>
                                        </a:rPr>
                                        <m:t>3</m:t>
                                      </m:r>
                                    </m:den>
                                  </m:f>
                                </m:sup>
                              </m:sSup>
                              <m:r>
                                <a:rPr lang="en-US" sz="2800" i="1">
                                  <a:latin typeface="Cambria Math"/>
                                </a:rPr>
                                <m:t>)</m:t>
                              </m:r>
                            </m:sup>
                          </m:sSup>
                        </m:den>
                      </m:f>
                    </m:oMath>
                  </m:oMathPara>
                </a14:m>
                <a:endParaRPr lang="en-US" sz="2800" dirty="0" smtClean="0">
                  <a:cs typeface="Times New Roman" pitchFamily="18" charset="0"/>
                </a:endParaRPr>
              </a:p>
              <a:p>
                <a:pPr eaLnBrk="0" hangingPunct="0"/>
                <a:endParaRPr lang="en-US" sz="2800" dirty="0" smtClean="0">
                  <a:cs typeface="Times New Roman" pitchFamily="18" charset="0"/>
                </a:endParaRPr>
              </a:p>
              <a:p>
                <a:pPr eaLnBrk="0" hangingPunct="0">
                  <a:buFontTx/>
                  <a:buChar char="•"/>
                </a:pPr>
                <a:r>
                  <a:rPr lang="en-US" sz="2800" dirty="0" smtClean="0">
                    <a:cs typeface="Times New Roman" pitchFamily="18" charset="0"/>
                  </a:rPr>
                  <a:t> Five-species Air Chemistry (</a:t>
                </a:r>
                <a:r>
                  <a:rPr lang="en-US" sz="2800" dirty="0" err="1" smtClean="0">
                    <a:cs typeface="Times New Roman" pitchFamily="18" charset="0"/>
                  </a:rPr>
                  <a:t>Dissocation</a:t>
                </a:r>
                <a:r>
                  <a:rPr lang="en-US" sz="2800" dirty="0" smtClean="0">
                    <a:cs typeface="Times New Roman" pitchFamily="18" charset="0"/>
                  </a:rPr>
                  <a:t>, Recombination, and Exchange Reactions):  TCE Model</a:t>
                </a:r>
              </a:p>
              <a:p>
                <a:pPr eaLnBrk="0" hangingPunct="0"/>
                <a14:m>
                  <m:oMathPara xmlns:m="http://schemas.openxmlformats.org/officeDocument/2006/math">
                    <m:oMathParaPr>
                      <m:jc m:val="centerGroup"/>
                    </m:oMathParaPr>
                    <m:oMath xmlns:m="http://schemas.openxmlformats.org/officeDocument/2006/math">
                      <m:r>
                        <a:rPr lang="en-US" sz="2800" i="1">
                          <a:latin typeface="Cambria Math"/>
                        </a:rPr>
                        <m:t>𝑘</m:t>
                      </m:r>
                      <m:d>
                        <m:dPr>
                          <m:ctrlPr>
                            <a:rPr lang="en-US" sz="2800" i="1">
                              <a:latin typeface="Cambria Math"/>
                            </a:rPr>
                          </m:ctrlPr>
                        </m:dPr>
                        <m:e>
                          <m:r>
                            <a:rPr lang="en-US" sz="2800" i="1">
                              <a:latin typeface="Cambria Math"/>
                            </a:rPr>
                            <m:t>𝑇</m:t>
                          </m:r>
                        </m:e>
                      </m:d>
                      <m:r>
                        <a:rPr lang="en-US" sz="2800" i="1">
                          <a:latin typeface="Cambria Math"/>
                        </a:rPr>
                        <m:t>= </m:t>
                      </m:r>
                      <m:r>
                        <a:rPr lang="en-US" sz="2800" b="1" i="1" smtClean="0">
                          <a:solidFill>
                            <a:srgbClr val="FF0000"/>
                          </a:solidFill>
                          <a:latin typeface="Cambria Math"/>
                        </a:rPr>
                        <m:t>𝚲</m:t>
                      </m:r>
                      <m:sSup>
                        <m:sSupPr>
                          <m:ctrlPr>
                            <a:rPr lang="en-US" sz="2800" i="1">
                              <a:latin typeface="Cambria Math"/>
                            </a:rPr>
                          </m:ctrlPr>
                        </m:sSupPr>
                        <m:e>
                          <m:r>
                            <a:rPr lang="en-US" sz="2800" i="1">
                              <a:latin typeface="Cambria Math"/>
                            </a:rPr>
                            <m:t>𝑇</m:t>
                          </m:r>
                        </m:e>
                        <m:sup>
                          <m:r>
                            <a:rPr lang="el-GR" sz="2800" b="1" i="1">
                              <a:latin typeface="Cambria Math"/>
                            </a:rPr>
                            <m:t>𝜼</m:t>
                          </m:r>
                        </m:sup>
                      </m:sSup>
                      <m:sSup>
                        <m:sSupPr>
                          <m:ctrlPr>
                            <a:rPr lang="en-US" sz="2800" i="1">
                              <a:latin typeface="Cambria Math"/>
                            </a:rPr>
                          </m:ctrlPr>
                        </m:sSupPr>
                        <m:e>
                          <m:r>
                            <a:rPr lang="en-US" sz="2800" i="1">
                              <a:latin typeface="Cambria Math"/>
                            </a:rPr>
                            <m:t>𝑒</m:t>
                          </m:r>
                        </m:e>
                        <m:sup>
                          <m:r>
                            <a:rPr lang="en-US" sz="2800" i="1">
                              <a:latin typeface="Cambria Math"/>
                            </a:rPr>
                            <m:t>−</m:t>
                          </m:r>
                          <m:sSub>
                            <m:sSubPr>
                              <m:ctrlPr>
                                <a:rPr lang="en-US" sz="2800" b="1" i="1">
                                  <a:latin typeface="Cambria Math"/>
                                </a:rPr>
                              </m:ctrlPr>
                            </m:sSubPr>
                            <m:e>
                              <m:r>
                                <a:rPr lang="en-US" sz="2800" b="1" i="1">
                                  <a:latin typeface="Cambria Math"/>
                                </a:rPr>
                                <m:t>𝑬</m:t>
                              </m:r>
                            </m:e>
                            <m:sub>
                              <m:r>
                                <a:rPr lang="en-US" sz="2800" b="1" i="1">
                                  <a:latin typeface="Cambria Math"/>
                                </a:rPr>
                                <m:t>𝒂</m:t>
                              </m:r>
                            </m:sub>
                          </m:sSub>
                          <m:r>
                            <a:rPr lang="en-US" sz="2800" i="1">
                              <a:latin typeface="Cambria Math"/>
                            </a:rPr>
                            <m:t>/</m:t>
                          </m:r>
                          <m:sSub>
                            <m:sSubPr>
                              <m:ctrlPr>
                                <a:rPr lang="en-US" sz="2800" i="1">
                                  <a:latin typeface="Cambria Math"/>
                                </a:rPr>
                              </m:ctrlPr>
                            </m:sSubPr>
                            <m:e>
                              <m:r>
                                <a:rPr lang="en-US" sz="2800" i="1">
                                  <a:latin typeface="Cambria Math"/>
                                </a:rPr>
                                <m:t>𝑘</m:t>
                              </m:r>
                            </m:e>
                            <m:sub>
                              <m:r>
                                <a:rPr lang="en-US" sz="2800" i="1">
                                  <a:latin typeface="Cambria Math"/>
                                </a:rPr>
                                <m:t>𝑏</m:t>
                              </m:r>
                            </m:sub>
                          </m:sSub>
                          <m:r>
                            <a:rPr lang="en-US" sz="2800" i="1">
                              <a:latin typeface="Cambria Math"/>
                            </a:rPr>
                            <m:t>𝑇</m:t>
                          </m:r>
                        </m:sup>
                      </m:sSup>
                    </m:oMath>
                  </m:oMathPara>
                </a14:m>
                <a:endParaRPr lang="en-US" sz="2800" dirty="0" smtClean="0">
                  <a:cs typeface="Times New Roman" pitchFamily="18" charset="0"/>
                </a:endParaRPr>
              </a:p>
            </p:txBody>
          </p:sp>
        </mc:Choice>
        <mc:Fallback xmlns="">
          <p:sp>
            <p:nvSpPr>
              <p:cNvPr id="3" name="Text Box 9"/>
              <p:cNvSpPr txBox="1">
                <a:spLocks noRot="1" noChangeAspect="1" noMove="1" noResize="1" noEditPoints="1" noAdjustHandles="1" noChangeArrowheads="1" noChangeShapeType="1" noTextEdit="1"/>
              </p:cNvSpPr>
              <p:nvPr/>
            </p:nvSpPr>
            <p:spPr bwMode="auto">
              <a:xfrm>
                <a:off x="584200" y="833438"/>
                <a:ext cx="8102600" cy="5532925"/>
              </a:xfrm>
              <a:prstGeom prst="rect">
                <a:avLst/>
              </a:prstGeom>
              <a:blipFill rotWithShape="1">
                <a:blip r:embed="rId2"/>
                <a:stretch>
                  <a:fillRect l="-1580"/>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912105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5086</TotalTime>
  <Words>3325</Words>
  <Application>Microsoft Office PowerPoint</Application>
  <PresentationFormat>On-screen Show (4:3)</PresentationFormat>
  <Paragraphs>276</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Cori</dc:creator>
  <cp:lastModifiedBy>James Strand</cp:lastModifiedBy>
  <cp:revision>602</cp:revision>
  <dcterms:created xsi:type="dcterms:W3CDTF">2010-06-25T15:16:18Z</dcterms:created>
  <dcterms:modified xsi:type="dcterms:W3CDTF">2012-04-11T14:58:25Z</dcterms:modified>
</cp:coreProperties>
</file>